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32"/>
  </p:notesMasterIdLst>
  <p:sldIdLst>
    <p:sldId id="256" r:id="rId3"/>
    <p:sldId id="257" r:id="rId4"/>
    <p:sldId id="260" r:id="rId5"/>
    <p:sldId id="261" r:id="rId6"/>
    <p:sldId id="266" r:id="rId7"/>
    <p:sldId id="267" r:id="rId8"/>
    <p:sldId id="268" r:id="rId9"/>
    <p:sldId id="276" r:id="rId10"/>
    <p:sldId id="269" r:id="rId11"/>
    <p:sldId id="270" r:id="rId12"/>
    <p:sldId id="263" r:id="rId13"/>
    <p:sldId id="271" r:id="rId14"/>
    <p:sldId id="272" r:id="rId15"/>
    <p:sldId id="273" r:id="rId16"/>
    <p:sldId id="274" r:id="rId17"/>
    <p:sldId id="275" r:id="rId18"/>
    <p:sldId id="264" r:id="rId19"/>
    <p:sldId id="282" r:id="rId20"/>
    <p:sldId id="281" r:id="rId21"/>
    <p:sldId id="280" r:id="rId22"/>
    <p:sldId id="285" r:id="rId23"/>
    <p:sldId id="284" r:id="rId24"/>
    <p:sldId id="265" r:id="rId25"/>
    <p:sldId id="277" r:id="rId26"/>
    <p:sldId id="278" r:id="rId27"/>
    <p:sldId id="286" r:id="rId28"/>
    <p:sldId id="283" r:id="rId29"/>
    <p:sldId id="258" r:id="rId30"/>
    <p:sldId id="259" r:id="rId31"/>
  </p:sldIdLst>
  <p:sldSz cx="12192000" cy="6858000"/>
  <p:notesSz cx="6858000" cy="9144000"/>
  <p:embeddedFontLst>
    <p:embeddedFont>
      <p:font typeface="Kanit" panose="020B0604020202020204" charset="-34"/>
      <p:regular r:id="rId33"/>
      <p:bold r:id="rId34"/>
      <p:italic r:id="rId35"/>
      <p:boldItalic r:id="rId36"/>
    </p:embeddedFont>
    <p:embeddedFont>
      <p:font typeface="Josefin Sans" pitchFamily="2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Sandman" initials="AS" lastIdx="7" clrIdx="0">
    <p:extLst>
      <p:ext uri="{19B8F6BF-5375-455C-9EA6-DF929625EA0E}">
        <p15:presenceInfo xmlns:p15="http://schemas.microsoft.com/office/powerpoint/2012/main" userId="efe20e495f6f87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586E75"/>
    <a:srgbClr val="FDCB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FC6AB9-8ABF-4240-BC1A-0C1D5EE8C3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5" y="6254363"/>
            <a:ext cx="2499982" cy="4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DF53F-B2C4-4EE1-B46B-E5DDE79F2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5" y="6254363"/>
            <a:ext cx="2499982" cy="4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3A0F95-193F-4E45-A903-B4DFCB049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5" y="6254363"/>
            <a:ext cx="2499982" cy="4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480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A8F52-874F-49CD-927A-75CABC8A1C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5" y="6254363"/>
            <a:ext cx="2499982" cy="4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699B06-5F77-4D11-A682-8D9D343BEE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5" y="6254363"/>
            <a:ext cx="2499982" cy="4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9D1FF-1415-43B7-B214-6CF0F06A0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5" y="6254363"/>
            <a:ext cx="2499982" cy="4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6237C-E8E6-4970-8215-14D22E523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5" y="6254363"/>
            <a:ext cx="2499982" cy="4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8BB02E-60BA-41A8-A3FD-AC2466BB4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5" y="6254363"/>
            <a:ext cx="2499982" cy="4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9B16E-0C94-45E0-B479-5BA87330B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5" y="6254363"/>
            <a:ext cx="2499982" cy="4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57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9B16E-0C94-45E0-B479-5BA87330B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5" y="6254363"/>
            <a:ext cx="2499982" cy="4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EF9E0-4D2D-497D-90D6-F15615787B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95" y="6254363"/>
            <a:ext cx="2499982" cy="4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STP | Software Test Professionals Conference | Spring 2018</a:t>
            </a:r>
            <a:endParaRPr lang="en-US" sz="1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8A53EF-7BFC-4D75-894B-B29D17F596E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63" y="6242549"/>
            <a:ext cx="2497016" cy="4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  <p:sldLayoutId id="2147483718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E7163E-CB8A-4F41-9D7D-C56F4548737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63" y="6242549"/>
            <a:ext cx="2497016" cy="4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1A74EE-8D2C-40DA-AB3B-DDA32DFCA7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Using REST and UI Testing to Test an Ajax Web Application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ACFFC-C9EF-4C25-9556-7B08FE84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583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Adam Sandman</a:t>
            </a:r>
          </a:p>
          <a:p>
            <a:r>
              <a:rPr lang="en-US" dirty="0"/>
              <a:t>Software Testing Professionals Conference</a:t>
            </a:r>
          </a:p>
          <a:p>
            <a:r>
              <a:rPr lang="en-US" dirty="0"/>
              <a:t>Spring 2018 | Newport Beach, CA</a:t>
            </a:r>
          </a:p>
        </p:txBody>
      </p:sp>
    </p:spTree>
    <p:extLst>
      <p:ext uri="{BB962C8B-B14F-4D97-AF65-F5344CB8AC3E}">
        <p14:creationId xmlns:p14="http://schemas.microsoft.com/office/powerpoint/2010/main" val="267409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B6318-5A38-4985-9196-D682BB44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68774"/>
            <a:ext cx="5734050" cy="4562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E2346-16C4-46CC-83D4-FCF394745504}"/>
              </a:ext>
            </a:extLst>
          </p:cNvPr>
          <p:cNvSpPr/>
          <p:nvPr/>
        </p:nvSpPr>
        <p:spPr>
          <a:xfrm>
            <a:off x="7759083" y="3577700"/>
            <a:ext cx="4216894" cy="23703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FFFF"/>
                </a:solidFill>
              </a:rPr>
              <a:t>&lt;h1&gt;Products&lt;/h1&gt;</a:t>
            </a:r>
          </a:p>
          <a:p>
            <a:r>
              <a:rPr lang="en-US" dirty="0">
                <a:solidFill>
                  <a:srgbClr val="FFFFFF"/>
                </a:solidFill>
              </a:rPr>
              <a:t>&lt;table&gt;</a:t>
            </a:r>
          </a:p>
          <a:p>
            <a:r>
              <a:rPr lang="en-US" dirty="0">
                <a:solidFill>
                  <a:srgbClr val="FFFFFF"/>
                </a:solidFill>
              </a:rPr>
              <a:t>&lt;</a:t>
            </a:r>
            <a:r>
              <a:rPr lang="en-US" dirty="0" err="1">
                <a:solidFill>
                  <a:srgbClr val="FFFFFF"/>
                </a:solidFill>
              </a:rPr>
              <a:t>tr</a:t>
            </a:r>
            <a:r>
              <a:rPr lang="en-US" dirty="0">
                <a:solidFill>
                  <a:srgbClr val="FFFFFF"/>
                </a:solidFill>
              </a:rPr>
              <a:t> *</a:t>
            </a:r>
            <a:r>
              <a:rPr lang="en-US" dirty="0" err="1">
                <a:solidFill>
                  <a:srgbClr val="FFFFFF"/>
                </a:solidFill>
              </a:rPr>
              <a:t>ngFor</a:t>
            </a:r>
            <a:r>
              <a:rPr lang="en-US" dirty="0">
                <a:solidFill>
                  <a:srgbClr val="FFFFFF"/>
                </a:solidFill>
              </a:rPr>
              <a:t>=“let product of products”&gt;</a:t>
            </a:r>
          </a:p>
          <a:p>
            <a:r>
              <a:rPr lang="en-US" dirty="0">
                <a:solidFill>
                  <a:srgbClr val="FFFFFF"/>
                </a:solidFill>
              </a:rPr>
              <a:t>  &lt;td&gt;</a:t>
            </a:r>
          </a:p>
          <a:p>
            <a:r>
              <a:rPr lang="en-US" dirty="0">
                <a:solidFill>
                  <a:srgbClr val="FFFFFF"/>
                </a:solidFill>
              </a:rPr>
              <a:t>    {{ product.name }}</a:t>
            </a:r>
          </a:p>
          <a:p>
            <a:r>
              <a:rPr lang="en-US" dirty="0">
                <a:solidFill>
                  <a:srgbClr val="FFFFFF"/>
                </a:solidFill>
              </a:rPr>
              <a:t>  &lt;/td&gt;</a:t>
            </a:r>
          </a:p>
          <a:p>
            <a:r>
              <a:rPr lang="en-US" dirty="0">
                <a:solidFill>
                  <a:srgbClr val="FFFFFF"/>
                </a:solidFill>
              </a:rPr>
              <a:t>&lt;/</a:t>
            </a:r>
            <a:r>
              <a:rPr lang="en-US" dirty="0" err="1">
                <a:solidFill>
                  <a:srgbClr val="FFFFFF"/>
                </a:solidFill>
              </a:rPr>
              <a:t>tr</a:t>
            </a:r>
            <a:r>
              <a:rPr lang="en-US" dirty="0">
                <a:solidFill>
                  <a:srgbClr val="FFFFFF"/>
                </a:solidFill>
              </a:rPr>
              <a:t>&gt;</a:t>
            </a:r>
          </a:p>
          <a:p>
            <a:r>
              <a:rPr lang="en-US" dirty="0">
                <a:solidFill>
                  <a:srgbClr val="FFFFFF"/>
                </a:solidFill>
              </a:rPr>
              <a:t>&lt;/table&gt;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E57842-7C53-41CF-B234-CFD8A9A3FD30}"/>
              </a:ext>
            </a:extLst>
          </p:cNvPr>
          <p:cNvSpPr/>
          <p:nvPr/>
        </p:nvSpPr>
        <p:spPr>
          <a:xfrm>
            <a:off x="7759083" y="1350975"/>
            <a:ext cx="4216894" cy="19293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FFFF"/>
                </a:solidFill>
              </a:rPr>
              <a:t>export class </a:t>
            </a:r>
            <a:r>
              <a:rPr lang="en-US" dirty="0" err="1">
                <a:solidFill>
                  <a:srgbClr val="FFFFFF"/>
                </a:solidFill>
              </a:rPr>
              <a:t>ProductsComponent</a:t>
            </a:r>
            <a:r>
              <a:rPr lang="en-US" dirty="0">
                <a:solidFill>
                  <a:srgbClr val="FFFFFF"/>
                </a:solidFill>
              </a:rPr>
              <a:t> implements </a:t>
            </a:r>
            <a:r>
              <a:rPr lang="en-US" dirty="0" err="1">
                <a:solidFill>
                  <a:srgbClr val="FFFFFF"/>
                </a:solidFill>
              </a:rPr>
              <a:t>OnInit</a:t>
            </a:r>
            <a:r>
              <a:rPr lang="en-US" dirty="0">
                <a:solidFill>
                  <a:srgbClr val="FFFFFF"/>
                </a:solidFill>
              </a:rPr>
              <a:t> {</a:t>
            </a:r>
          </a:p>
          <a:p>
            <a:r>
              <a:rPr lang="en-US" dirty="0">
                <a:solidFill>
                  <a:srgbClr val="FFFFFF"/>
                </a:solidFill>
              </a:rPr>
              <a:t>  products: Product[];</a:t>
            </a:r>
          </a:p>
          <a:p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ngOnInit</a:t>
            </a:r>
            <a:r>
              <a:rPr lang="en-US" dirty="0">
                <a:solidFill>
                  <a:srgbClr val="FFFFFF"/>
                </a:solidFill>
              </a:rPr>
              <a:t>() {</a:t>
            </a:r>
          </a:p>
          <a:p>
            <a:r>
              <a:rPr lang="en-US" dirty="0">
                <a:solidFill>
                  <a:srgbClr val="FFFFFF"/>
                </a:solidFill>
              </a:rPr>
              <a:t>    </a:t>
            </a:r>
            <a:r>
              <a:rPr lang="en-US" dirty="0" err="1">
                <a:solidFill>
                  <a:srgbClr val="FFFFFF"/>
                </a:solidFill>
              </a:rPr>
              <a:t>this.products</a:t>
            </a:r>
            <a:r>
              <a:rPr lang="en-US" dirty="0">
                <a:solidFill>
                  <a:srgbClr val="FFFFFF"/>
                </a:solidFill>
              </a:rPr>
              <a:t> = </a:t>
            </a:r>
            <a:r>
              <a:rPr lang="en-US" dirty="0" err="1">
                <a:solidFill>
                  <a:srgbClr val="FFFFFF"/>
                </a:solidFill>
              </a:rPr>
              <a:t>this.svc.getProds</a:t>
            </a:r>
            <a:r>
              <a:rPr lang="en-US" dirty="0">
                <a:solidFill>
                  <a:srgbClr val="FFFFFF"/>
                </a:solidFill>
              </a:rPr>
              <a:t>();</a:t>
            </a:r>
          </a:p>
          <a:p>
            <a:r>
              <a:rPr lang="en-US" dirty="0">
                <a:solidFill>
                  <a:srgbClr val="FFFFFF"/>
                </a:solidFill>
              </a:rPr>
              <a:t>  }</a:t>
            </a:r>
          </a:p>
          <a:p>
            <a:r>
              <a:rPr lang="en-US" dirty="0">
                <a:solidFill>
                  <a:srgbClr val="FFFFFF"/>
                </a:solidFill>
              </a:rPr>
              <a:t>}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B479A3-FA14-4F50-B4F3-04B283619CB3}"/>
              </a:ext>
            </a:extLst>
          </p:cNvPr>
          <p:cNvCxnSpPr>
            <a:cxnSpLocks/>
          </p:cNvCxnSpPr>
          <p:nvPr/>
        </p:nvCxnSpPr>
        <p:spPr>
          <a:xfrm flipH="1">
            <a:off x="5914417" y="2918201"/>
            <a:ext cx="1844667" cy="36209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098680-1F94-4F0C-9A59-79EAFECBD9C0}"/>
              </a:ext>
            </a:extLst>
          </p:cNvPr>
          <p:cNvCxnSpPr>
            <a:cxnSpLocks/>
          </p:cNvCxnSpPr>
          <p:nvPr/>
        </p:nvCxnSpPr>
        <p:spPr>
          <a:xfrm flipH="1" flipV="1">
            <a:off x="2615379" y="3280300"/>
            <a:ext cx="5143704" cy="623753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EFDD46F-D68E-4821-81A5-1941FFF93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73" y="-73038"/>
            <a:ext cx="1424013" cy="14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C0FED-495C-47B3-8496-F7BCCF1E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Testable Areas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A0E34-504C-4C62-B5DF-9AD6569E5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7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DF23-FA66-42E4-ACA4-2E159656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 So What Can We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9B8D-230E-457B-9EAC-47F29F8CD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Data Returned from REST Calls</a:t>
            </a:r>
          </a:p>
          <a:p>
            <a:r>
              <a:rPr lang="en-US" dirty="0"/>
              <a:t>Rendered Browser DOM</a:t>
            </a:r>
          </a:p>
          <a:p>
            <a:r>
              <a:rPr lang="en-US" dirty="0"/>
              <a:t>JS Framework</a:t>
            </a:r>
          </a:p>
          <a:p>
            <a:pPr lvl="1"/>
            <a:r>
              <a:rPr lang="en-US" sz="2800" dirty="0"/>
              <a:t>React</a:t>
            </a:r>
          </a:p>
          <a:p>
            <a:pPr lvl="2"/>
            <a:r>
              <a:rPr lang="en-US" sz="2400" dirty="0"/>
              <a:t>Virtual DOM</a:t>
            </a:r>
          </a:p>
          <a:p>
            <a:pPr lvl="2"/>
            <a:r>
              <a:rPr lang="en-US" sz="2400" dirty="0"/>
              <a:t>Component State</a:t>
            </a:r>
          </a:p>
          <a:p>
            <a:pPr lvl="1"/>
            <a:r>
              <a:rPr lang="en-US" sz="2800" dirty="0">
                <a:solidFill>
                  <a:srgbClr val="93A1A1"/>
                </a:solidFill>
              </a:rPr>
              <a:t>Angular</a:t>
            </a:r>
          </a:p>
          <a:p>
            <a:pPr lvl="2"/>
            <a:r>
              <a:rPr lang="en-US" sz="2400" dirty="0">
                <a:solidFill>
                  <a:srgbClr val="93A1A1"/>
                </a:solidFill>
              </a:rPr>
              <a:t>Components</a:t>
            </a:r>
          </a:p>
          <a:p>
            <a:pPr lvl="2"/>
            <a:r>
              <a:rPr lang="en-US" sz="2400" dirty="0">
                <a:solidFill>
                  <a:srgbClr val="93A1A1"/>
                </a:solidFill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93170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DF23-FA66-42E4-ACA4-2E159656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JSON Data Returned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9B8D-230E-457B-9EAC-47F29F8CD9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DCB26"/>
                </a:solidFill>
              </a:rPr>
              <a:t>Advantages</a:t>
            </a:r>
          </a:p>
          <a:p>
            <a:r>
              <a:rPr lang="en-US" dirty="0"/>
              <a:t>Well defined API and data structures – resilient</a:t>
            </a:r>
          </a:p>
          <a:p>
            <a:r>
              <a:rPr lang="en-US" dirty="0"/>
              <a:t>Unit testing of key modules</a:t>
            </a:r>
          </a:p>
          <a:p>
            <a:r>
              <a:rPr lang="en-US" dirty="0"/>
              <a:t>Fast to load in test data</a:t>
            </a:r>
          </a:p>
          <a:p>
            <a:r>
              <a:rPr lang="en-US" dirty="0"/>
              <a:t>Not impacted by browser speed or rendering quirks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06F53-CF9E-454E-A0F2-93D9D41199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DCB26"/>
                </a:solidFill>
              </a:rPr>
              <a:t>Disadvantages</a:t>
            </a:r>
          </a:p>
          <a:p>
            <a:r>
              <a:rPr lang="en-US" dirty="0"/>
              <a:t>Does not test the end user experience</a:t>
            </a:r>
          </a:p>
          <a:p>
            <a:r>
              <a:rPr lang="en-US" dirty="0"/>
              <a:t>No testing of any client side business login, validation</a:t>
            </a:r>
          </a:p>
          <a:p>
            <a:r>
              <a:rPr lang="en-US" dirty="0"/>
              <a:t>Does not validate rendering, templating of JSON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5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DF23-FA66-42E4-ACA4-2E159656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Rendered Browser 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9B8D-230E-457B-9EAC-47F29F8CD9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DCB26"/>
                </a:solidFill>
              </a:rPr>
              <a:t>Advantages</a:t>
            </a:r>
          </a:p>
          <a:p>
            <a:r>
              <a:rPr lang="en-US" dirty="0"/>
              <a:t>Most realistic testing, validates what the end user experiences</a:t>
            </a:r>
          </a:p>
          <a:p>
            <a:r>
              <a:rPr lang="en-US" dirty="0"/>
              <a:t>Finds issues due to browser quirks, differences</a:t>
            </a:r>
          </a:p>
          <a:p>
            <a:r>
              <a:rPr lang="en-US" dirty="0"/>
              <a:t>Can test for usability, performance, responsive design,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06F53-CF9E-454E-A0F2-93D9D41199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DCB26"/>
                </a:solidFill>
              </a:rPr>
              <a:t>Disadvantages</a:t>
            </a:r>
          </a:p>
          <a:p>
            <a:r>
              <a:rPr lang="en-US" dirty="0"/>
              <a:t>Scenario testing only, cannot test until entire page is rendered</a:t>
            </a:r>
          </a:p>
          <a:p>
            <a:r>
              <a:rPr lang="en-US" dirty="0"/>
              <a:t>Hard to test specific page components in isolation</a:t>
            </a:r>
          </a:p>
          <a:p>
            <a:r>
              <a:rPr lang="en-US" dirty="0"/>
              <a:t>Changes in DOM, can potentially break tests – need skill to write resilient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93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DF23-FA66-42E4-ACA4-2E159656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ReactJS Virtual 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9B8D-230E-457B-9EAC-47F29F8CD9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DCB26"/>
                </a:solidFill>
              </a:rPr>
              <a:t>Advantages</a:t>
            </a:r>
          </a:p>
          <a:p>
            <a:r>
              <a:rPr lang="en-US" dirty="0"/>
              <a:t>Can test elements of the rendered page without needing the entire page</a:t>
            </a:r>
          </a:p>
          <a:p>
            <a:r>
              <a:rPr lang="en-US" dirty="0"/>
              <a:t>Easier to test specific components with varying data sets</a:t>
            </a:r>
          </a:p>
          <a:p>
            <a:r>
              <a:rPr lang="en-US" dirty="0"/>
              <a:t>Removes browser speed, quirks from tests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06F53-CF9E-454E-A0F2-93D9D41199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DCB26"/>
                </a:solidFill>
              </a:rPr>
              <a:t>Disadvantages</a:t>
            </a:r>
          </a:p>
          <a:p>
            <a:r>
              <a:rPr lang="en-US" dirty="0"/>
              <a:t>Ignores browser differences</a:t>
            </a:r>
          </a:p>
          <a:p>
            <a:r>
              <a:rPr lang="en-US" dirty="0"/>
              <a:t>Not full reflection of user experience</a:t>
            </a:r>
          </a:p>
          <a:p>
            <a:r>
              <a:rPr lang="en-US" dirty="0"/>
              <a:t>Changes to markup in templates will break tests, so not fully resilient</a:t>
            </a:r>
          </a:p>
          <a:p>
            <a:r>
              <a:rPr lang="en-US" dirty="0"/>
              <a:t>Does not catch DOM-based performance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DF23-FA66-42E4-ACA4-2E159656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ReactJS Component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9B8D-230E-457B-9EAC-47F29F8CD9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DCB26"/>
                </a:solidFill>
              </a:rPr>
              <a:t>Advantages</a:t>
            </a:r>
          </a:p>
          <a:p>
            <a:r>
              <a:rPr lang="en-US" dirty="0"/>
              <a:t>Easier to test specific components with varying data sets</a:t>
            </a:r>
          </a:p>
          <a:p>
            <a:r>
              <a:rPr lang="en-US" dirty="0"/>
              <a:t>Tests the client-side business logic (vs. server-side unit tests)</a:t>
            </a:r>
          </a:p>
          <a:p>
            <a:r>
              <a:rPr lang="en-US" dirty="0"/>
              <a:t>Can test exception cases</a:t>
            </a:r>
          </a:p>
          <a:p>
            <a:r>
              <a:rPr lang="en-US" dirty="0"/>
              <a:t>Resilient to most UI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06F53-CF9E-454E-A0F2-93D9D41199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DCB26"/>
                </a:solidFill>
              </a:rPr>
              <a:t>Disadvantages</a:t>
            </a:r>
          </a:p>
          <a:p>
            <a:r>
              <a:rPr lang="en-US" dirty="0"/>
              <a:t>Does not test rendering of state/properties into HTML</a:t>
            </a:r>
          </a:p>
          <a:p>
            <a:r>
              <a:rPr lang="en-US" dirty="0"/>
              <a:t>Tests tied directly to React, limited reusability with other JS frameworks</a:t>
            </a:r>
          </a:p>
          <a:p>
            <a:r>
              <a:rPr lang="en-US" dirty="0"/>
              <a:t>Does not test end user experience of application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2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C0FED-495C-47B3-8496-F7BCCF1E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Strategy &amp; Practical Demo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A0E34-504C-4C62-B5DF-9AD6569E5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9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7C15F-37F4-409A-BEF7-CA414C96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Test </a:t>
            </a:r>
            <a:r>
              <a:rPr lang="en-US" dirty="0"/>
              <a:t>Coverage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C4D660-8342-44F0-8D27-9A8AF826E06A}"/>
              </a:ext>
            </a:extLst>
          </p:cNvPr>
          <p:cNvSpPr/>
          <p:nvPr/>
        </p:nvSpPr>
        <p:spPr>
          <a:xfrm>
            <a:off x="1039642" y="1786609"/>
            <a:ext cx="2681056" cy="550416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Browser DOM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C84FF-FC17-420B-B885-ACF1B7BC7F80}"/>
              </a:ext>
            </a:extLst>
          </p:cNvPr>
          <p:cNvSpPr/>
          <p:nvPr/>
        </p:nvSpPr>
        <p:spPr>
          <a:xfrm>
            <a:off x="1039641" y="2531362"/>
            <a:ext cx="4376691" cy="550416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Virtual DOM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42E7CD-8A18-4E7D-947B-04F0EE52EA0D}"/>
              </a:ext>
            </a:extLst>
          </p:cNvPr>
          <p:cNvSpPr/>
          <p:nvPr/>
        </p:nvSpPr>
        <p:spPr>
          <a:xfrm>
            <a:off x="1039640" y="3360176"/>
            <a:ext cx="6587233" cy="550416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UI “Component” Tests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F612F-649B-4C0F-98D6-1F6417EEE58B}"/>
              </a:ext>
            </a:extLst>
          </p:cNvPr>
          <p:cNvSpPr/>
          <p:nvPr/>
        </p:nvSpPr>
        <p:spPr>
          <a:xfrm>
            <a:off x="1039641" y="4188990"/>
            <a:ext cx="8824405" cy="550416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REST JSON Tests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34651C-7CB4-4284-AA4E-8D1ED5E7F1F7}"/>
              </a:ext>
            </a:extLst>
          </p:cNvPr>
          <p:cNvSpPr/>
          <p:nvPr/>
        </p:nvSpPr>
        <p:spPr>
          <a:xfrm>
            <a:off x="1039641" y="5017804"/>
            <a:ext cx="10937290" cy="550416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Server Side Unit Tests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1FB128E-3BF9-41BC-B8C9-EC2BBC1E921B}"/>
              </a:ext>
            </a:extLst>
          </p:cNvPr>
          <p:cNvSpPr/>
          <p:nvPr/>
        </p:nvSpPr>
        <p:spPr>
          <a:xfrm>
            <a:off x="2460069" y="5675317"/>
            <a:ext cx="5974672" cy="346229"/>
          </a:xfrm>
          <a:prstGeom prst="rightArrow">
            <a:avLst/>
          </a:prstGeom>
          <a:solidFill>
            <a:srgbClr val="93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dirty="0">
              <a:solidFill>
                <a:srgbClr val="586E75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4788EA9-8BDC-48B0-95FD-9445B9DC060D}"/>
              </a:ext>
            </a:extLst>
          </p:cNvPr>
          <p:cNvSpPr/>
          <p:nvPr/>
        </p:nvSpPr>
        <p:spPr>
          <a:xfrm rot="16200000">
            <a:off x="-1259339" y="3476292"/>
            <a:ext cx="3725595" cy="346229"/>
          </a:xfrm>
          <a:prstGeom prst="rightArrow">
            <a:avLst/>
          </a:prstGeom>
          <a:solidFill>
            <a:srgbClr val="93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86E7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C9413F-E625-473A-B2C2-9BED0A80AB70}"/>
              </a:ext>
            </a:extLst>
          </p:cNvPr>
          <p:cNvSpPr/>
          <p:nvPr/>
        </p:nvSpPr>
        <p:spPr>
          <a:xfrm>
            <a:off x="4476814" y="5955001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Testing Breadth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4F7931-A5FA-4A44-9596-1AD10E88A8BF}"/>
              </a:ext>
            </a:extLst>
          </p:cNvPr>
          <p:cNvSpPr/>
          <p:nvPr/>
        </p:nvSpPr>
        <p:spPr>
          <a:xfrm>
            <a:off x="430343" y="1391731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586E75"/>
                </a:solidFill>
              </a:rPr>
              <a:t>Resilience vs. Realism</a:t>
            </a:r>
          </a:p>
        </p:txBody>
      </p:sp>
    </p:spTree>
    <p:extLst>
      <p:ext uri="{BB962C8B-B14F-4D97-AF65-F5344CB8AC3E}">
        <p14:creationId xmlns:p14="http://schemas.microsoft.com/office/powerpoint/2010/main" val="428060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FAE6B0-4FC6-426E-8C3B-25748F4A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Application – DOM &amp; REST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0BDBA9-17DD-4E60-AF07-F2B8F411F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92" y="1433146"/>
            <a:ext cx="7783093" cy="4728711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16321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Presentation Tier of Modern Applications</a:t>
            </a:r>
          </a:p>
          <a:p>
            <a:pPr lvl="1"/>
            <a:r>
              <a:rPr lang="en-US" sz="2800" dirty="0"/>
              <a:t>Page Lifecycle in an AJAX Web Application</a:t>
            </a:r>
          </a:p>
          <a:p>
            <a:r>
              <a:rPr lang="en-US" sz="3200" dirty="0"/>
              <a:t>Explanation of Testable Areas</a:t>
            </a:r>
          </a:p>
          <a:p>
            <a:r>
              <a:rPr lang="en-US" sz="3200" dirty="0"/>
              <a:t>Recommended Test Strategy</a:t>
            </a:r>
          </a:p>
          <a:p>
            <a:pPr lvl="1"/>
            <a:r>
              <a:rPr lang="en-US" sz="2800" dirty="0"/>
              <a:t>Integrating DOM and REST Testing</a:t>
            </a:r>
          </a:p>
          <a:p>
            <a:r>
              <a:rPr lang="en-US" sz="3200" dirty="0"/>
              <a:t>Practical Tips and Tools</a:t>
            </a:r>
          </a:p>
          <a:p>
            <a:r>
              <a:rPr lang="en-US" sz="3200" dirty="0"/>
              <a:t>Questions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0733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5F4042-DC01-48EB-AA5B-3678CA39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Application – ReactJS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B4CDD1-1C45-47AC-9D80-A5C1638D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0" y="1576873"/>
            <a:ext cx="10850347" cy="3581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D3E3E7-3788-42D5-991D-630013CD49F2}"/>
              </a:ext>
            </a:extLst>
          </p:cNvPr>
          <p:cNvSpPr txBox="1"/>
          <p:nvPr/>
        </p:nvSpPr>
        <p:spPr>
          <a:xfrm>
            <a:off x="838200" y="5157929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http://www.libraryinformationsystem.org/react-js</a:t>
            </a:r>
          </a:p>
        </p:txBody>
      </p:sp>
    </p:spTree>
    <p:extLst>
      <p:ext uri="{BB962C8B-B14F-4D97-AF65-F5344CB8AC3E}">
        <p14:creationId xmlns:p14="http://schemas.microsoft.com/office/powerpoint/2010/main" val="3898210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5F4042-DC01-48EB-AA5B-3678CA39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Application – Angular JS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B4CDD1-1C45-47AC-9D80-A5C1638D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0" y="1576873"/>
            <a:ext cx="10850347" cy="35810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7B6827-9829-40AA-89E9-E2372020E9A2}"/>
              </a:ext>
            </a:extLst>
          </p:cNvPr>
          <p:cNvSpPr txBox="1"/>
          <p:nvPr/>
        </p:nvSpPr>
        <p:spPr>
          <a:xfrm>
            <a:off x="838200" y="5157929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http://www.libraryinformationsystem.org/angular-1/</a:t>
            </a:r>
          </a:p>
        </p:txBody>
      </p:sp>
    </p:spTree>
    <p:extLst>
      <p:ext uri="{BB962C8B-B14F-4D97-AF65-F5344CB8AC3E}">
        <p14:creationId xmlns:p14="http://schemas.microsoft.com/office/powerpoint/2010/main" val="3452562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C0FED-495C-47B3-8496-F7BCCF1E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It In Action!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A0E34-504C-4C62-B5DF-9AD6569E5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54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C0FED-495C-47B3-8496-F7BCCF1E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Tools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A0E34-504C-4C62-B5DF-9AD6569E5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0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7B12D-4000-416F-B941-E42B5EC1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Tools for REST Testing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57EDCF-CF15-4B5C-8632-3FBC831A7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Postman</a:t>
            </a:r>
          </a:p>
          <a:p>
            <a:r>
              <a:rPr lang="en-US" sz="3600" dirty="0"/>
              <a:t>SoapUI</a:t>
            </a:r>
          </a:p>
          <a:p>
            <a:r>
              <a:rPr lang="en-US" sz="3600" dirty="0"/>
              <a:t>Rapise</a:t>
            </a:r>
          </a:p>
          <a:p>
            <a:r>
              <a:rPr lang="en-US" sz="3600" dirty="0" err="1"/>
              <a:t>vREST</a:t>
            </a:r>
            <a:endParaRPr lang="en-US" sz="3600" dirty="0"/>
          </a:p>
          <a:p>
            <a:r>
              <a:rPr lang="en-US" sz="3600" dirty="0" err="1"/>
              <a:t>Parasoft</a:t>
            </a:r>
            <a:endParaRPr lang="en-US" sz="3600" dirty="0"/>
          </a:p>
          <a:p>
            <a:r>
              <a:rPr lang="en-US" sz="3600" dirty="0"/>
              <a:t>Groovy</a:t>
            </a:r>
          </a:p>
        </p:txBody>
      </p:sp>
    </p:spTree>
    <p:extLst>
      <p:ext uri="{BB962C8B-B14F-4D97-AF65-F5344CB8AC3E}">
        <p14:creationId xmlns:p14="http://schemas.microsoft.com/office/powerpoint/2010/main" val="2630681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7B12D-4000-416F-B941-E42B5EC1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Tools for Browser DOM Testing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57EDCF-CF15-4B5C-8632-3FBC831A7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Selenium (WebDriver)</a:t>
            </a:r>
          </a:p>
          <a:p>
            <a:r>
              <a:rPr lang="en-US" sz="3600" dirty="0"/>
              <a:t>Rapise</a:t>
            </a:r>
          </a:p>
          <a:p>
            <a:r>
              <a:rPr lang="en-US" sz="3600" dirty="0" err="1"/>
              <a:t>Ranorex</a:t>
            </a:r>
            <a:endParaRPr lang="en-US" sz="3600" dirty="0"/>
          </a:p>
          <a:p>
            <a:r>
              <a:rPr lang="en-US" sz="3600" dirty="0" err="1"/>
              <a:t>TestComplete</a:t>
            </a:r>
            <a:endParaRPr lang="en-US" sz="3600" dirty="0"/>
          </a:p>
          <a:p>
            <a:r>
              <a:rPr lang="en-US" sz="3600" dirty="0" err="1"/>
              <a:t>Tricentis</a:t>
            </a:r>
            <a:endParaRPr lang="en-US" sz="3600" dirty="0"/>
          </a:p>
          <a:p>
            <a:r>
              <a:rPr lang="en-US" sz="3600" dirty="0"/>
              <a:t>HP UFT</a:t>
            </a:r>
          </a:p>
          <a:p>
            <a:r>
              <a:rPr lang="en-US" sz="3600" dirty="0"/>
              <a:t>Squish</a:t>
            </a:r>
          </a:p>
        </p:txBody>
      </p:sp>
    </p:spTree>
    <p:extLst>
      <p:ext uri="{BB962C8B-B14F-4D97-AF65-F5344CB8AC3E}">
        <p14:creationId xmlns:p14="http://schemas.microsoft.com/office/powerpoint/2010/main" val="4078553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DF23-FA66-42E4-ACA4-2E159656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 Framework Specific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9B8D-230E-457B-9EAC-47F29F8CD9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DCB26"/>
                </a:solidFill>
              </a:rPr>
              <a:t>React</a:t>
            </a:r>
          </a:p>
          <a:p>
            <a:r>
              <a:rPr lang="en-US" dirty="0"/>
              <a:t>Testing Component State</a:t>
            </a:r>
          </a:p>
          <a:p>
            <a:pPr lvl="1"/>
            <a:r>
              <a:rPr lang="en-US" dirty="0" err="1"/>
              <a:t>TestUtils</a:t>
            </a:r>
            <a:r>
              <a:rPr lang="en-US" dirty="0"/>
              <a:t> + Jasmine</a:t>
            </a:r>
          </a:p>
          <a:p>
            <a:pPr lvl="1"/>
            <a:r>
              <a:rPr lang="en-US" dirty="0" err="1"/>
              <a:t>TestUtils</a:t>
            </a:r>
            <a:r>
              <a:rPr lang="en-US" dirty="0"/>
              <a:t> + JEST</a:t>
            </a:r>
          </a:p>
          <a:p>
            <a:pPr lvl="1"/>
            <a:r>
              <a:rPr lang="en-US" dirty="0" err="1"/>
              <a:t>TestUtils</a:t>
            </a:r>
            <a:r>
              <a:rPr lang="en-US" dirty="0"/>
              <a:t> + Mocha</a:t>
            </a:r>
          </a:p>
          <a:p>
            <a:r>
              <a:rPr lang="en-US" dirty="0"/>
              <a:t>Testing Virtual DOM</a:t>
            </a:r>
          </a:p>
          <a:p>
            <a:pPr lvl="1"/>
            <a:r>
              <a:rPr lang="en-US" dirty="0"/>
              <a:t>Enzyme + Mocha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06F53-CF9E-454E-A0F2-93D9D41199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DCB26"/>
                </a:solidFill>
              </a:rPr>
              <a:t>Angular</a:t>
            </a:r>
          </a:p>
          <a:p>
            <a:r>
              <a:rPr lang="en-US" dirty="0"/>
              <a:t>Testing Services</a:t>
            </a:r>
          </a:p>
          <a:p>
            <a:pPr lvl="1"/>
            <a:r>
              <a:rPr lang="en-US" dirty="0"/>
              <a:t>Jasmine</a:t>
            </a:r>
          </a:p>
          <a:p>
            <a:pPr lvl="1"/>
            <a:r>
              <a:rPr lang="en-US" dirty="0"/>
              <a:t>Mocha</a:t>
            </a:r>
          </a:p>
          <a:p>
            <a:r>
              <a:rPr lang="en-US" dirty="0"/>
              <a:t>Testing Components</a:t>
            </a:r>
          </a:p>
          <a:p>
            <a:pPr lvl="1"/>
            <a:r>
              <a:rPr lang="en-US" dirty="0" err="1"/>
              <a:t>TestBed</a:t>
            </a:r>
            <a:r>
              <a:rPr lang="en-US" dirty="0"/>
              <a:t> + Jasmine</a:t>
            </a:r>
          </a:p>
          <a:p>
            <a:pPr lvl="1"/>
            <a:r>
              <a:rPr lang="en-US" dirty="0" err="1"/>
              <a:t>TestBed</a:t>
            </a:r>
            <a:r>
              <a:rPr lang="en-US" dirty="0"/>
              <a:t> + Mocha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71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AF7E7-F52C-4785-9C6C-ADE2A607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9BF89-59FB-4AD0-A37D-FBFE48D04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web applications are complex and hard to test</a:t>
            </a:r>
          </a:p>
          <a:p>
            <a:r>
              <a:rPr lang="en-US" dirty="0"/>
              <a:t>You need to test each of the different tiers</a:t>
            </a:r>
          </a:p>
          <a:p>
            <a:r>
              <a:rPr lang="en-US" dirty="0"/>
              <a:t>Some tiers are easier to test than others</a:t>
            </a:r>
          </a:p>
          <a:p>
            <a:r>
              <a:rPr lang="en-US" dirty="0"/>
              <a:t>You need to carefully plan your testing to have the best coverage of the tiers with least effort</a:t>
            </a:r>
          </a:p>
        </p:txBody>
      </p:sp>
    </p:spTree>
    <p:extLst>
      <p:ext uri="{BB962C8B-B14F-4D97-AF65-F5344CB8AC3E}">
        <p14:creationId xmlns:p14="http://schemas.microsoft.com/office/powerpoint/2010/main" val="4138121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16AC-74CF-476B-8BC9-417F468A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37159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256B-849A-4410-8B4D-B084ECC58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attending this workshop/session.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0CFB3-8983-4EB9-AFB0-643DCF931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Please fill out an evaluation form.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6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value of testing an application from multiple architectural tiers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benefits of combined testing of the User Interface and REST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Tools, techniques and processes you can use to test the UI and REST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5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C0FED-495C-47B3-8496-F7BCCF1E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Presentation Tier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A0E34-504C-4C62-B5DF-9AD6569E5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Frameworks and the AJAX Page Lifecycle</a:t>
            </a:r>
          </a:p>
        </p:txBody>
      </p:sp>
    </p:spTree>
    <p:extLst>
      <p:ext uri="{BB962C8B-B14F-4D97-AF65-F5344CB8AC3E}">
        <p14:creationId xmlns:p14="http://schemas.microsoft.com/office/powerpoint/2010/main" val="122670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3-Tier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AC5ED-F3ED-418F-A240-AE926BC44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78" y="1503328"/>
            <a:ext cx="6274948" cy="50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Web 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601AD-1DBF-4026-ACE5-6B64C25AD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56" y="1583461"/>
            <a:ext cx="7004052" cy="40488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281BE1-F860-456D-B8F4-76BF41622882}"/>
              </a:ext>
            </a:extLst>
          </p:cNvPr>
          <p:cNvSpPr/>
          <p:nvPr/>
        </p:nvSpPr>
        <p:spPr>
          <a:xfrm>
            <a:off x="7759083" y="1551942"/>
            <a:ext cx="4216894" cy="3437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&lt;html&gt;</a:t>
            </a:r>
          </a:p>
          <a:p>
            <a:r>
              <a:rPr lang="en-US" dirty="0">
                <a:solidFill>
                  <a:srgbClr val="FFFFFF"/>
                </a:solidFill>
              </a:rPr>
              <a:t>  &lt;head&gt;…. &lt;/head&gt;</a:t>
            </a:r>
          </a:p>
          <a:p>
            <a:r>
              <a:rPr lang="en-US" dirty="0">
                <a:solidFill>
                  <a:srgbClr val="FFFFFF"/>
                </a:solidFill>
              </a:rPr>
              <a:t>  &lt;body&gt;</a:t>
            </a:r>
          </a:p>
          <a:p>
            <a:r>
              <a:rPr lang="en-US" dirty="0">
                <a:solidFill>
                  <a:srgbClr val="FFFFFF"/>
                </a:solidFill>
              </a:rPr>
              <a:t>     &lt;h1&gt;Products&lt;/h1&gt;</a:t>
            </a:r>
          </a:p>
          <a:p>
            <a:r>
              <a:rPr lang="en-US" dirty="0">
                <a:solidFill>
                  <a:srgbClr val="FFFFFF"/>
                </a:solidFill>
              </a:rPr>
              <a:t>     &lt;table id=“</a:t>
            </a:r>
            <a:r>
              <a:rPr lang="en-US" dirty="0" err="1">
                <a:solidFill>
                  <a:srgbClr val="FFFFFF"/>
                </a:solidFill>
              </a:rPr>
              <a:t>prd</a:t>
            </a:r>
            <a:r>
              <a:rPr lang="en-US" dirty="0">
                <a:solidFill>
                  <a:srgbClr val="FFFFFF"/>
                </a:solidFill>
              </a:rPr>
              <a:t>” style=“….”&gt;</a:t>
            </a:r>
          </a:p>
          <a:p>
            <a:r>
              <a:rPr lang="en-US" dirty="0">
                <a:solidFill>
                  <a:srgbClr val="FFFFFF"/>
                </a:solidFill>
              </a:rPr>
              <a:t>	…..</a:t>
            </a:r>
          </a:p>
          <a:p>
            <a:r>
              <a:rPr lang="en-US" dirty="0">
                <a:solidFill>
                  <a:srgbClr val="FFFFFF"/>
                </a:solidFill>
              </a:rPr>
              <a:t>     &lt;/table&gt;</a:t>
            </a:r>
          </a:p>
          <a:p>
            <a:r>
              <a:rPr lang="en-US" dirty="0">
                <a:solidFill>
                  <a:srgbClr val="FFFFFF"/>
                </a:solidFill>
              </a:rPr>
              <a:t>  &lt;/body&gt;</a:t>
            </a:r>
          </a:p>
          <a:p>
            <a:r>
              <a:rPr lang="en-US" dirty="0">
                <a:solidFill>
                  <a:srgbClr val="FFFFFF"/>
                </a:solidFill>
              </a:rPr>
              <a:t>&lt;/html&gt;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234611-34E4-433F-9D00-851DDA19D489}"/>
              </a:ext>
            </a:extLst>
          </p:cNvPr>
          <p:cNvCxnSpPr>
            <a:cxnSpLocks/>
          </p:cNvCxnSpPr>
          <p:nvPr/>
        </p:nvCxnSpPr>
        <p:spPr>
          <a:xfrm flipH="1">
            <a:off x="5992427" y="2778711"/>
            <a:ext cx="1766657" cy="559293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12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AJAX Web Application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6E13F-F4E0-470D-8CB8-878EED16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87" y="1585036"/>
            <a:ext cx="6207150" cy="4825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AE2346-16C4-46CC-83D4-FCF394745504}"/>
              </a:ext>
            </a:extLst>
          </p:cNvPr>
          <p:cNvSpPr/>
          <p:nvPr/>
        </p:nvSpPr>
        <p:spPr>
          <a:xfrm>
            <a:off x="7759083" y="2013580"/>
            <a:ext cx="4216894" cy="3437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{</a:t>
            </a:r>
          </a:p>
          <a:p>
            <a:r>
              <a:rPr lang="en-US" dirty="0">
                <a:solidFill>
                  <a:srgbClr val="FFFFFF"/>
                </a:solidFill>
              </a:rPr>
              <a:t>  products: [</a:t>
            </a:r>
          </a:p>
          <a:p>
            <a:r>
              <a:rPr lang="en-US" dirty="0">
                <a:solidFill>
                  <a:srgbClr val="FFFFFF"/>
                </a:solidFill>
              </a:rPr>
              <a:t>   { id: 1, name: “product 1” },</a:t>
            </a:r>
          </a:p>
          <a:p>
            <a:r>
              <a:rPr lang="en-US" dirty="0">
                <a:solidFill>
                  <a:srgbClr val="FFFFFF"/>
                </a:solidFill>
              </a:rPr>
              <a:t>   { id: 2, name: “product 2” },</a:t>
            </a:r>
          </a:p>
          <a:p>
            <a:r>
              <a:rPr lang="en-US" dirty="0">
                <a:solidFill>
                  <a:srgbClr val="FFFFFF"/>
                </a:solidFill>
              </a:rPr>
              <a:t>   { id: 3, name: “product 3” }</a:t>
            </a:r>
          </a:p>
          <a:p>
            <a:r>
              <a:rPr lang="en-US" dirty="0">
                <a:solidFill>
                  <a:srgbClr val="FFFFFF"/>
                </a:solidFill>
              </a:rPr>
              <a:t>  ]</a:t>
            </a:r>
          </a:p>
          <a:p>
            <a:r>
              <a:rPr lang="en-US" dirty="0">
                <a:solidFill>
                  <a:srgbClr val="FFFFFF"/>
                </a:solidFill>
              </a:rPr>
              <a:t>}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B479A3-FA14-4F50-B4F3-04B283619CB3}"/>
              </a:ext>
            </a:extLst>
          </p:cNvPr>
          <p:cNvCxnSpPr>
            <a:cxnSpLocks/>
          </p:cNvCxnSpPr>
          <p:nvPr/>
        </p:nvCxnSpPr>
        <p:spPr>
          <a:xfrm flipH="1">
            <a:off x="6096000" y="3240349"/>
            <a:ext cx="1663084" cy="639193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7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9C98-AC30-430F-BE4C-D2AFAAFB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Web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1AD5-0D36-4BD4-8A80-EBDA9B141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Generation</a:t>
            </a:r>
          </a:p>
          <a:p>
            <a:pPr lvl="1"/>
            <a:r>
              <a:rPr lang="en-US" dirty="0"/>
              <a:t>Prototype, </a:t>
            </a:r>
            <a:r>
              <a:rPr lang="en-US" dirty="0" err="1"/>
              <a:t>Mootools</a:t>
            </a:r>
            <a:r>
              <a:rPr lang="en-US" dirty="0"/>
              <a:t>, jQuery, ASP.NET AJAX, </a:t>
            </a:r>
            <a:r>
              <a:rPr lang="en-US" dirty="0" err="1"/>
              <a:t>ExtJS</a:t>
            </a:r>
            <a:r>
              <a:rPr lang="en-US" dirty="0"/>
              <a:t>, YUI, GWT</a:t>
            </a:r>
          </a:p>
          <a:p>
            <a:r>
              <a:rPr lang="en-US" dirty="0"/>
              <a:t>Second Generation</a:t>
            </a:r>
          </a:p>
          <a:p>
            <a:pPr lvl="1"/>
            <a:r>
              <a:rPr lang="en-US" dirty="0"/>
              <a:t>AngularJS 1.0, Knockout, Backbone, Handlebars, Ember, Mustache</a:t>
            </a:r>
          </a:p>
          <a:p>
            <a:r>
              <a:rPr lang="en-US" dirty="0"/>
              <a:t>Latest Generation</a:t>
            </a:r>
          </a:p>
          <a:p>
            <a:pPr lvl="1"/>
            <a:r>
              <a:rPr lang="en-US" dirty="0"/>
              <a:t>React</a:t>
            </a:r>
          </a:p>
          <a:p>
            <a:pPr lvl="1"/>
            <a:r>
              <a:rPr lang="en-US" dirty="0"/>
              <a:t>Angular 2.0+</a:t>
            </a:r>
          </a:p>
          <a:p>
            <a:pPr lvl="1"/>
            <a:r>
              <a:rPr lang="en-US" dirty="0" err="1"/>
              <a:t>Vue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1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C4C83-199C-4FC3-AE66-F2887A01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45" y="1485594"/>
            <a:ext cx="6493125" cy="4886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– Components &amp; Virtual DOM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E2346-16C4-46CC-83D4-FCF394745504}"/>
              </a:ext>
            </a:extLst>
          </p:cNvPr>
          <p:cNvSpPr/>
          <p:nvPr/>
        </p:nvSpPr>
        <p:spPr>
          <a:xfrm>
            <a:off x="7759083" y="3577700"/>
            <a:ext cx="4216894" cy="23703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FFFF"/>
                </a:solidFill>
              </a:rPr>
              <a:t> &lt;Table</a:t>
            </a:r>
          </a:p>
          <a:p>
            <a:r>
              <a:rPr lang="en-US" dirty="0">
                <a:solidFill>
                  <a:srgbClr val="FFFFFF"/>
                </a:solidFill>
              </a:rPr>
              <a:t>    </a:t>
            </a:r>
            <a:r>
              <a:rPr lang="en-US" dirty="0" err="1">
                <a:solidFill>
                  <a:srgbClr val="FFFFFF"/>
                </a:solidFill>
              </a:rPr>
              <a:t>cancelClick</a:t>
            </a:r>
            <a:r>
              <a:rPr lang="en-US" dirty="0">
                <a:solidFill>
                  <a:srgbClr val="FFFFFF"/>
                </a:solidFill>
              </a:rPr>
              <a:t>={</a:t>
            </a:r>
            <a:r>
              <a:rPr lang="en-US" dirty="0" err="1">
                <a:solidFill>
                  <a:srgbClr val="FFFFFF"/>
                </a:solidFill>
              </a:rPr>
              <a:t>props.dataCancelEdit</a:t>
            </a:r>
            <a:r>
              <a:rPr lang="en-US" dirty="0">
                <a:solidFill>
                  <a:srgbClr val="FFFFFF"/>
                </a:solidFill>
              </a:rPr>
              <a:t>}</a:t>
            </a:r>
          </a:p>
          <a:p>
            <a:r>
              <a:rPr lang="en-US" dirty="0">
                <a:solidFill>
                  <a:srgbClr val="FFFFFF"/>
                </a:solidFill>
              </a:rPr>
              <a:t>      data={</a:t>
            </a:r>
            <a:r>
              <a:rPr lang="en-US" dirty="0" err="1">
                <a:solidFill>
                  <a:srgbClr val="FFFFFF"/>
                </a:solidFill>
              </a:rPr>
              <a:t>props.data</a:t>
            </a:r>
            <a:r>
              <a:rPr lang="en-US" dirty="0">
                <a:solidFill>
                  <a:srgbClr val="FFFFFF"/>
                </a:solidFill>
              </a:rPr>
              <a:t>}</a:t>
            </a:r>
          </a:p>
          <a:p>
            <a:r>
              <a:rPr lang="en-US" dirty="0">
                <a:solidFill>
                  <a:srgbClr val="FFFFFF"/>
                </a:solidFill>
              </a:rPr>
              <a:t>      </a:t>
            </a:r>
            <a:r>
              <a:rPr lang="en-US" dirty="0" err="1">
                <a:solidFill>
                  <a:srgbClr val="FFFFFF"/>
                </a:solidFill>
              </a:rPr>
              <a:t>deleteClick</a:t>
            </a:r>
            <a:r>
              <a:rPr lang="en-US" dirty="0">
                <a:solidFill>
                  <a:srgbClr val="FFFFFF"/>
                </a:solidFill>
              </a:rPr>
              <a:t>={</a:t>
            </a:r>
            <a:r>
              <a:rPr lang="en-US" dirty="0" err="1">
                <a:solidFill>
                  <a:srgbClr val="FFFFFF"/>
                </a:solidFill>
              </a:rPr>
              <a:t>props.dataDelete</a:t>
            </a:r>
            <a:r>
              <a:rPr lang="en-US" dirty="0">
                <a:solidFill>
                  <a:srgbClr val="FFFFFF"/>
                </a:solidFill>
              </a:rPr>
              <a:t>}</a:t>
            </a:r>
          </a:p>
          <a:p>
            <a:r>
              <a:rPr lang="en-US" dirty="0">
                <a:solidFill>
                  <a:srgbClr val="FFFFFF"/>
                </a:solidFill>
              </a:rPr>
              <a:t>      </a:t>
            </a:r>
            <a:r>
              <a:rPr lang="en-US" dirty="0" err="1">
                <a:solidFill>
                  <a:srgbClr val="FFFFFF"/>
                </a:solidFill>
              </a:rPr>
              <a:t>editClick</a:t>
            </a:r>
            <a:r>
              <a:rPr lang="en-US" dirty="0">
                <a:solidFill>
                  <a:srgbClr val="FFFFFF"/>
                </a:solidFill>
              </a:rPr>
              <a:t>={</a:t>
            </a:r>
            <a:r>
              <a:rPr lang="en-US" dirty="0" err="1">
                <a:solidFill>
                  <a:srgbClr val="FFFFFF"/>
                </a:solidFill>
              </a:rPr>
              <a:t>props.dataSetEdit</a:t>
            </a:r>
            <a:r>
              <a:rPr lang="en-US" dirty="0">
                <a:solidFill>
                  <a:srgbClr val="FFFFFF"/>
                </a:solidFill>
              </a:rPr>
              <a:t>}</a:t>
            </a:r>
          </a:p>
          <a:p>
            <a:r>
              <a:rPr lang="en-US" dirty="0">
                <a:solidFill>
                  <a:srgbClr val="FFFFFF"/>
                </a:solidFill>
              </a:rPr>
              <a:t>      </a:t>
            </a:r>
            <a:r>
              <a:rPr lang="en-US" dirty="0" err="1">
                <a:solidFill>
                  <a:srgbClr val="FFFFFF"/>
                </a:solidFill>
              </a:rPr>
              <a:t>editId</a:t>
            </a:r>
            <a:r>
              <a:rPr lang="en-US" dirty="0">
                <a:solidFill>
                  <a:srgbClr val="FFFFFF"/>
                </a:solidFill>
              </a:rPr>
              <a:t>={</a:t>
            </a:r>
            <a:r>
              <a:rPr lang="en-US" dirty="0" err="1">
                <a:solidFill>
                  <a:srgbClr val="FFFFFF"/>
                </a:solidFill>
              </a:rPr>
              <a:t>props.dataEditingId</a:t>
            </a:r>
            <a:r>
              <a:rPr lang="en-US" dirty="0">
                <a:solidFill>
                  <a:srgbClr val="FFFFFF"/>
                </a:solidFill>
              </a:rPr>
              <a:t>}</a:t>
            </a:r>
          </a:p>
          <a:p>
            <a:r>
              <a:rPr lang="en-US" dirty="0">
                <a:solidFill>
                  <a:srgbClr val="FFFFFF"/>
                </a:solidFill>
              </a:rPr>
              <a:t>      </a:t>
            </a:r>
            <a:r>
              <a:rPr lang="en-US" dirty="0" err="1">
                <a:solidFill>
                  <a:srgbClr val="FFFFFF"/>
                </a:solidFill>
              </a:rPr>
              <a:t>editChange</a:t>
            </a:r>
            <a:r>
              <a:rPr lang="en-US" dirty="0">
                <a:solidFill>
                  <a:srgbClr val="FFFFFF"/>
                </a:solidFill>
              </a:rPr>
              <a:t>={</a:t>
            </a:r>
            <a:r>
              <a:rPr lang="en-US" dirty="0" err="1">
                <a:solidFill>
                  <a:srgbClr val="FFFFFF"/>
                </a:solidFill>
              </a:rPr>
              <a:t>props.dataChange</a:t>
            </a:r>
            <a:r>
              <a:rPr lang="en-US" dirty="0">
                <a:solidFill>
                  <a:srgbClr val="FFFFFF"/>
                </a:solidFill>
              </a:rPr>
              <a:t>}</a:t>
            </a:r>
          </a:p>
          <a:p>
            <a:r>
              <a:rPr lang="en-US" dirty="0">
                <a:solidFill>
                  <a:srgbClr val="FFFFFF"/>
                </a:solidFill>
              </a:rPr>
              <a:t>	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C4DDFD-FE27-444A-A4B8-C0D13B42F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667" y="4265"/>
            <a:ext cx="1428572" cy="14285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E57842-7C53-41CF-B234-CFD8A9A3FD30}"/>
              </a:ext>
            </a:extLst>
          </p:cNvPr>
          <p:cNvSpPr/>
          <p:nvPr/>
        </p:nvSpPr>
        <p:spPr>
          <a:xfrm>
            <a:off x="7759083" y="1350975"/>
            <a:ext cx="4216894" cy="19293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FFFF"/>
                </a:solidFill>
              </a:rPr>
              <a:t>- html</a:t>
            </a:r>
          </a:p>
          <a:p>
            <a:r>
              <a:rPr lang="en-US" dirty="0">
                <a:solidFill>
                  <a:srgbClr val="FFFFFF"/>
                </a:solidFill>
              </a:rPr>
              <a:t>  - head</a:t>
            </a:r>
          </a:p>
          <a:p>
            <a:r>
              <a:rPr lang="en-US" dirty="0">
                <a:solidFill>
                  <a:srgbClr val="FFFFFF"/>
                </a:solidFill>
              </a:rPr>
              <a:t>  - body</a:t>
            </a:r>
          </a:p>
          <a:p>
            <a:r>
              <a:rPr lang="en-US" dirty="0">
                <a:solidFill>
                  <a:srgbClr val="FFFFFF"/>
                </a:solidFill>
              </a:rPr>
              <a:t>     - h1: “Products”</a:t>
            </a:r>
          </a:p>
          <a:p>
            <a:r>
              <a:rPr lang="en-US" dirty="0">
                <a:solidFill>
                  <a:srgbClr val="FFFFFF"/>
                </a:solidFill>
              </a:rPr>
              <a:t>     - table id: “</a:t>
            </a:r>
            <a:r>
              <a:rPr lang="en-US" dirty="0" err="1">
                <a:solidFill>
                  <a:srgbClr val="FFFFFF"/>
                </a:solidFill>
              </a:rPr>
              <a:t>prd</a:t>
            </a:r>
            <a:r>
              <a:rPr lang="en-US" dirty="0">
                <a:solidFill>
                  <a:srgbClr val="FFFFFF"/>
                </a:solidFill>
              </a:rPr>
              <a:t>” style: “….”</a:t>
            </a:r>
          </a:p>
          <a:p>
            <a:r>
              <a:rPr lang="en-US" dirty="0">
                <a:solidFill>
                  <a:srgbClr val="FFFFFF"/>
                </a:solidFill>
              </a:rPr>
              <a:t>       - </a:t>
            </a:r>
            <a:r>
              <a:rPr lang="en-US" dirty="0" err="1">
                <a:solidFill>
                  <a:srgbClr val="FFFFFF"/>
                </a:solidFill>
              </a:rPr>
              <a:t>tr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        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B479A3-FA14-4F50-B4F3-04B283619CB3}"/>
              </a:ext>
            </a:extLst>
          </p:cNvPr>
          <p:cNvCxnSpPr>
            <a:cxnSpLocks/>
          </p:cNvCxnSpPr>
          <p:nvPr/>
        </p:nvCxnSpPr>
        <p:spPr>
          <a:xfrm flipH="1">
            <a:off x="5894962" y="2918200"/>
            <a:ext cx="1864122" cy="119198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098680-1F94-4F0C-9A59-79EAFECBD9C0}"/>
              </a:ext>
            </a:extLst>
          </p:cNvPr>
          <p:cNvCxnSpPr>
            <a:cxnSpLocks/>
          </p:cNvCxnSpPr>
          <p:nvPr/>
        </p:nvCxnSpPr>
        <p:spPr>
          <a:xfrm flipH="1" flipV="1">
            <a:off x="5894962" y="3577700"/>
            <a:ext cx="1864120" cy="326351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95787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456</TotalTime>
  <Words>871</Words>
  <Application>Microsoft Office PowerPoint</Application>
  <PresentationFormat>Widescreen</PresentationFormat>
  <Paragraphs>185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Kanit</vt:lpstr>
      <vt:lpstr>Wingdings</vt:lpstr>
      <vt:lpstr>Arial</vt:lpstr>
      <vt:lpstr>Josefin Sans</vt:lpstr>
      <vt:lpstr>Calibri</vt:lpstr>
      <vt:lpstr>Inflectra content</vt:lpstr>
      <vt:lpstr>Inflectra titles</vt:lpstr>
      <vt:lpstr>Using REST and UI Testing to Test an Ajax Web Application</vt:lpstr>
      <vt:lpstr>Agenda</vt:lpstr>
      <vt:lpstr>Takeaways</vt:lpstr>
      <vt:lpstr>Web Presentation Tier</vt:lpstr>
      <vt:lpstr>Typical 3-Tier Architecture</vt:lpstr>
      <vt:lpstr>Traditional Web Applications</vt:lpstr>
      <vt:lpstr>The AJAX Web Application Model</vt:lpstr>
      <vt:lpstr>Possible Web Frameworks</vt:lpstr>
      <vt:lpstr>React – Components &amp; Virtual DOM</vt:lpstr>
      <vt:lpstr>Angular</vt:lpstr>
      <vt:lpstr>Testable Areas</vt:lpstr>
      <vt:lpstr>OK So What Can We Test?</vt:lpstr>
      <vt:lpstr>Test JSON Data Returned</vt:lpstr>
      <vt:lpstr>Test Rendered Browser DOM</vt:lpstr>
      <vt:lpstr>Test ReactJS Virtual DOM</vt:lpstr>
      <vt:lpstr>Test ReactJS Component State</vt:lpstr>
      <vt:lpstr>Test Strategy &amp; Practical Demo</vt:lpstr>
      <vt:lpstr>Sample Test Coverage</vt:lpstr>
      <vt:lpstr>Sample Application – DOM &amp; REST</vt:lpstr>
      <vt:lpstr>Sample Application – ReactJS </vt:lpstr>
      <vt:lpstr>Sample Application – Angular JS </vt:lpstr>
      <vt:lpstr>See It In Action!</vt:lpstr>
      <vt:lpstr>Tips and Tools</vt:lpstr>
      <vt:lpstr>Top Tools for REST Testing</vt:lpstr>
      <vt:lpstr>Top Tools for Browser DOM Testing</vt:lpstr>
      <vt:lpstr>JS Framework Specific Tools</vt:lpstr>
      <vt:lpstr>Wrap Up</vt:lpstr>
      <vt:lpstr>Questions?</vt:lpstr>
      <vt:lpstr>Thank you for attending this workshop/session.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Sandman</cp:lastModifiedBy>
  <cp:revision>80</cp:revision>
  <cp:lastPrinted>2017-03-07T16:58:37Z</cp:lastPrinted>
  <dcterms:created xsi:type="dcterms:W3CDTF">2018-03-21T19:22:15Z</dcterms:created>
  <dcterms:modified xsi:type="dcterms:W3CDTF">2018-04-15T06:00:00Z</dcterms:modified>
</cp:coreProperties>
</file>