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42"/>
  </p:notesMasterIdLst>
  <p:sldIdLst>
    <p:sldId id="535" r:id="rId3"/>
    <p:sldId id="367" r:id="rId4"/>
    <p:sldId id="477" r:id="rId5"/>
    <p:sldId id="328" r:id="rId6"/>
    <p:sldId id="538" r:id="rId7"/>
    <p:sldId id="275" r:id="rId8"/>
    <p:sldId id="369" r:id="rId9"/>
    <p:sldId id="289" r:id="rId10"/>
    <p:sldId id="333" r:id="rId11"/>
    <p:sldId id="539" r:id="rId12"/>
    <p:sldId id="296" r:id="rId13"/>
    <p:sldId id="554" r:id="rId14"/>
    <p:sldId id="557" r:id="rId15"/>
    <p:sldId id="555" r:id="rId16"/>
    <p:sldId id="556" r:id="rId17"/>
    <p:sldId id="558" r:id="rId18"/>
    <p:sldId id="559" r:id="rId19"/>
    <p:sldId id="295" r:id="rId20"/>
    <p:sldId id="297" r:id="rId21"/>
    <p:sldId id="298" r:id="rId22"/>
    <p:sldId id="299" r:id="rId23"/>
    <p:sldId id="560" r:id="rId24"/>
    <p:sldId id="301" r:id="rId25"/>
    <p:sldId id="305" r:id="rId26"/>
    <p:sldId id="303" r:id="rId27"/>
    <p:sldId id="306" r:id="rId28"/>
    <p:sldId id="561" r:id="rId29"/>
    <p:sldId id="308" r:id="rId30"/>
    <p:sldId id="318" r:id="rId31"/>
    <p:sldId id="309" r:id="rId32"/>
    <p:sldId id="310" r:id="rId33"/>
    <p:sldId id="311" r:id="rId34"/>
    <p:sldId id="319" r:id="rId35"/>
    <p:sldId id="312" r:id="rId36"/>
    <p:sldId id="314" r:id="rId37"/>
    <p:sldId id="315" r:id="rId38"/>
    <p:sldId id="321" r:id="rId39"/>
    <p:sldId id="316" r:id="rId40"/>
    <p:sldId id="533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Josefin Sans" pitchFamily="2" charset="0"/>
      <p:regular r:id="rId47"/>
      <p:bold r:id="rId48"/>
      <p:italic r:id="rId49"/>
      <p:boldItalic r:id="rId50"/>
    </p:embeddedFont>
    <p:embeddedFont>
      <p:font typeface="Kanit" panose="020B0604020202020204" charset="-3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BBE0E3"/>
    <a:srgbClr val="93A1A1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38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SpiraTeam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jpeg"/><Relationship Id="rId16" Type="http://schemas.openxmlformats.org/officeDocument/2006/relationships/image" Target="../media/image71.jp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g"/><Relationship Id="rId22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b.com/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6.jpg"/><Relationship Id="rId3" Type="http://schemas.openxmlformats.org/officeDocument/2006/relationships/image" Target="../media/image25.jpe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gif"/><Relationship Id="rId38" Type="http://schemas.openxmlformats.org/officeDocument/2006/relationships/image" Target="../media/image55.gif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rockybrands.com/" TargetMode="External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4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hyperlink" Target="http://www.ermscorp.com/" TargetMode="External"/><Relationship Id="rId10" Type="http://schemas.openxmlformats.org/officeDocument/2006/relationships/hyperlink" Target="http://www.swisslife.com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hyperlink" Target="http://www.asos.com/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3093" y="4591050"/>
            <a:ext cx="6798907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Source Code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4852F-1220-4424-A691-94474EEF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94" y="1049633"/>
            <a:ext cx="95004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40" descr="E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4" y="5339235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oflab Technology Sp. z o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26" y="3384815"/>
            <a:ext cx="1509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3" descr="Attra Infotech Pvt L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88" y="4057650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92" y="5432759"/>
            <a:ext cx="2025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InfluenceIT Consul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5219701"/>
            <a:ext cx="2001891" cy="9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7" descr="Rubric Consulting (Pty) Lt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85" y="5242159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Tezza Business Solu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0" y="5129688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7D21901-6A73-4648-AFEA-70049D1E4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9" y="2125073"/>
            <a:ext cx="667341" cy="66734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3" y="2160588"/>
            <a:ext cx="1360377" cy="68819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235703"/>
            <a:ext cx="1299224" cy="71004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2246" y="3288561"/>
            <a:ext cx="1569580" cy="533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24" y="2261963"/>
            <a:ext cx="2038288" cy="44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B87A4-3BBF-48C8-A614-7E7703F9DF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1876271"/>
            <a:ext cx="2733675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4AFE8-BB8C-4E3F-AEF4-762F0BDCBD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0" y="3239858"/>
            <a:ext cx="1276528" cy="809738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3313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TaraVault</a:t>
            </a:r>
            <a:r>
              <a:rPr lang="en-US" dirty="0"/>
              <a:t>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you should choose </a:t>
            </a:r>
            <a:r>
              <a:rPr lang="en-US" dirty="0" err="1"/>
              <a:t>TaraVault</a:t>
            </a:r>
            <a:r>
              <a:rPr lang="en-US" dirty="0"/>
              <a:t> for your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err="1"/>
              <a:t>TaraVault</a:t>
            </a:r>
            <a:r>
              <a:rPr lang="en-US" dirty="0"/>
              <a:t>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A517B-1AF2-4156-9283-AE6755BA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Enterprise-grade source code repository hosting</a:t>
            </a:r>
          </a:p>
          <a:p>
            <a:r>
              <a:rPr lang="en-US" dirty="0"/>
              <a:t>Integrates with </a:t>
            </a:r>
            <a:r>
              <a:rPr lang="en-US" dirty="0" err="1"/>
              <a:t>SpiraPlan</a:t>
            </a:r>
            <a:r>
              <a:rPr lang="en-US" dirty="0"/>
              <a:t> and </a:t>
            </a:r>
            <a:r>
              <a:rPr lang="en-US" dirty="0" err="1"/>
              <a:t>SpiraTeam</a:t>
            </a:r>
            <a:r>
              <a:rPr lang="en-US" dirty="0"/>
              <a:t> systems for source code browsing</a:t>
            </a:r>
          </a:p>
          <a:p>
            <a:r>
              <a:rPr lang="en-US" dirty="0"/>
              <a:t>Your choice of Git or Subversion Hosting for each project</a:t>
            </a:r>
          </a:p>
          <a:p>
            <a:r>
              <a:rPr lang="en-US" dirty="0"/>
              <a:t>Requirements, tasks, defects and issues can be linked to source code files and revisions for maximum traceability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929250-1EFD-4303-AC7B-C96143A98F89}"/>
              </a:ext>
            </a:extLst>
          </p:cNvPr>
          <p:cNvGrpSpPr/>
          <p:nvPr/>
        </p:nvGrpSpPr>
        <p:grpSpPr>
          <a:xfrm>
            <a:off x="1913618" y="4882084"/>
            <a:ext cx="3871362" cy="1429816"/>
            <a:chOff x="1913618" y="4882084"/>
            <a:chExt cx="3262029" cy="11451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C8DBFF3-1A4B-43FE-B710-3A4A6DDD1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13618" y="5036200"/>
              <a:ext cx="1145101" cy="83180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21376B2-34C7-47A3-963D-1E0D162AC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0546" y="4882084"/>
              <a:ext cx="1145101" cy="11451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846AC-447A-4B44-9B05-1B6339B338C3}"/>
                </a:ext>
              </a:extLst>
            </p:cNvPr>
            <p:cNvSpPr txBox="1"/>
            <p:nvPr/>
          </p:nvSpPr>
          <p:spPr>
            <a:xfrm>
              <a:off x="3431581" y="5205822"/>
              <a:ext cx="458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Git Hosting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9559F-778B-41B6-A771-78DCA34B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0" y="1690688"/>
            <a:ext cx="6450901" cy="431822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6B7A09D-AC13-4117-8CED-A40A5FDA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406" y="1440609"/>
            <a:ext cx="3564488" cy="505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includes enterprise-grade Git repository hosting. Each </a:t>
            </a: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project comes with its own private Git source code repository.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When you need distributed version control that is lightning fast, with powerful branching and merging out of the box, support for disconnected teams and users, </a:t>
            </a: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Git is your best choice. </a:t>
            </a:r>
          </a:p>
        </p:txBody>
      </p:sp>
    </p:spTree>
    <p:extLst>
      <p:ext uri="{BB962C8B-B14F-4D97-AF65-F5344CB8AC3E}">
        <p14:creationId xmlns:p14="http://schemas.microsoft.com/office/powerpoint/2010/main" val="361680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Subversion Hosting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A517B-1AF2-4156-9283-AE6755BA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1" y="5205863"/>
            <a:ext cx="921086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provides enterprise-grade Subversion repository hosting. Each </a:t>
            </a: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project comes with its own private Subversion source code repository with fine-grained security.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64DD-DBCF-4319-9436-13DE4FC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22" y="1574637"/>
            <a:ext cx="7321229" cy="33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&amp; </a:t>
            </a:r>
            <a:r>
              <a:rPr lang="en-US" dirty="0" err="1"/>
              <a:t>SpiraPlan</a:t>
            </a:r>
            <a:r>
              <a:rPr lang="en-US" dirty="0"/>
              <a:t> Integration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6FB22-0BDD-48CE-A7D0-09D8CEE0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3" y="1690688"/>
            <a:ext cx="11782895" cy="403540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8931A-EECB-460F-B73D-30669B4C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01" y="2441359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3432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Code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DBA28-3337-4891-9B9E-694245C4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1565364"/>
            <a:ext cx="9229334" cy="460203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39240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Code Revisions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5502-65E8-4A2C-A800-4462C191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1569369"/>
            <a:ext cx="9577285" cy="460540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77083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</a:t>
            </a:r>
            <a:r>
              <a:rPr lang="en-US" dirty="0" err="1"/>
              <a:t>Assciations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D4959-11AF-45C2-BAD3-1EFFDC2D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367"/>
            <a:ext cx="10330543" cy="436427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95458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</a:t>
            </a:r>
            <a:r>
              <a:rPr lang="en-US" dirty="0" err="1"/>
              <a:t>Assciations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3F69E6-0E70-479D-BD03-198C0ECCC9DD}"/>
              </a:ext>
            </a:extLst>
          </p:cNvPr>
          <p:cNvGrpSpPr/>
          <p:nvPr/>
        </p:nvGrpSpPr>
        <p:grpSpPr>
          <a:xfrm>
            <a:off x="838199" y="1528365"/>
            <a:ext cx="10515601" cy="4564525"/>
            <a:chOff x="838199" y="1528365"/>
            <a:chExt cx="11073043" cy="49645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C6F9CC-0ACA-4E7B-B9D7-897A47541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199" y="1528365"/>
              <a:ext cx="11073043" cy="4964509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3FD18A-999D-4C26-8D55-CD8930E0BA0F}"/>
                </a:ext>
              </a:extLst>
            </p:cNvPr>
            <p:cNvSpPr/>
            <p:nvPr/>
          </p:nvSpPr>
          <p:spPr>
            <a:xfrm>
              <a:off x="838199" y="5885895"/>
              <a:ext cx="1327952" cy="4350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75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2ABB-4CC1-4EAF-B610-56D29EC0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Associations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EAC5-C85E-4FE5-AAA6-A466B99F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9000"/>
            <a:ext cx="10162592" cy="428784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025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5303D5-73B7-48E2-8BFB-A53307F6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Workflows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64779-C00D-4066-B6BE-54B999CC0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94CE-CE6C-4960-9CF5-6DBD52C2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Subversion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DD8A-10DD-40AD-9375-ECF4D2044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6F80-AABA-4540-BDA9-28A8B4DD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8379"/>
            <a:ext cx="2933700" cy="27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99E19-3E7B-4619-BF54-B27DF38A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68" y="1852889"/>
            <a:ext cx="3483002" cy="4639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84B6D-C51F-4919-81CB-3C2B87EFCD82}"/>
              </a:ext>
            </a:extLst>
          </p:cNvPr>
          <p:cNvSpPr txBox="1"/>
          <p:nvPr/>
        </p:nvSpPr>
        <p:spPr>
          <a:xfrm>
            <a:off x="8131946" y="2183907"/>
            <a:ext cx="3746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Primary Development is done in </a:t>
            </a:r>
            <a:r>
              <a:rPr lang="en-US" dirty="0">
                <a:solidFill>
                  <a:srgbClr val="FF0000"/>
                </a:solidFill>
              </a:rPr>
              <a:t>Trunk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Trunk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used for older versions being maintained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Branches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Tags</a:t>
            </a:r>
            <a:r>
              <a:rPr lang="en-US" dirty="0"/>
              <a:t> used for milestones and mark releases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Cannot commit into tags</a:t>
            </a:r>
          </a:p>
        </p:txBody>
      </p:sp>
    </p:spTree>
    <p:extLst>
      <p:ext uri="{BB962C8B-B14F-4D97-AF65-F5344CB8AC3E}">
        <p14:creationId xmlns:p14="http://schemas.microsoft.com/office/powerpoint/2010/main" val="16153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31C2-7434-4EE3-A6B0-7C0A5450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4D71-B31F-4D7B-8A33-6E4D0EAC8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BBA7A-7D82-486E-A737-25F26579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6" y="1690688"/>
            <a:ext cx="586468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6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A8AA-09F8-4C00-AB67-BDB2AD05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51D-6FB6-45B7-A252-F2499066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possible models: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Git Flow (recommended)</a:t>
            </a:r>
          </a:p>
          <a:p>
            <a:pPr lvl="1"/>
            <a:r>
              <a:rPr lang="en-US" dirty="0"/>
              <a:t>GitHub Flow</a:t>
            </a:r>
          </a:p>
          <a:p>
            <a:pPr lvl="1"/>
            <a:r>
              <a:rPr lang="en-US" dirty="0"/>
              <a:t>GitLab Flow</a:t>
            </a:r>
          </a:p>
          <a:p>
            <a:pPr lvl="1"/>
            <a:r>
              <a:rPr lang="en-US" dirty="0"/>
              <a:t>One Flow</a:t>
            </a:r>
          </a:p>
          <a:p>
            <a:pPr lvl="1"/>
            <a:r>
              <a:rPr lang="en-US" dirty="0"/>
              <a:t>Trunk-based development (like SVN)</a:t>
            </a:r>
          </a:p>
        </p:txBody>
      </p:sp>
    </p:spTree>
    <p:extLst>
      <p:ext uri="{BB962C8B-B14F-4D97-AF65-F5344CB8AC3E}">
        <p14:creationId xmlns:p14="http://schemas.microsoft.com/office/powerpoint/2010/main" val="281152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179E-992E-4315-9A37-3425E124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Flow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BE37E-2771-4D92-BA2F-49C8579E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2D01A-8B72-47D9-B85E-8ED5DBA4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585"/>
            <a:ext cx="3478915" cy="5237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50631-73F3-46A5-B3B5-F9A99EFDE881}"/>
              </a:ext>
            </a:extLst>
          </p:cNvPr>
          <p:cNvSpPr txBox="1"/>
          <p:nvPr/>
        </p:nvSpPr>
        <p:spPr>
          <a:xfrm>
            <a:off x="4811697" y="1997476"/>
            <a:ext cx="6880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master</a:t>
            </a:r>
            <a:r>
              <a:rPr lang="en-US" dirty="0"/>
              <a:t> — this branch contains production code. All development code is merged into master in sometime.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</a:t>
            </a:r>
            <a:r>
              <a:rPr lang="en-US" dirty="0"/>
              <a:t> — this branch contains pre-production code. When the features are finished then they are merged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feature/* </a:t>
            </a:r>
            <a:r>
              <a:rPr lang="en-US" dirty="0"/>
              <a:t>— feature branches are used to develop new features for the upcoming releases. May branch off from develop and must merge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hotfix/* </a:t>
            </a:r>
            <a:r>
              <a:rPr lang="en-US" dirty="0"/>
              <a:t>— hotfix branches are necessary to act immediately upon an undesired status of master. May branch off from master and must merge into master and develop.</a:t>
            </a:r>
          </a:p>
        </p:txBody>
      </p:sp>
    </p:spTree>
    <p:extLst>
      <p:ext uri="{BB962C8B-B14F-4D97-AF65-F5344CB8AC3E}">
        <p14:creationId xmlns:p14="http://schemas.microsoft.com/office/powerpoint/2010/main" val="158317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316D8-A83A-490A-82FF-9B8B4660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using </a:t>
            </a:r>
            <a:r>
              <a:rPr lang="en-US" dirty="0" err="1"/>
              <a:t>Spira</a:t>
            </a:r>
            <a:r>
              <a:rPr lang="en-US" dirty="0"/>
              <a:t> and Git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04E2E-FE1A-4D98-A99E-8389C34C8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1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EE564-6804-4531-9A4E-DAC40AE5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8006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CCD1A-2209-4EAB-A168-29D666A7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D49AE-589A-4042-A8C5-DD115577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96" y="2577380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2065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TaraVault</a:t>
            </a:r>
            <a:r>
              <a:rPr lang="en-US" altLang="en-US" dirty="0"/>
              <a:t> – Source Code Mgt for </a:t>
            </a:r>
            <a:r>
              <a:rPr lang="en-US" altLang="en-US" dirty="0" err="1"/>
              <a:t>Spira</a:t>
            </a:r>
            <a:endParaRPr lang="en-US" alt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6A96E5-F91E-4B41-8082-A77443D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7" y="2547938"/>
            <a:ext cx="8040653" cy="2131066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1D30CA-E9A6-48F7-848C-80327048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8" y="3005138"/>
            <a:ext cx="3545176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&amp;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Management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28A8008-0097-46A2-9620-7F6C20AE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075" y="3006920"/>
            <a:ext cx="3634727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DCCE079-4C9C-44A0-8A7A-B22A6C9C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1690688"/>
            <a:ext cx="8040654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0EAC4E4-8949-4AD8-99E3-1DD818A1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4914192"/>
            <a:ext cx="8040652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Platform (Web, GUI, Services)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9406610-A42D-4C5A-BC31-0570F3AF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7" y="4090987"/>
            <a:ext cx="7465655" cy="393545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-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Management &amp; DevOps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94BB5F1-191D-4E70-B395-F4F91A60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97" y="31988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4C0F0-2F1F-4D54-B706-D752EF41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1690688"/>
            <a:ext cx="10932597" cy="434612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User Stories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BC599E-862B-4858-B650-FC9763E9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35ACF-2DAB-44E7-B273-14512CE8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45" y="1304807"/>
            <a:ext cx="4139682" cy="1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1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Tasks (if necessary)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31C8B-0E07-437D-BAE5-B3CDFC03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909CF-EBD3-4CF7-BA31-BD8C9D1C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480"/>
            <a:ext cx="10134600" cy="436023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65588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2670-18F0-4CA8-96FD-C2356316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D890-D11D-492D-9323-BC4559D3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47616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D827D-CA06-4472-8AE2-6865492B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08268-3E8C-48B5-A8B0-6ED2EA0D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77A50-C05D-49F9-A9B3-15B350CB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6" y="1472117"/>
            <a:ext cx="10213562" cy="530154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032204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in IDE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7641E-8D7B-489A-B518-D29B29BAD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1C84-44AB-4B8D-9FC2-CEEC3764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FEDD3-D192-45D0-8E29-A28AF01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1D5A3-0E08-421A-906A-79BDAD0C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EB012-B4D0-4339-BA2C-D8F55794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8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Push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757F1B-64A0-418E-AF77-B4F4996B1792}"/>
              </a:ext>
            </a:extLst>
          </p:cNvPr>
          <p:cNvGrpSpPr/>
          <p:nvPr/>
        </p:nvGrpSpPr>
        <p:grpSpPr>
          <a:xfrm>
            <a:off x="529701" y="1557426"/>
            <a:ext cx="10639042" cy="4619439"/>
            <a:chOff x="529701" y="1557426"/>
            <a:chExt cx="11132598" cy="4853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A4998-19D9-4974-B4D8-07C18632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557426"/>
              <a:ext cx="9250532" cy="2567520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0CE6AF-0C49-4BFC-BF12-AA2670679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701" y="2841186"/>
              <a:ext cx="11132598" cy="3570202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3C9FB0-CF17-457A-893F-A11D97C10F9E}"/>
                </a:ext>
              </a:extLst>
            </p:cNvPr>
            <p:cNvSpPr/>
            <p:nvPr/>
          </p:nvSpPr>
          <p:spPr>
            <a:xfrm>
              <a:off x="8504808" y="4270159"/>
              <a:ext cx="745724" cy="292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296656-3DE9-4645-8660-0172A2CB8FA7}"/>
                </a:ext>
              </a:extLst>
            </p:cNvPr>
            <p:cNvSpPr/>
            <p:nvPr/>
          </p:nvSpPr>
          <p:spPr>
            <a:xfrm>
              <a:off x="1295398" y="1981851"/>
              <a:ext cx="798991" cy="292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144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/ Pull Request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A0A605-5482-4C22-83A7-5B0CD1D2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6D8A3-0058-45E8-8E52-8471BE1C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2" y="1533903"/>
            <a:ext cx="6600831" cy="417443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571F1-E254-4B6A-8955-D15C276B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53" y="1533903"/>
            <a:ext cx="3478915" cy="5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5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FDEB5-D965-4EEF-ACBF-AE4C96FF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61069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88F19B-BEF5-493F-B493-164962B4DE07}"/>
              </a:ext>
            </a:extLst>
          </p:cNvPr>
          <p:cNvGrpSpPr/>
          <p:nvPr/>
        </p:nvGrpSpPr>
        <p:grpSpPr>
          <a:xfrm>
            <a:off x="900997" y="1564174"/>
            <a:ext cx="10239758" cy="4563398"/>
            <a:chOff x="537099" y="1638821"/>
            <a:chExt cx="11117802" cy="49547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5B24B4-BFE7-41AB-B760-5AFEB689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099" y="1638821"/>
              <a:ext cx="9978501" cy="4188995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D77D4A-3B32-481C-BBF6-259B9EA5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3662" y="2595985"/>
              <a:ext cx="8691239" cy="3997539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2218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groups when designing features for the </a:t>
            </a:r>
            <a:r>
              <a:rPr lang="en-US" sz="2400" dirty="0" err="1"/>
              <a:t>Spira</a:t>
            </a:r>
            <a:r>
              <a:rPr lang="en-US" sz="2400" dirty="0"/>
              <a:t> ecosystem, so that everyone in teams can get the most out of the system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F5582-A1DA-40A4-8F62-FDEC2DA7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5" y="1562470"/>
            <a:ext cx="5599176" cy="5029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Spira</a:t>
            </a:r>
            <a:r>
              <a:rPr lang="en-US" sz="3600" dirty="0">
                <a:latin typeface="+mj-lt"/>
              </a:rPr>
              <a:t> with other tools.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 err="1">
                <a:latin typeface="+mj-lt"/>
              </a:rPr>
              <a:t>Spira</a:t>
            </a:r>
            <a:r>
              <a:rPr lang="en-US" sz="3600" dirty="0">
                <a:latin typeface="+mj-lt"/>
              </a:rPr>
              <a:t> comes with its own integrated source code management system, or you can use your own.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A6BE7-BC9C-4A05-8E29-570DA03D03C5}"/>
              </a:ext>
            </a:extLst>
          </p:cNvPr>
          <p:cNvSpPr/>
          <p:nvPr/>
        </p:nvSpPr>
        <p:spPr>
          <a:xfrm>
            <a:off x="3172408" y="3312367"/>
            <a:ext cx="1035698" cy="100770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1C6AFF-A948-4242-A89B-CC6C4A134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834" y="3656667"/>
            <a:ext cx="526845" cy="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5" descr="ASOS">
            <a:hlinkClick r:id="rId4"/>
            <a:extLst>
              <a:ext uri="{FF2B5EF4-FFF2-40B4-BE49-F238E27FC236}">
                <a16:creationId xmlns:a16="http://schemas.microsoft.com/office/drawing/2014/main" id="{AF5409D9-AAEE-40F2-810F-FB7E1C8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54" y="5915455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6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8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10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3">
            <a:extLst>
              <a:ext uri="{FF2B5EF4-FFF2-40B4-BE49-F238E27FC236}">
                <a16:creationId xmlns:a16="http://schemas.microsoft.com/office/drawing/2014/main" id="{B3C5104B-02DE-4149-BCDE-F38CF3B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8" y="4355754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2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46693-40DF-4C03-A621-124A4F2305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5" y="4851511"/>
            <a:ext cx="2381250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6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38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6024</TotalTime>
  <Words>778</Words>
  <Application>Microsoft Office PowerPoint</Application>
  <PresentationFormat>Widescreen</PresentationFormat>
  <Paragraphs>131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Josefin Sans</vt:lpstr>
      <vt:lpstr>Wingdings</vt:lpstr>
      <vt:lpstr>Arial</vt:lpstr>
      <vt:lpstr>Calibri</vt:lpstr>
      <vt:lpstr>Kanit</vt:lpstr>
      <vt:lpstr>Courier New</vt:lpstr>
      <vt:lpstr>Inflectra content</vt:lpstr>
      <vt:lpstr>Inflectra titles</vt:lpstr>
      <vt:lpstr>Source Code Management</vt:lpstr>
      <vt:lpstr>The Inflectra® Suite</vt:lpstr>
      <vt:lpstr>TaraVault – Source Code Mgt for Spira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Representative Customers by Industry</vt:lpstr>
      <vt:lpstr>Regulated Industries - Automating Compliance</vt:lpstr>
      <vt:lpstr>Global Partner Network</vt:lpstr>
      <vt:lpstr>TaraVault Features</vt:lpstr>
      <vt:lpstr>Key TaraVault Features</vt:lpstr>
      <vt:lpstr>Enterprise Git Hosting</vt:lpstr>
      <vt:lpstr>Enterprise Subversion Hosting</vt:lpstr>
      <vt:lpstr>SpiraTeam &amp; SpiraPlan Integration</vt:lpstr>
      <vt:lpstr>Preview Code Files</vt:lpstr>
      <vt:lpstr>View Code Revisions</vt:lpstr>
      <vt:lpstr>Artifact Assciations</vt:lpstr>
      <vt:lpstr>Artifact Assciations</vt:lpstr>
      <vt:lpstr>Artifact Associations</vt:lpstr>
      <vt:lpstr>Source Code Workflows</vt:lpstr>
      <vt:lpstr>Subversion Workflow</vt:lpstr>
      <vt:lpstr>Git Architecture</vt:lpstr>
      <vt:lpstr>Git Workflows</vt:lpstr>
      <vt:lpstr>Git Flow Workflow</vt:lpstr>
      <vt:lpstr>Workflow using Spira and Git</vt:lpstr>
      <vt:lpstr>Create Feature Branch</vt:lpstr>
      <vt:lpstr>Create Feature Branch</vt:lpstr>
      <vt:lpstr>Write User Stories</vt:lpstr>
      <vt:lpstr>Create Tasks (if necessary)</vt:lpstr>
      <vt:lpstr>Create Test Cases (always)</vt:lpstr>
      <vt:lpstr>Create Test Cases (always)</vt:lpstr>
      <vt:lpstr>Write Code in IDE</vt:lpstr>
      <vt:lpstr>Commit and Push</vt:lpstr>
      <vt:lpstr>Merge / Pull Request</vt:lpstr>
      <vt:lpstr>CI Builds ‘develop’ Branch</vt:lpstr>
      <vt:lpstr>CI Builds ‘develop’ Branch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203</cp:revision>
  <cp:lastPrinted>2017-03-07T16:58:37Z</cp:lastPrinted>
  <dcterms:created xsi:type="dcterms:W3CDTF">2018-04-12T05:30:22Z</dcterms:created>
  <dcterms:modified xsi:type="dcterms:W3CDTF">2019-12-06T02:16:53Z</dcterms:modified>
</cp:coreProperties>
</file>