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55"/>
  </p:notesMasterIdLst>
  <p:sldIdLst>
    <p:sldId id="535" r:id="rId3"/>
    <p:sldId id="261" r:id="rId4"/>
    <p:sldId id="259" r:id="rId5"/>
    <p:sldId id="260" r:id="rId6"/>
    <p:sldId id="280" r:id="rId7"/>
    <p:sldId id="282" r:id="rId8"/>
    <p:sldId id="536" r:id="rId9"/>
    <p:sldId id="283" r:id="rId10"/>
    <p:sldId id="284" r:id="rId11"/>
    <p:sldId id="285" r:id="rId12"/>
    <p:sldId id="537" r:id="rId13"/>
    <p:sldId id="538" r:id="rId14"/>
    <p:sldId id="539" r:id="rId15"/>
    <p:sldId id="540" r:id="rId16"/>
    <p:sldId id="553" r:id="rId17"/>
    <p:sldId id="271" r:id="rId18"/>
    <p:sldId id="272" r:id="rId19"/>
    <p:sldId id="273" r:id="rId20"/>
    <p:sldId id="274" r:id="rId21"/>
    <p:sldId id="275" r:id="rId22"/>
    <p:sldId id="276" r:id="rId23"/>
    <p:sldId id="277" r:id="rId24"/>
    <p:sldId id="278" r:id="rId25"/>
    <p:sldId id="263" r:id="rId26"/>
    <p:sldId id="551" r:id="rId27"/>
    <p:sldId id="624" r:id="rId28"/>
    <p:sldId id="554" r:id="rId29"/>
    <p:sldId id="626" r:id="rId30"/>
    <p:sldId id="637" r:id="rId31"/>
    <p:sldId id="575" r:id="rId32"/>
    <p:sldId id="566" r:id="rId33"/>
    <p:sldId id="568" r:id="rId34"/>
    <p:sldId id="594" r:id="rId35"/>
    <p:sldId id="578" r:id="rId36"/>
    <p:sldId id="570" r:id="rId37"/>
    <p:sldId id="595" r:id="rId38"/>
    <p:sldId id="571" r:id="rId39"/>
    <p:sldId id="580" r:id="rId40"/>
    <p:sldId id="576" r:id="rId41"/>
    <p:sldId id="591" r:id="rId42"/>
    <p:sldId id="635" r:id="rId43"/>
    <p:sldId id="563" r:id="rId44"/>
    <p:sldId id="268" r:id="rId45"/>
    <p:sldId id="548" r:id="rId46"/>
    <p:sldId id="593" r:id="rId47"/>
    <p:sldId id="596" r:id="rId48"/>
    <p:sldId id="636" r:id="rId49"/>
    <p:sldId id="315" r:id="rId50"/>
    <p:sldId id="316" r:id="rId51"/>
    <p:sldId id="321" r:id="rId52"/>
    <p:sldId id="324" r:id="rId53"/>
    <p:sldId id="333" r:id="rId54"/>
  </p:sldIdLst>
  <p:sldSz cx="12192000" cy="6858000"/>
  <p:notesSz cx="6858000" cy="9144000"/>
  <p:embeddedFontLst>
    <p:embeddedFont>
      <p:font typeface="Josefin Sans" pitchFamily="2" charset="0"/>
      <p:regular r:id="rId56"/>
      <p:bold r:id="rId57"/>
      <p:italic r:id="rId58"/>
      <p:boldItalic r:id="rId59"/>
    </p:embeddedFont>
    <p:embeddedFont>
      <p:font typeface="Kanit" panose="00000500000000000000" pitchFamily="2" charset="-34"/>
      <p:regular r:id="rId60"/>
      <p:bold r:id="rId61"/>
      <p:italic r:id="rId62"/>
      <p:boldItalic r:id="rId63"/>
    </p:embeddedFont>
    <p:embeddedFont>
      <p:font typeface="Noto Sans Symbols" pitchFamily="2" charset="0"/>
      <p:regular r:id="rId64"/>
      <p:bold r:id="rId65"/>
    </p:embeddedFont>
    <p:embeddedFont>
      <p:font typeface="Poppins Medium" panose="00000600000000000000" pitchFamily="2" charset="0"/>
      <p:regular r:id="rId66"/>
      <p: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073642"/>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95" d="100"/>
          <a:sy n="95" d="100"/>
        </p:scale>
        <p:origin x="16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4" name="Google Shape;124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2" name="Google Shape;6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0" name="Google Shape;7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3" name="Google Shape;147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9" name="Google Shape;147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0" name="Google Shape;154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7" name="Google Shape;157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1" name="Google Shape;6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4" name="Google Shape;11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8" name="Google Shape;1158;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23245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68537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381458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4/2/2026</a:t>
            </a:fld>
            <a:r>
              <a:rPr lang="en-US" sz="1000" dirty="0"/>
              <a:t>  </a:t>
            </a:r>
            <a:r>
              <a:rPr lang="en-US" sz="1000" dirty="0">
                <a:solidFill>
                  <a:srgbClr val="93A1A1"/>
                </a:solidFill>
              </a:rPr>
              <a:t>  © Copyright 2006-2026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8" r:id="rId14"/>
    <p:sldLayoutId id="2147483719" r:id="rId15"/>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hyperlink" Target="https://inflectra.com/Ideas/VideosAllPlaylists.aspx" TargetMode="External"/><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hyperlink" Target="https://www.inflectracon.com/" TargetMode="External"/><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44.png"/><Relationship Id="rId11" Type="http://schemas.openxmlformats.org/officeDocument/2006/relationships/hyperlink" Target="https://www.youtube.com/@Inflectra_Tech" TargetMode="External"/><Relationship Id="rId5" Type="http://schemas.openxmlformats.org/officeDocument/2006/relationships/image" Target="../media/image43.png"/><Relationship Id="rId10" Type="http://schemas.openxmlformats.org/officeDocument/2006/relationships/hyperlink" Target="https://inflectra.com/Company/Events.aspx" TargetMode="External"/><Relationship Id="rId4" Type="http://schemas.openxmlformats.org/officeDocument/2006/relationships/image" Target="../media/image42.png"/><Relationship Id="rId9" Type="http://schemas.openxmlformats.org/officeDocument/2006/relationships/hyperlink" Target="https://campus.inflectr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image" Target="../media/image52.png"/><Relationship Id="rId4" Type="http://schemas.openxmlformats.org/officeDocument/2006/relationships/hyperlink" Target="https://www.inflectra.com/Solutions/Industries/Healthcare-And-Bio-Technology.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52.png"/><Relationship Id="rId4" Type="http://schemas.openxmlformats.org/officeDocument/2006/relationships/hyperlink" Target="https://www.inflectra.com/Solutions/Industries/Financial-Services.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4.xml"/><Relationship Id="rId1" Type="http://schemas.openxmlformats.org/officeDocument/2006/relationships/slideLayout" Target="../slideLayouts/slideLayout36.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hyperlink" Target="https://www.inflectra.com/Company/Security.aspx"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7.xml"/><Relationship Id="rId16" Type="http://schemas.openxmlformats.org/officeDocument/2006/relationships/image" Target="../media/image72.png"/><Relationship Id="rId1" Type="http://schemas.openxmlformats.org/officeDocument/2006/relationships/slideLayout" Target="../slideLayouts/slideLayout36.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hyperlink" Target="https://www.inflectra.com/Products/Cloud-Services.aspx" TargetMode="External"/></Relationships>
</file>

<file path=ppt/slides/_rels/slide23.xml.rels><?xml version="1.0" encoding="UTF-8" standalone="yes"?>
<Relationships xmlns="http://schemas.openxmlformats.org/package/2006/relationships"><Relationship Id="rId13" Type="http://schemas.openxmlformats.org/officeDocument/2006/relationships/image" Target="../media/image84.png"/><Relationship Id="rId18" Type="http://schemas.openxmlformats.org/officeDocument/2006/relationships/image" Target="../media/image89.png"/><Relationship Id="rId26" Type="http://schemas.openxmlformats.org/officeDocument/2006/relationships/image" Target="../media/image97.png"/><Relationship Id="rId3" Type="http://schemas.openxmlformats.org/officeDocument/2006/relationships/image" Target="../media/image74.png"/><Relationship Id="rId21" Type="http://schemas.openxmlformats.org/officeDocument/2006/relationships/image" Target="../media/image92.png"/><Relationship Id="rId34" Type="http://schemas.openxmlformats.org/officeDocument/2006/relationships/image" Target="../media/image105.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6.png"/><Relationship Id="rId33" Type="http://schemas.openxmlformats.org/officeDocument/2006/relationships/image" Target="../media/image104.png"/><Relationship Id="rId2" Type="http://schemas.openxmlformats.org/officeDocument/2006/relationships/notesSlide" Target="../notesSlides/notesSlide19.xml"/><Relationship Id="rId16" Type="http://schemas.openxmlformats.org/officeDocument/2006/relationships/image" Target="../media/image87.png"/><Relationship Id="rId20" Type="http://schemas.openxmlformats.org/officeDocument/2006/relationships/image" Target="../media/image91.png"/><Relationship Id="rId29" Type="http://schemas.openxmlformats.org/officeDocument/2006/relationships/image" Target="../media/image100.png"/><Relationship Id="rId1" Type="http://schemas.openxmlformats.org/officeDocument/2006/relationships/slideLayout" Target="../slideLayouts/slideLayout38.xml"/><Relationship Id="rId6" Type="http://schemas.openxmlformats.org/officeDocument/2006/relationships/image" Target="../media/image77.png"/><Relationship Id="rId11" Type="http://schemas.openxmlformats.org/officeDocument/2006/relationships/image" Target="../media/image82.png"/><Relationship Id="rId24" Type="http://schemas.openxmlformats.org/officeDocument/2006/relationships/image" Target="../media/image95.png"/><Relationship Id="rId32" Type="http://schemas.openxmlformats.org/officeDocument/2006/relationships/image" Target="../media/image103.png"/><Relationship Id="rId5" Type="http://schemas.openxmlformats.org/officeDocument/2006/relationships/image" Target="../media/image76.png"/><Relationship Id="rId15" Type="http://schemas.openxmlformats.org/officeDocument/2006/relationships/image" Target="../media/image86.png"/><Relationship Id="rId23" Type="http://schemas.openxmlformats.org/officeDocument/2006/relationships/image" Target="../media/image94.png"/><Relationship Id="rId28" Type="http://schemas.openxmlformats.org/officeDocument/2006/relationships/image" Target="../media/image99.jpg"/><Relationship Id="rId10" Type="http://schemas.openxmlformats.org/officeDocument/2006/relationships/image" Target="../media/image81.png"/><Relationship Id="rId19" Type="http://schemas.openxmlformats.org/officeDocument/2006/relationships/image" Target="../media/image90.png"/><Relationship Id="rId31" Type="http://schemas.openxmlformats.org/officeDocument/2006/relationships/image" Target="../media/image102.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png"/><Relationship Id="rId30" Type="http://schemas.openxmlformats.org/officeDocument/2006/relationships/image" Target="../media/image101.png"/><Relationship Id="rId8" Type="http://schemas.openxmlformats.org/officeDocument/2006/relationships/image" Target="../media/image79.png"/></Relationships>
</file>

<file path=ppt/slides/_rels/slide24.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18" Type="http://schemas.openxmlformats.org/officeDocument/2006/relationships/image" Target="../media/image121.png"/><Relationship Id="rId3" Type="http://schemas.openxmlformats.org/officeDocument/2006/relationships/image" Target="../media/image106.png"/><Relationship Id="rId21" Type="http://schemas.openxmlformats.org/officeDocument/2006/relationships/image" Target="../media/image124.png"/><Relationship Id="rId7"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20.png"/><Relationship Id="rId25" Type="http://schemas.openxmlformats.org/officeDocument/2006/relationships/image" Target="../media/image128.png"/><Relationship Id="rId2" Type="http://schemas.openxmlformats.org/officeDocument/2006/relationships/notesSlide" Target="../notesSlides/notesSlide20.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37.xml"/><Relationship Id="rId6" Type="http://schemas.openxmlformats.org/officeDocument/2006/relationships/image" Target="../media/image109.png"/><Relationship Id="rId11" Type="http://schemas.openxmlformats.org/officeDocument/2006/relationships/image" Target="../media/image114.png"/><Relationship Id="rId24" Type="http://schemas.openxmlformats.org/officeDocument/2006/relationships/image" Target="../media/image127.png"/><Relationship Id="rId5" Type="http://schemas.openxmlformats.org/officeDocument/2006/relationships/image" Target="../media/image108.png"/><Relationship Id="rId15" Type="http://schemas.openxmlformats.org/officeDocument/2006/relationships/image" Target="../media/image118.png"/><Relationship Id="rId23" Type="http://schemas.openxmlformats.org/officeDocument/2006/relationships/image" Target="../media/image126.png"/><Relationship Id="rId10" Type="http://schemas.openxmlformats.org/officeDocument/2006/relationships/image" Target="../media/image113.png"/><Relationship Id="rId19" Type="http://schemas.openxmlformats.org/officeDocument/2006/relationships/image" Target="../media/image122.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 Id="rId22" Type="http://schemas.openxmlformats.org/officeDocument/2006/relationships/image" Target="../media/image1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8.xml"/><Relationship Id="rId4" Type="http://schemas.openxmlformats.org/officeDocument/2006/relationships/image" Target="../media/image1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38.xml"/><Relationship Id="rId4" Type="http://schemas.openxmlformats.org/officeDocument/2006/relationships/image" Target="../media/image143.png"/></Relationships>
</file>

<file path=ppt/slides/_rels/slide3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38.xml"/><Relationship Id="rId4" Type="http://schemas.openxmlformats.org/officeDocument/2006/relationships/image" Target="../media/image152.png"/></Relationships>
</file>

<file path=ppt/slides/_rels/slide3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38.xml"/><Relationship Id="rId4" Type="http://schemas.openxmlformats.org/officeDocument/2006/relationships/image" Target="../media/image15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18" Type="http://schemas.openxmlformats.org/officeDocument/2006/relationships/image" Target="../media/image173.png"/><Relationship Id="rId26" Type="http://schemas.openxmlformats.org/officeDocument/2006/relationships/image" Target="../media/image181.png"/><Relationship Id="rId3" Type="http://schemas.openxmlformats.org/officeDocument/2006/relationships/image" Target="../media/image159.png"/><Relationship Id="rId21" Type="http://schemas.openxmlformats.org/officeDocument/2006/relationships/image" Target="../media/image176.png"/><Relationship Id="rId7" Type="http://schemas.openxmlformats.org/officeDocument/2006/relationships/image" Target="../media/image162.png"/><Relationship Id="rId12" Type="http://schemas.openxmlformats.org/officeDocument/2006/relationships/image" Target="../media/image167.png"/><Relationship Id="rId17" Type="http://schemas.openxmlformats.org/officeDocument/2006/relationships/image" Target="../media/image172.png"/><Relationship Id="rId25" Type="http://schemas.openxmlformats.org/officeDocument/2006/relationships/image" Target="../media/image180.png"/><Relationship Id="rId2" Type="http://schemas.openxmlformats.org/officeDocument/2006/relationships/notesSlide" Target="../notesSlides/notesSlide21.xml"/><Relationship Id="rId16" Type="http://schemas.openxmlformats.org/officeDocument/2006/relationships/image" Target="../media/image171.png"/><Relationship Id="rId20" Type="http://schemas.openxmlformats.org/officeDocument/2006/relationships/image" Target="../media/image175.png"/><Relationship Id="rId29" Type="http://schemas.openxmlformats.org/officeDocument/2006/relationships/image" Target="../media/image183.png"/><Relationship Id="rId1" Type="http://schemas.openxmlformats.org/officeDocument/2006/relationships/slideLayout" Target="../slideLayouts/slideLayout38.xml"/><Relationship Id="rId6" Type="http://schemas.openxmlformats.org/officeDocument/2006/relationships/image" Target="../media/image161.png"/><Relationship Id="rId11" Type="http://schemas.openxmlformats.org/officeDocument/2006/relationships/image" Target="../media/image166.png"/><Relationship Id="rId24" Type="http://schemas.openxmlformats.org/officeDocument/2006/relationships/image" Target="../media/image179.png"/><Relationship Id="rId5" Type="http://schemas.openxmlformats.org/officeDocument/2006/relationships/image" Target="../media/image107.png"/><Relationship Id="rId15" Type="http://schemas.openxmlformats.org/officeDocument/2006/relationships/image" Target="../media/image170.png"/><Relationship Id="rId23" Type="http://schemas.openxmlformats.org/officeDocument/2006/relationships/image" Target="../media/image178.png"/><Relationship Id="rId28" Type="http://schemas.openxmlformats.org/officeDocument/2006/relationships/image" Target="../media/image182.png"/><Relationship Id="rId10" Type="http://schemas.openxmlformats.org/officeDocument/2006/relationships/image" Target="../media/image165.png"/><Relationship Id="rId19" Type="http://schemas.openxmlformats.org/officeDocument/2006/relationships/image" Target="../media/image174.png"/><Relationship Id="rId31" Type="http://schemas.openxmlformats.org/officeDocument/2006/relationships/image" Target="../media/image185.png"/><Relationship Id="rId4" Type="http://schemas.openxmlformats.org/officeDocument/2006/relationships/image" Target="../media/image160.png"/><Relationship Id="rId9" Type="http://schemas.openxmlformats.org/officeDocument/2006/relationships/image" Target="../media/image164.png"/><Relationship Id="rId14" Type="http://schemas.openxmlformats.org/officeDocument/2006/relationships/image" Target="../media/image169.png"/><Relationship Id="rId22" Type="http://schemas.openxmlformats.org/officeDocument/2006/relationships/image" Target="../media/image177.png"/><Relationship Id="rId27" Type="http://schemas.openxmlformats.org/officeDocument/2006/relationships/image" Target="../media/image110.png"/><Relationship Id="rId30" Type="http://schemas.openxmlformats.org/officeDocument/2006/relationships/image" Target="../media/image184.png"/></Relationships>
</file>

<file path=ppt/slides/_rels/slide44.xml.rels><?xml version="1.0" encoding="UTF-8" standalone="yes"?>
<Relationships xmlns="http://schemas.openxmlformats.org/package/2006/relationships"><Relationship Id="rId3" Type="http://schemas.openxmlformats.org/officeDocument/2006/relationships/image" Target="../media/image187.svg"/><Relationship Id="rId2" Type="http://schemas.openxmlformats.org/officeDocument/2006/relationships/image" Target="../media/image186.sv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91.png"/><Relationship Id="rId7" Type="http://schemas.openxmlformats.org/officeDocument/2006/relationships/image" Target="../media/image195.jpeg"/><Relationship Id="rId2" Type="http://schemas.openxmlformats.org/officeDocument/2006/relationships/image" Target="../media/image190.png"/><Relationship Id="rId1" Type="http://schemas.openxmlformats.org/officeDocument/2006/relationships/slideLayout" Target="../slideLayouts/slideLayout38.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 Id="rId9" Type="http://schemas.openxmlformats.org/officeDocument/2006/relationships/image" Target="../media/image197.png"/></Relationships>
</file>

<file path=ppt/slides/_rels/slide47.xml.rels><?xml version="1.0" encoding="UTF-8" standalone="yes"?>
<Relationships xmlns="http://schemas.openxmlformats.org/package/2006/relationships"><Relationship Id="rId13" Type="http://schemas.openxmlformats.org/officeDocument/2006/relationships/image" Target="../media/image209.jpeg"/><Relationship Id="rId18" Type="http://schemas.openxmlformats.org/officeDocument/2006/relationships/image" Target="../media/image214.png"/><Relationship Id="rId26" Type="http://schemas.openxmlformats.org/officeDocument/2006/relationships/image" Target="../media/image222.gif"/><Relationship Id="rId21" Type="http://schemas.openxmlformats.org/officeDocument/2006/relationships/image" Target="../media/image217.png"/><Relationship Id="rId34" Type="http://schemas.openxmlformats.org/officeDocument/2006/relationships/image" Target="../media/image230.png"/><Relationship Id="rId7" Type="http://schemas.openxmlformats.org/officeDocument/2006/relationships/image" Target="../media/image203.jpeg"/><Relationship Id="rId12" Type="http://schemas.openxmlformats.org/officeDocument/2006/relationships/image" Target="../media/image208.png"/><Relationship Id="rId17" Type="http://schemas.openxmlformats.org/officeDocument/2006/relationships/image" Target="../media/image213.png"/><Relationship Id="rId25" Type="http://schemas.openxmlformats.org/officeDocument/2006/relationships/image" Target="../media/image221.png"/><Relationship Id="rId33" Type="http://schemas.openxmlformats.org/officeDocument/2006/relationships/image" Target="../media/image229.png"/><Relationship Id="rId2" Type="http://schemas.openxmlformats.org/officeDocument/2006/relationships/image" Target="../media/image198.jpeg"/><Relationship Id="rId16" Type="http://schemas.openxmlformats.org/officeDocument/2006/relationships/image" Target="../media/image212.png"/><Relationship Id="rId20" Type="http://schemas.openxmlformats.org/officeDocument/2006/relationships/image" Target="../media/image216.png"/><Relationship Id="rId29" Type="http://schemas.openxmlformats.org/officeDocument/2006/relationships/image" Target="../media/image225.png"/><Relationship Id="rId1" Type="http://schemas.openxmlformats.org/officeDocument/2006/relationships/slideLayout" Target="../slideLayouts/slideLayout38.xml"/><Relationship Id="rId6" Type="http://schemas.openxmlformats.org/officeDocument/2006/relationships/image" Target="../media/image202.jpeg"/><Relationship Id="rId11" Type="http://schemas.openxmlformats.org/officeDocument/2006/relationships/image" Target="../media/image207.png"/><Relationship Id="rId24" Type="http://schemas.openxmlformats.org/officeDocument/2006/relationships/image" Target="../media/image220.png"/><Relationship Id="rId32" Type="http://schemas.openxmlformats.org/officeDocument/2006/relationships/image" Target="../media/image228.png"/><Relationship Id="rId37" Type="http://schemas.openxmlformats.org/officeDocument/2006/relationships/image" Target="../media/image233.png"/><Relationship Id="rId5" Type="http://schemas.openxmlformats.org/officeDocument/2006/relationships/image" Target="../media/image201.png"/><Relationship Id="rId15" Type="http://schemas.openxmlformats.org/officeDocument/2006/relationships/image" Target="../media/image211.png"/><Relationship Id="rId23" Type="http://schemas.openxmlformats.org/officeDocument/2006/relationships/image" Target="../media/image219.png"/><Relationship Id="rId28" Type="http://schemas.openxmlformats.org/officeDocument/2006/relationships/image" Target="../media/image224.gif"/><Relationship Id="rId36" Type="http://schemas.openxmlformats.org/officeDocument/2006/relationships/image" Target="../media/image232.png"/><Relationship Id="rId10" Type="http://schemas.openxmlformats.org/officeDocument/2006/relationships/image" Target="../media/image206.png"/><Relationship Id="rId19" Type="http://schemas.openxmlformats.org/officeDocument/2006/relationships/image" Target="../media/image215.png"/><Relationship Id="rId31" Type="http://schemas.openxmlformats.org/officeDocument/2006/relationships/image" Target="../media/image227.png"/><Relationship Id="rId4" Type="http://schemas.openxmlformats.org/officeDocument/2006/relationships/image" Target="../media/image200.png"/><Relationship Id="rId9" Type="http://schemas.openxmlformats.org/officeDocument/2006/relationships/image" Target="../media/image205.jpeg"/><Relationship Id="rId14" Type="http://schemas.openxmlformats.org/officeDocument/2006/relationships/image" Target="../media/image210.png"/><Relationship Id="rId22" Type="http://schemas.openxmlformats.org/officeDocument/2006/relationships/image" Target="../media/image218.png"/><Relationship Id="rId27" Type="http://schemas.openxmlformats.org/officeDocument/2006/relationships/image" Target="../media/image223.png"/><Relationship Id="rId30" Type="http://schemas.openxmlformats.org/officeDocument/2006/relationships/image" Target="../media/image226.gif"/><Relationship Id="rId35" Type="http://schemas.openxmlformats.org/officeDocument/2006/relationships/image" Target="../media/image231.png"/><Relationship Id="rId8" Type="http://schemas.openxmlformats.org/officeDocument/2006/relationships/image" Target="../media/image204.png"/><Relationship Id="rId3" Type="http://schemas.openxmlformats.org/officeDocument/2006/relationships/image" Target="../media/image19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23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E66D8-CA45-40A1-BDE3-AB455BBF476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7412" y="753990"/>
            <a:ext cx="8941575" cy="3840813"/>
          </a:xfrm>
          <a:prstGeom prst="rect">
            <a:avLst/>
          </a:prstGeom>
        </p:spPr>
      </p:pic>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414726" y="4591753"/>
            <a:ext cx="9499107" cy="1325563"/>
          </a:xfrm>
        </p:spPr>
        <p:txBody>
          <a:bodyPr/>
          <a:lstStyle/>
          <a:p>
            <a:pPr algn="l"/>
            <a:r>
              <a:rPr lang="en-US" dirty="0">
                <a:solidFill>
                  <a:schemeClr val="tx2"/>
                </a:solidFill>
              </a:rPr>
              <a:t>Requirements, Test &amp; Defect Management</a:t>
            </a:r>
          </a:p>
        </p:txBody>
      </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10"/>
          <p:cNvSpPr txBox="1"/>
          <p:nvPr/>
        </p:nvSpPr>
        <p:spPr>
          <a:xfrm>
            <a:off x="581016" y="1399523"/>
            <a:ext cx="2438877" cy="8640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CCB26"/>
                </a:solidFill>
                <a:effectLst/>
                <a:uLnTx/>
                <a:uFillTx/>
                <a:latin typeface="Poppins Medium"/>
                <a:ea typeface="Poppins Medium"/>
                <a:cs typeface="Poppins Medium"/>
                <a:sym typeface="Poppins Medium"/>
              </a:rPr>
              <a:t>DEPLOYMENT FLEXIBILITY</a:t>
            </a:r>
            <a:endParaRPr kumimoji="0" sz="1400" b="0" i="0" u="none" strike="noStrike" kern="0" cap="none" spc="0" normalizeH="0" baseline="0" noProof="0">
              <a:ln>
                <a:noFill/>
              </a:ln>
              <a:solidFill>
                <a:srgbClr val="FCCB26"/>
              </a:solidFill>
              <a:effectLst/>
              <a:uLnTx/>
              <a:uFillTx/>
              <a:latin typeface="Poppins Medium"/>
              <a:ea typeface="Poppins Medium"/>
              <a:cs typeface="Poppins Medium"/>
              <a:sym typeface="Poppins Medium"/>
            </a:endParaRPr>
          </a:p>
        </p:txBody>
      </p:sp>
      <p:sp>
        <p:nvSpPr>
          <p:cNvPr id="758" name="Google Shape;758;p110"/>
          <p:cNvSpPr/>
          <p:nvPr/>
        </p:nvSpPr>
        <p:spPr>
          <a:xfrm>
            <a:off x="581016" y="1399523"/>
            <a:ext cx="2438877" cy="8640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DEPLOYMENT</a:t>
            </a:r>
            <a:endParaRPr kumimoji="0"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FLEXIBILITY</a:t>
            </a:r>
            <a:endParaRPr kumimoji="0"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59" name="Google Shape;759;p110"/>
          <p:cNvSpPr/>
          <p:nvPr/>
        </p:nvSpPr>
        <p:spPr>
          <a:xfrm>
            <a:off x="3361336" y="1413814"/>
            <a:ext cx="2438877" cy="8640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0" name="Google Shape;760;p110"/>
          <p:cNvSpPr txBox="1"/>
          <p:nvPr/>
        </p:nvSpPr>
        <p:spPr>
          <a:xfrm>
            <a:off x="3361336" y="1413814"/>
            <a:ext cx="2438877" cy="8640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COST-EFFECTIVE</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p:txBody>
      </p:sp>
      <p:sp>
        <p:nvSpPr>
          <p:cNvPr id="761" name="Google Shape;761;p110"/>
          <p:cNvSpPr/>
          <p:nvPr/>
        </p:nvSpPr>
        <p:spPr>
          <a:xfrm>
            <a:off x="6141656" y="1413814"/>
            <a:ext cx="2438877" cy="8640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2" name="Google Shape;762;p110"/>
          <p:cNvSpPr txBox="1"/>
          <p:nvPr/>
        </p:nvSpPr>
        <p:spPr>
          <a:xfrm>
            <a:off x="6141656" y="1413814"/>
            <a:ext cx="2438877" cy="8640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SCALABLE</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63" name="Google Shape;763;p110"/>
          <p:cNvSpPr/>
          <p:nvPr/>
        </p:nvSpPr>
        <p:spPr>
          <a:xfrm>
            <a:off x="8921977" y="1413814"/>
            <a:ext cx="2438877" cy="8640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4" name="Google Shape;764;p110"/>
          <p:cNvSpPr txBox="1"/>
          <p:nvPr/>
        </p:nvSpPr>
        <p:spPr>
          <a:xfrm>
            <a:off x="8921977" y="1413814"/>
            <a:ext cx="2438877" cy="8640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REAL-TIME INSIGHTS</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65" name="Google Shape;765;p11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SpiraTest®: User Benefits</a:t>
            </a:r>
            <a:endParaRPr/>
          </a:p>
        </p:txBody>
      </p:sp>
      <p:pic>
        <p:nvPicPr>
          <p:cNvPr id="766" name="Google Shape;766;p110"/>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10758487" y="314325"/>
            <a:ext cx="606425" cy="636588"/>
          </a:xfrm>
          <a:prstGeom prst="rect">
            <a:avLst/>
          </a:prstGeom>
          <a:noFill/>
          <a:ln>
            <a:noFill/>
          </a:ln>
        </p:spPr>
      </p:pic>
      <p:sp>
        <p:nvSpPr>
          <p:cNvPr id="767" name="Google Shape;767;p110"/>
          <p:cNvSpPr/>
          <p:nvPr/>
        </p:nvSpPr>
        <p:spPr>
          <a:xfrm>
            <a:off x="581016" y="2267181"/>
            <a:ext cx="2438877" cy="131760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8" name="Google Shape;768;p110"/>
          <p:cNvSpPr txBox="1"/>
          <p:nvPr/>
        </p:nvSpPr>
        <p:spPr>
          <a:xfrm>
            <a:off x="581016" y="2267181"/>
            <a:ext cx="2438877" cy="131760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Offers cloud-hosted and on-premise deployment options to fit diverse IT environments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9" name="Google Shape;769;p110"/>
          <p:cNvSpPr/>
          <p:nvPr/>
        </p:nvSpPr>
        <p:spPr>
          <a:xfrm>
            <a:off x="3361336" y="2277814"/>
            <a:ext cx="2438877" cy="131760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0" name="Google Shape;770;p110"/>
          <p:cNvSpPr txBox="1"/>
          <p:nvPr/>
        </p:nvSpPr>
        <p:spPr>
          <a:xfrm>
            <a:off x="3361336" y="2277814"/>
            <a:ext cx="2438877" cy="131760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Allows flexible user licensing, optimizing cost efficiency for teams of varying sizes.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1" name="Google Shape;771;p110"/>
          <p:cNvSpPr/>
          <p:nvPr/>
        </p:nvSpPr>
        <p:spPr>
          <a:xfrm>
            <a:off x="6141656" y="2277814"/>
            <a:ext cx="2438877" cy="131760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2" name="Google Shape;772;p110"/>
          <p:cNvSpPr txBox="1"/>
          <p:nvPr/>
        </p:nvSpPr>
        <p:spPr>
          <a:xfrm>
            <a:off x="6141656" y="2277814"/>
            <a:ext cx="2438877" cy="131760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Supports projects from small teams to enterprise-level initiatives without performance loss.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3" name="Google Shape;773;p110"/>
          <p:cNvSpPr/>
          <p:nvPr/>
        </p:nvSpPr>
        <p:spPr>
          <a:xfrm>
            <a:off x="8921977" y="2277814"/>
            <a:ext cx="2438877" cy="131760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4" name="Google Shape;774;p110"/>
          <p:cNvSpPr txBox="1"/>
          <p:nvPr/>
        </p:nvSpPr>
        <p:spPr>
          <a:xfrm>
            <a:off x="8921977" y="2277814"/>
            <a:ext cx="2438877" cy="131760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Provides dashboards and customizable reports for precise tracking and analysis.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775" name="Google Shape;775;p110"/>
          <p:cNvGrpSpPr/>
          <p:nvPr/>
        </p:nvGrpSpPr>
        <p:grpSpPr>
          <a:xfrm>
            <a:off x="576961" y="3931896"/>
            <a:ext cx="10783893" cy="2111716"/>
            <a:chOff x="0" y="2835"/>
            <a:chExt cx="10783893" cy="2111716"/>
          </a:xfrm>
        </p:grpSpPr>
        <p:sp>
          <p:nvSpPr>
            <p:cNvPr id="776" name="Google Shape;776;p110"/>
            <p:cNvSpPr/>
            <p:nvPr/>
          </p:nvSpPr>
          <p:spPr>
            <a:xfrm>
              <a:off x="4056" y="2835"/>
              <a:ext cx="2438877" cy="8352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7" name="Google Shape;777;p110"/>
            <p:cNvSpPr txBox="1"/>
            <p:nvPr/>
          </p:nvSpPr>
          <p:spPr>
            <a:xfrm>
              <a:off x="4056" y="2835"/>
              <a:ext cx="2438877" cy="8352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EFFICIENT REGRESSION TESTING</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78" name="Google Shape;778;p110"/>
            <p:cNvSpPr/>
            <p:nvPr/>
          </p:nvSpPr>
          <p:spPr>
            <a:xfrm>
              <a:off x="0" y="840871"/>
              <a:ext cx="2438877" cy="127368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9" name="Google Shape;779;p110"/>
            <p:cNvSpPr txBox="1"/>
            <p:nvPr/>
          </p:nvSpPr>
          <p:spPr>
            <a:xfrm>
              <a:off x="0" y="840871"/>
              <a:ext cx="2438877" cy="127368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Enables test case reuse and maintenance for iterative releases.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0" name="Google Shape;780;p110"/>
            <p:cNvSpPr/>
            <p:nvPr/>
          </p:nvSpPr>
          <p:spPr>
            <a:xfrm>
              <a:off x="2784376" y="2835"/>
              <a:ext cx="2438877" cy="8352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1" name="Google Shape;781;p110"/>
            <p:cNvSpPr txBox="1"/>
            <p:nvPr/>
          </p:nvSpPr>
          <p:spPr>
            <a:xfrm>
              <a:off x="2784376" y="2835"/>
              <a:ext cx="2438877" cy="8352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INTEGRATION-FRIENDLY</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82" name="Google Shape;782;p110"/>
            <p:cNvSpPr/>
            <p:nvPr/>
          </p:nvSpPr>
          <p:spPr>
            <a:xfrm>
              <a:off x="2784376" y="838035"/>
              <a:ext cx="2438877" cy="127368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110"/>
            <p:cNvSpPr txBox="1"/>
            <p:nvPr/>
          </p:nvSpPr>
          <p:spPr>
            <a:xfrm>
              <a:off x="2784376" y="838035"/>
              <a:ext cx="2438877" cy="127368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Connects seamlessly with JIRA, Jenkins, Git, and DevOps toolchains.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4" name="Google Shape;784;p110"/>
            <p:cNvSpPr/>
            <p:nvPr/>
          </p:nvSpPr>
          <p:spPr>
            <a:xfrm>
              <a:off x="5564696" y="2835"/>
              <a:ext cx="2438877" cy="8352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5" name="Google Shape;785;p110"/>
            <p:cNvSpPr txBox="1"/>
            <p:nvPr/>
          </p:nvSpPr>
          <p:spPr>
            <a:xfrm>
              <a:off x="5564696" y="2835"/>
              <a:ext cx="2438877" cy="8352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AGILE/DEVOPS COMPATIBILITY</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86" name="Google Shape;786;p110"/>
            <p:cNvSpPr/>
            <p:nvPr/>
          </p:nvSpPr>
          <p:spPr>
            <a:xfrm>
              <a:off x="5564696" y="838035"/>
              <a:ext cx="2438877" cy="127368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7" name="Google Shape;787;p110"/>
            <p:cNvSpPr txBox="1"/>
            <p:nvPr/>
          </p:nvSpPr>
          <p:spPr>
            <a:xfrm>
              <a:off x="5564696" y="838035"/>
              <a:ext cx="2438877" cy="127368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Aligns with iterative development and continuous integration practices.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8" name="Google Shape;788;p110"/>
            <p:cNvSpPr/>
            <p:nvPr/>
          </p:nvSpPr>
          <p:spPr>
            <a:xfrm>
              <a:off x="8345016" y="2835"/>
              <a:ext cx="2438877" cy="8352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110"/>
            <p:cNvSpPr txBox="1"/>
            <p:nvPr/>
          </p:nvSpPr>
          <p:spPr>
            <a:xfrm>
              <a:off x="8345016" y="2835"/>
              <a:ext cx="2438877" cy="8352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USER-FRIENDLY UI</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90" name="Google Shape;790;p110"/>
            <p:cNvSpPr/>
            <p:nvPr/>
          </p:nvSpPr>
          <p:spPr>
            <a:xfrm>
              <a:off x="8345016" y="838035"/>
              <a:ext cx="2438877" cy="127368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110"/>
            <p:cNvSpPr txBox="1"/>
            <p:nvPr/>
          </p:nvSpPr>
          <p:spPr>
            <a:xfrm>
              <a:off x="8345016" y="838035"/>
              <a:ext cx="2438877" cy="127368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Offers an intuitive interface that reduces onboarding time for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29"/>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27" name="Google Shape;1127;p29"/>
          <p:cNvCxnSpPr>
            <a:endCxn id="1128" idx="0"/>
          </p:cNvCxnSpPr>
          <p:nvPr/>
        </p:nvCxnSpPr>
        <p:spPr>
          <a:xfrm flipH="1">
            <a:off x="6530493" y="2143328"/>
            <a:ext cx="943800" cy="584100"/>
          </a:xfrm>
          <a:prstGeom prst="bentConnector3">
            <a:avLst>
              <a:gd name="adj1" fmla="val -5"/>
            </a:avLst>
          </a:prstGeom>
          <a:noFill/>
          <a:ln w="57150" cap="flat" cmpd="sng">
            <a:solidFill>
              <a:srgbClr val="073642"/>
            </a:solidFill>
            <a:prstDash val="solid"/>
            <a:miter lim="800000"/>
            <a:headEnd type="none" w="sm" len="sm"/>
            <a:tailEnd type="none" w="sm" len="sm"/>
          </a:ln>
        </p:spPr>
      </p:cxnSp>
      <p:cxnSp>
        <p:nvCxnSpPr>
          <p:cNvPr id="1129" name="Google Shape;1129;p29"/>
          <p:cNvCxnSpPr/>
          <p:nvPr/>
        </p:nvCxnSpPr>
        <p:spPr>
          <a:xfrm>
            <a:off x="5926665" y="1494738"/>
            <a:ext cx="0" cy="4998137"/>
          </a:xfrm>
          <a:prstGeom prst="straightConnector1">
            <a:avLst/>
          </a:prstGeom>
          <a:noFill/>
          <a:ln w="28575" cap="flat" cmpd="sng">
            <a:solidFill>
              <a:srgbClr val="073642"/>
            </a:solidFill>
            <a:prstDash val="solid"/>
            <a:miter lim="800000"/>
            <a:headEnd type="none" w="sm" len="sm"/>
            <a:tailEnd type="none" w="sm" len="sm"/>
          </a:ln>
        </p:spPr>
      </p:cxnSp>
      <p:sp>
        <p:nvSpPr>
          <p:cNvPr id="1130" name="Google Shape;1130;p29"/>
          <p:cNvSpPr/>
          <p:nvPr/>
        </p:nvSpPr>
        <p:spPr>
          <a:xfrm>
            <a:off x="6281508" y="2438337"/>
            <a:ext cx="5538919" cy="3839915"/>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28" name="Google Shape;1128;p29"/>
          <p:cNvSpPr/>
          <p:nvPr/>
        </p:nvSpPr>
        <p:spPr>
          <a:xfrm>
            <a:off x="6407247" y="27274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1" name="Google Shape;1131;p29"/>
          <p:cNvSpPr/>
          <p:nvPr/>
        </p:nvSpPr>
        <p:spPr>
          <a:xfrm>
            <a:off x="6407247" y="352259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2" name="Google Shape;1132;p29"/>
          <p:cNvSpPr/>
          <p:nvPr/>
        </p:nvSpPr>
        <p:spPr>
          <a:xfrm>
            <a:off x="6412347" y="41569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3" name="Google Shape;1133;p29"/>
          <p:cNvSpPr/>
          <p:nvPr/>
        </p:nvSpPr>
        <p:spPr>
          <a:xfrm>
            <a:off x="6407247" y="48305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4" name="Google Shape;1134;p29"/>
          <p:cNvSpPr/>
          <p:nvPr/>
        </p:nvSpPr>
        <p:spPr>
          <a:xfrm>
            <a:off x="6407247" y="560075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35" name="Google Shape;1135;p29"/>
          <p:cNvCxnSpPr>
            <a:stCxn id="1128" idx="4"/>
            <a:endCxn id="1131" idx="0"/>
          </p:cNvCxnSpPr>
          <p:nvPr/>
        </p:nvCxnSpPr>
        <p:spPr>
          <a:xfrm>
            <a:off x="6530493" y="2973920"/>
            <a:ext cx="0" cy="548700"/>
          </a:xfrm>
          <a:prstGeom prst="straightConnector1">
            <a:avLst/>
          </a:prstGeom>
          <a:noFill/>
          <a:ln w="57150" cap="flat" cmpd="sng">
            <a:solidFill>
              <a:srgbClr val="073642"/>
            </a:solidFill>
            <a:prstDash val="solid"/>
            <a:miter lim="800000"/>
            <a:headEnd type="none" w="sm" len="sm"/>
            <a:tailEnd type="none" w="sm" len="sm"/>
          </a:ln>
        </p:spPr>
      </p:cxnSp>
      <p:cxnSp>
        <p:nvCxnSpPr>
          <p:cNvPr id="1136" name="Google Shape;1136;p29"/>
          <p:cNvCxnSpPr>
            <a:stCxn id="1131" idx="4"/>
            <a:endCxn id="1132" idx="0"/>
          </p:cNvCxnSpPr>
          <p:nvPr/>
        </p:nvCxnSpPr>
        <p:spPr>
          <a:xfrm>
            <a:off x="6530493" y="3769091"/>
            <a:ext cx="5100" cy="387900"/>
          </a:xfrm>
          <a:prstGeom prst="straightConnector1">
            <a:avLst/>
          </a:prstGeom>
          <a:noFill/>
          <a:ln w="57150" cap="flat" cmpd="sng">
            <a:solidFill>
              <a:srgbClr val="073642"/>
            </a:solidFill>
            <a:prstDash val="solid"/>
            <a:miter lim="800000"/>
            <a:headEnd type="none" w="sm" len="sm"/>
            <a:tailEnd type="none" w="sm" len="sm"/>
          </a:ln>
        </p:spPr>
      </p:cxnSp>
      <p:cxnSp>
        <p:nvCxnSpPr>
          <p:cNvPr id="1137" name="Google Shape;1137;p29"/>
          <p:cNvCxnSpPr>
            <a:stCxn id="1132" idx="4"/>
          </p:cNvCxnSpPr>
          <p:nvPr/>
        </p:nvCxnSpPr>
        <p:spPr>
          <a:xfrm flipH="1">
            <a:off x="6530493" y="4403448"/>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38" name="Google Shape;1138;p29"/>
          <p:cNvCxnSpPr>
            <a:endCxn id="1133" idx="0"/>
          </p:cNvCxnSpPr>
          <p:nvPr/>
        </p:nvCxnSpPr>
        <p:spPr>
          <a:xfrm>
            <a:off x="6530493" y="4628928"/>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39" name="Google Shape;1139;p29"/>
          <p:cNvCxnSpPr>
            <a:stCxn id="1133" idx="4"/>
            <a:endCxn id="1134" idx="0"/>
          </p:cNvCxnSpPr>
          <p:nvPr/>
        </p:nvCxnSpPr>
        <p:spPr>
          <a:xfrm>
            <a:off x="6530493" y="5077020"/>
            <a:ext cx="0" cy="523800"/>
          </a:xfrm>
          <a:prstGeom prst="straightConnector1">
            <a:avLst/>
          </a:prstGeom>
          <a:noFill/>
          <a:ln w="57150" cap="flat" cmpd="sng">
            <a:solidFill>
              <a:srgbClr val="073642"/>
            </a:solidFill>
            <a:prstDash val="solid"/>
            <a:miter lim="800000"/>
            <a:headEnd type="none" w="sm" len="sm"/>
            <a:tailEnd type="none" w="sm" len="sm"/>
          </a:ln>
        </p:spPr>
      </p:cxnSp>
      <p:cxnSp>
        <p:nvCxnSpPr>
          <p:cNvPr id="1140" name="Google Shape;1140;p29"/>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41" name="Google Shape;1141;p29"/>
          <p:cNvSpPr/>
          <p:nvPr/>
        </p:nvSpPr>
        <p:spPr>
          <a:xfrm>
            <a:off x="496884" y="1494738"/>
            <a:ext cx="2414991"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2" name="Google Shape;1142;p29"/>
          <p:cNvSpPr txBox="1"/>
          <p:nvPr/>
        </p:nvSpPr>
        <p:spPr>
          <a:xfrm>
            <a:off x="878413" y="2773631"/>
            <a:ext cx="4881893" cy="32623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Extends Spira® Platform (SpiraTest, SpiraTeam, SpiraPlan) with customizable features to meet specific industry needs and compliance requirements.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Offers modular SpiraApps to dynamically adapt workflows, optimize SDLC processes, and maximize ROI.</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Integrates with AI solutions like ChatGPT, Azure OpenAI, and AWS Bedrock for automated test generation, risk analysis, and streamlined project management.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Quick installation with support for integrations like GitHub, GitLab, AWS Bedrock, and </a:t>
            </a:r>
            <a:r>
              <a:rPr kumimoji="0" lang="en-US" sz="1200" b="0" i="0" u="none" strike="noStrike" kern="0" cap="none" spc="0" normalizeH="0" baseline="0" noProof="0" dirty="0" err="1">
                <a:ln>
                  <a:noFill/>
                </a:ln>
                <a:solidFill>
                  <a:srgbClr val="000000"/>
                </a:solidFill>
                <a:effectLst/>
                <a:uLnTx/>
                <a:uFillTx/>
                <a:latin typeface="Josefin Sans"/>
                <a:ea typeface="Josefin Sans"/>
                <a:cs typeface="Josefin Sans"/>
                <a:sym typeface="Josefin Sans"/>
              </a:rPr>
              <a:t>CircleCI</a:t>
            </a: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 for a unified workflow experience.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Supports third-party development and monetization of SpiraApps, expanding functionality and fostering innovation.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1F2E"/>
              </a:solidFill>
              <a:effectLst/>
              <a:uLnTx/>
              <a:uFillTx/>
              <a:latin typeface="Josefin Sans"/>
              <a:ea typeface="Josefin Sans"/>
              <a:cs typeface="Josefin Sans"/>
              <a:sym typeface="Josefin Sans"/>
            </a:endParaRPr>
          </a:p>
        </p:txBody>
      </p:sp>
      <p:sp>
        <p:nvSpPr>
          <p:cNvPr id="1143" name="Google Shape;1143;p29"/>
          <p:cNvSpPr/>
          <p:nvPr/>
        </p:nvSpPr>
        <p:spPr>
          <a:xfrm>
            <a:off x="572439" y="2431134"/>
            <a:ext cx="5263425" cy="3679366"/>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44" name="Google Shape;1144;p29"/>
          <p:cNvCxnSpPr>
            <a:endCxn id="1145" idx="0"/>
          </p:cNvCxnSpPr>
          <p:nvPr/>
        </p:nvCxnSpPr>
        <p:spPr>
          <a:xfrm>
            <a:off x="761001" y="2667524"/>
            <a:ext cx="0" cy="2998200"/>
          </a:xfrm>
          <a:prstGeom prst="straightConnector1">
            <a:avLst/>
          </a:prstGeom>
          <a:noFill/>
          <a:ln w="57150" cap="flat" cmpd="sng">
            <a:solidFill>
              <a:srgbClr val="073642"/>
            </a:solidFill>
            <a:prstDash val="solid"/>
            <a:miter lim="800000"/>
            <a:headEnd type="none" w="sm" len="sm"/>
            <a:tailEnd type="none" w="sm" len="sm"/>
          </a:ln>
        </p:spPr>
      </p:cxnSp>
      <p:sp>
        <p:nvSpPr>
          <p:cNvPr id="1146" name="Google Shape;1146;p29"/>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7" name="Google Shape;1147;p29"/>
          <p:cNvSpPr/>
          <p:nvPr/>
        </p:nvSpPr>
        <p:spPr>
          <a:xfrm>
            <a:off x="637755" y="4226890"/>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8" name="Google Shape;1148;p29"/>
          <p:cNvSpPr/>
          <p:nvPr/>
        </p:nvSpPr>
        <p:spPr>
          <a:xfrm>
            <a:off x="637755" y="495377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5" name="Google Shape;1145;p29"/>
          <p:cNvSpPr/>
          <p:nvPr/>
        </p:nvSpPr>
        <p:spPr>
          <a:xfrm>
            <a:off x="637755" y="566572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1149" name="Google Shape;1149;p29" descr="A logo with a black backgroun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4247" y="1074379"/>
            <a:ext cx="1495560" cy="1495560"/>
          </a:xfrm>
          <a:prstGeom prst="rect">
            <a:avLst/>
          </a:prstGeom>
          <a:noFill/>
          <a:ln>
            <a:noFill/>
          </a:ln>
        </p:spPr>
      </p:pic>
      <p:pic>
        <p:nvPicPr>
          <p:cNvPr id="1150" name="Google Shape;1150;p29" descr="A group of hexagons with different colors&#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13455" y="1531095"/>
            <a:ext cx="560970" cy="560970"/>
          </a:xfrm>
          <a:prstGeom prst="rect">
            <a:avLst/>
          </a:prstGeom>
          <a:noFill/>
          <a:ln>
            <a:noFill/>
          </a:ln>
          <a:effectLst>
            <a:outerShdw blurRad="63500" sx="102000" sy="102000" algn="ctr" rotWithShape="0">
              <a:srgbClr val="000000">
                <a:alpha val="40000"/>
              </a:srgbClr>
            </a:outerShdw>
          </a:effectLst>
        </p:spPr>
      </p:pic>
      <p:sp>
        <p:nvSpPr>
          <p:cNvPr id="1151" name="Google Shape;1151;p29"/>
          <p:cNvSpPr/>
          <p:nvPr/>
        </p:nvSpPr>
        <p:spPr>
          <a:xfrm>
            <a:off x="6445345" y="1464238"/>
            <a:ext cx="2337742"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1152" name="Google Shape;1152;p29" descr="A black background with yellow circles&#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739" y="1164317"/>
            <a:ext cx="1274020" cy="1274020"/>
          </a:xfrm>
          <a:prstGeom prst="rect">
            <a:avLst/>
          </a:prstGeom>
          <a:noFill/>
          <a:ln>
            <a:noFill/>
          </a:ln>
        </p:spPr>
      </p:pic>
      <p:sp>
        <p:nvSpPr>
          <p:cNvPr id="1153" name="Google Shape;1153;p29"/>
          <p:cNvSpPr txBox="1"/>
          <p:nvPr/>
        </p:nvSpPr>
        <p:spPr>
          <a:xfrm>
            <a:off x="6696852" y="2694220"/>
            <a:ext cx="5236621" cy="3416279"/>
          </a:xfrm>
          <a:prstGeom prst="rect">
            <a:avLst/>
          </a:prstGeom>
          <a:noFill/>
          <a:ln>
            <a:noFill/>
          </a:ln>
        </p:spPr>
        <p:txBody>
          <a:bodyPr spcFirstLastPara="1" wrap="square" lIns="91425" tIns="45700" rIns="91425" bIns="45700" anchor="t" anchorCtr="0">
            <a:spAutoFit/>
          </a:bodyPr>
          <a:lstStyle/>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DataSync is a data synchronization tool designed to automate and streamline integrations between Spira and external platforms, ensuring real-time updates and consistent data across systems.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Automatically reflects changes across all connected tools, reducing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manual work and ensuring teams stay aligned.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1"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Adapts to any operational need with cloud, on-premise, and hybrid deployment models, making it ideal for businesses of all sizes and industries.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Comprehensive and developer-friendly, DataSync offers advanced data mapping, multi-instance support, and a centralized dashboard for easy management and troubleshooting.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Ensures data integrity with robust security features and scales effortlessly to handle growing business requirements, including complex hybrid environments.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55" name="Google Shape;1155;p29"/>
          <p:cNvSpPr/>
          <p:nvPr/>
        </p:nvSpPr>
        <p:spPr>
          <a:xfrm>
            <a:off x="656827" y="357630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2" name="Picture 1" descr="A colorful pinwheel on a black background&#10;&#10;Description automatically generated">
            <a:extLst>
              <a:ext uri="{FF2B5EF4-FFF2-40B4-BE49-F238E27FC236}">
                <a16:creationId xmlns:a16="http://schemas.microsoft.com/office/drawing/2014/main" id="{4E8CF7B6-32C6-9D12-6E63-6F4F8105678E}"/>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8110307" y="1508362"/>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17"/>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65" name="Google Shape;1165;p117"/>
          <p:cNvCxnSpPr/>
          <p:nvPr/>
        </p:nvCxnSpPr>
        <p:spPr>
          <a:xfrm>
            <a:off x="5926665" y="1494738"/>
            <a:ext cx="0" cy="4649891"/>
          </a:xfrm>
          <a:prstGeom prst="straightConnector1">
            <a:avLst/>
          </a:prstGeom>
          <a:noFill/>
          <a:ln w="28575" cap="flat" cmpd="sng">
            <a:solidFill>
              <a:srgbClr val="073642"/>
            </a:solidFill>
            <a:prstDash val="solid"/>
            <a:miter lim="800000"/>
            <a:headEnd type="none" w="sm" len="sm"/>
            <a:tailEnd type="none" w="sm" len="sm"/>
          </a:ln>
        </p:spPr>
      </p:cxnSp>
      <p:cxnSp>
        <p:nvCxnSpPr>
          <p:cNvPr id="1179" name="Google Shape;1179;p117"/>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80" name="Google Shape;1180;p117"/>
          <p:cNvSpPr/>
          <p:nvPr/>
        </p:nvSpPr>
        <p:spPr>
          <a:xfrm>
            <a:off x="496885" y="1543635"/>
            <a:ext cx="2013108"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1" name="Google Shape;1181;p117"/>
          <p:cNvSpPr txBox="1"/>
          <p:nvPr/>
        </p:nvSpPr>
        <p:spPr>
          <a:xfrm>
            <a:off x="658805" y="2773631"/>
            <a:ext cx="4927837" cy="2585323"/>
          </a:xfrm>
          <a:prstGeom prst="rect">
            <a:avLst/>
          </a:prstGeom>
          <a:noFill/>
          <a:ln>
            <a:noFill/>
          </a:ln>
        </p:spPr>
        <p:txBody>
          <a:bodyPr spcFirstLastPara="1" wrap="square" lIns="91425" tIns="45700" rIns="91425" bIns="45700" anchor="t" anchorCtr="0">
            <a:spAutoFit/>
          </a:bodyPr>
          <a:lstStyle/>
          <a:p>
            <a:pPr marL="179916" marR="0" lvl="0" indent="-17145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Browser-based testing capture tool that enables secure recording of exploratory testing sessions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8466" marR="0" lvl="0" indent="0" algn="l" defTabSz="914400" rtl="0" eaLnBrk="1" fontAlgn="auto" latinLnBrk="0" hangingPunct="1">
              <a:lnSpc>
                <a:spcPct val="100000"/>
              </a:lnSpc>
              <a:spcBef>
                <a:spcPts val="60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Automated tracking of clicks &amp; keystrokes on each tab being recorded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8466" marR="0" lvl="0" indent="0" algn="l" defTabSz="914400" rtl="0" eaLnBrk="1" fontAlgn="auto" latinLnBrk="0" hangingPunct="1">
              <a:lnSpc>
                <a:spcPct val="100000"/>
              </a:lnSpc>
              <a:spcBef>
                <a:spcPts val="60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Logging of steps for each testing session and notes for specific issues encountered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8466" marR="0" lvl="0" indent="0" algn="l" defTabSz="914400" rtl="0" eaLnBrk="1" fontAlgn="auto" latinLnBrk="0" hangingPunct="1">
              <a:lnSpc>
                <a:spcPct val="100000"/>
              </a:lnSpc>
              <a:spcBef>
                <a:spcPts val="60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Delivered as “freemium” product; viewed as additional lever of future product-led growth for the Spira suite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1182" name="Google Shape;1182;p1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2329" y="1636805"/>
            <a:ext cx="1297862" cy="402336"/>
          </a:xfrm>
          <a:prstGeom prst="rect">
            <a:avLst/>
          </a:prstGeom>
          <a:noFill/>
          <a:ln>
            <a:noFill/>
          </a:ln>
        </p:spPr>
      </p:pic>
      <p:pic>
        <p:nvPicPr>
          <p:cNvPr id="1183" name="Google Shape;1183;p1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83068" y="1645949"/>
            <a:ext cx="384048" cy="384048"/>
          </a:xfrm>
          <a:prstGeom prst="rect">
            <a:avLst/>
          </a:prstGeom>
          <a:noFill/>
          <a:ln>
            <a:noFill/>
          </a:ln>
          <a:effectLst>
            <a:outerShdw blurRad="63500" sx="102000" sy="102000" algn="ctr" rotWithShape="0">
              <a:srgbClr val="000000">
                <a:alpha val="40000"/>
              </a:srgbClr>
            </a:outerShdw>
          </a:effectLst>
        </p:spPr>
      </p:pic>
      <p:sp>
        <p:nvSpPr>
          <p:cNvPr id="1184" name="Google Shape;1184;p117"/>
          <p:cNvSpPr/>
          <p:nvPr/>
        </p:nvSpPr>
        <p:spPr>
          <a:xfrm>
            <a:off x="496881" y="2572534"/>
            <a:ext cx="5188101"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85" name="Google Shape;1185;p117"/>
          <p:cNvCxnSpPr>
            <a:endCxn id="1186" idx="4"/>
          </p:cNvCxnSpPr>
          <p:nvPr/>
        </p:nvCxnSpPr>
        <p:spPr>
          <a:xfrm>
            <a:off x="761046" y="2688805"/>
            <a:ext cx="0" cy="2637000"/>
          </a:xfrm>
          <a:prstGeom prst="straightConnector1">
            <a:avLst/>
          </a:prstGeom>
          <a:noFill/>
          <a:ln w="57150" cap="flat" cmpd="sng">
            <a:solidFill>
              <a:srgbClr val="073642"/>
            </a:solidFill>
            <a:prstDash val="solid"/>
            <a:miter lim="800000"/>
            <a:headEnd type="none" w="sm" len="sm"/>
            <a:tailEnd type="none" w="sm" len="sm"/>
          </a:ln>
        </p:spPr>
      </p:cxnSp>
      <p:sp>
        <p:nvSpPr>
          <p:cNvPr id="1187" name="Google Shape;1187;p117"/>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8" name="Google Shape;1188;p117"/>
          <p:cNvSpPr/>
          <p:nvPr/>
        </p:nvSpPr>
        <p:spPr>
          <a:xfrm>
            <a:off x="637800" y="367986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9" name="Google Shape;1189;p117"/>
          <p:cNvSpPr/>
          <p:nvPr/>
        </p:nvSpPr>
        <p:spPr>
          <a:xfrm>
            <a:off x="637800" y="438502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6" name="Google Shape;1186;p117"/>
          <p:cNvSpPr/>
          <p:nvPr/>
        </p:nvSpPr>
        <p:spPr>
          <a:xfrm>
            <a:off x="637800" y="5079313"/>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99" name="Google Shape;1199;p30"/>
          <p:cNvCxnSpPr>
            <a:stCxn id="1200" idx="2"/>
            <a:endCxn id="1201"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203" name="Google Shape;1203;p30"/>
          <p:cNvSpPr txBox="1"/>
          <p:nvPr/>
        </p:nvSpPr>
        <p:spPr>
          <a:xfrm>
            <a:off x="6445345" y="2658092"/>
            <a:ext cx="5133401" cy="3190577"/>
          </a:xfrm>
          <a:prstGeom prst="rect">
            <a:avLst/>
          </a:prstGeom>
          <a:noFill/>
          <a:ln>
            <a:noFill/>
          </a:ln>
        </p:spPr>
        <p:txBody>
          <a:bodyPr spcFirstLastPara="1" wrap="square" lIns="91425" tIns="45700" rIns="91425" bIns="45700" anchor="t" anchorCtr="0">
            <a:spAutoFit/>
          </a:bodyPr>
          <a:lstStyle/>
          <a:p>
            <a:pPr marL="179916" marR="0" lvl="0" indent="-17145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Extension of the Spira suite that enables orchestration of automated regression testing (manual &amp; automated)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Open architecture to allow for use in tandem with SpiraTest or other test automation tools, whether commercial (HP Unified Functional Testing, TestComplete) or open source (Selenium, Playright)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Facilitates scheduling, execution, and management of automated test scripts, allowing for full oversight of distributed test labs from a central SpiraTest server</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Flexible deployment (cloud, on-premise, hybrid) to suit the needs of all end users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Real-time and detailed reporting delivers a holistic view of manual &amp; automated testing with screenshots, log files, and QA metrics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Primary target users are automation engineers, but also test managers and QA managers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00" name="Google Shape;1200;p30"/>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1204" name="Google Shape;1204;p3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16507" y="1629677"/>
            <a:ext cx="1460874" cy="404175"/>
          </a:xfrm>
          <a:prstGeom prst="rect">
            <a:avLst/>
          </a:prstGeom>
          <a:noFill/>
          <a:ln>
            <a:noFill/>
          </a:ln>
        </p:spPr>
      </p:pic>
      <p:pic>
        <p:nvPicPr>
          <p:cNvPr id="1205" name="Google Shape;1205;p30"/>
          <p:cNvPicPr preferRelativeResize="0"/>
          <p:nvPr/>
        </p:nvPicPr>
        <p:blipFill rotWithShape="1">
          <a:blip r:embed="rId6">
            <a:alphaModFix/>
          </a:blip>
          <a:srcRect/>
          <a:stretch/>
        </p:blipFill>
        <p:spPr>
          <a:xfrm>
            <a:off x="7973191" y="1623141"/>
            <a:ext cx="384048" cy="384048"/>
          </a:xfrm>
          <a:prstGeom prst="rect">
            <a:avLst/>
          </a:prstGeom>
          <a:noFill/>
          <a:ln>
            <a:noFill/>
          </a:ln>
        </p:spPr>
      </p:pic>
      <p:sp>
        <p:nvSpPr>
          <p:cNvPr id="1201" name="Google Shape;1201;p30"/>
          <p:cNvSpPr/>
          <p:nvPr/>
        </p:nvSpPr>
        <p:spPr>
          <a:xfrm>
            <a:off x="6408493"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08" name="Google Shape;1208;p30"/>
          <p:cNvSpPr/>
          <p:nvPr/>
        </p:nvSpPr>
        <p:spPr>
          <a:xfrm>
            <a:off x="6407248" y="314364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09" name="Google Shape;1209;p30"/>
          <p:cNvSpPr/>
          <p:nvPr/>
        </p:nvSpPr>
        <p:spPr>
          <a:xfrm>
            <a:off x="6412374" y="39691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10" name="Google Shape;1210;p30"/>
          <p:cNvSpPr/>
          <p:nvPr/>
        </p:nvSpPr>
        <p:spPr>
          <a:xfrm>
            <a:off x="6407248" y="462180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11" name="Google Shape;1211;p30"/>
          <p:cNvSpPr/>
          <p:nvPr/>
        </p:nvSpPr>
        <p:spPr>
          <a:xfrm>
            <a:off x="6407248" y="511556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12" name="Google Shape;1212;p30"/>
          <p:cNvSpPr/>
          <p:nvPr/>
        </p:nvSpPr>
        <p:spPr>
          <a:xfrm>
            <a:off x="6407248" y="557613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213" name="Google Shape;1213;p30"/>
          <p:cNvCxnSpPr>
            <a:stCxn id="1201" idx="4"/>
            <a:endCxn id="1208" idx="0"/>
          </p:cNvCxnSpPr>
          <p:nvPr/>
        </p:nvCxnSpPr>
        <p:spPr>
          <a:xfrm flipH="1">
            <a:off x="6530539" y="2935248"/>
            <a:ext cx="1200" cy="208500"/>
          </a:xfrm>
          <a:prstGeom prst="straightConnector1">
            <a:avLst/>
          </a:prstGeom>
          <a:noFill/>
          <a:ln w="57150" cap="flat" cmpd="sng">
            <a:solidFill>
              <a:srgbClr val="073642"/>
            </a:solidFill>
            <a:prstDash val="solid"/>
            <a:miter lim="800000"/>
            <a:headEnd type="none" w="sm" len="sm"/>
            <a:tailEnd type="none" w="sm" len="sm"/>
          </a:ln>
        </p:spPr>
      </p:cxnSp>
      <p:cxnSp>
        <p:nvCxnSpPr>
          <p:cNvPr id="1214" name="Google Shape;1214;p30"/>
          <p:cNvCxnSpPr>
            <a:stCxn id="1208" idx="4"/>
            <a:endCxn id="1209" idx="0"/>
          </p:cNvCxnSpPr>
          <p:nvPr/>
        </p:nvCxnSpPr>
        <p:spPr>
          <a:xfrm>
            <a:off x="6530494" y="3390140"/>
            <a:ext cx="5100" cy="579000"/>
          </a:xfrm>
          <a:prstGeom prst="straightConnector1">
            <a:avLst/>
          </a:prstGeom>
          <a:noFill/>
          <a:ln w="57150" cap="flat" cmpd="sng">
            <a:solidFill>
              <a:srgbClr val="073642"/>
            </a:solidFill>
            <a:prstDash val="solid"/>
            <a:miter lim="800000"/>
            <a:headEnd type="none" w="sm" len="sm"/>
            <a:tailEnd type="none" w="sm" len="sm"/>
          </a:ln>
        </p:spPr>
      </p:cxnSp>
      <p:cxnSp>
        <p:nvCxnSpPr>
          <p:cNvPr id="1215" name="Google Shape;1215;p30"/>
          <p:cNvCxnSpPr>
            <a:stCxn id="1209" idx="4"/>
            <a:endCxn id="1210" idx="0"/>
          </p:cNvCxnSpPr>
          <p:nvPr/>
        </p:nvCxnSpPr>
        <p:spPr>
          <a:xfrm flipH="1">
            <a:off x="6530520" y="4215648"/>
            <a:ext cx="5100" cy="406200"/>
          </a:xfrm>
          <a:prstGeom prst="straightConnector1">
            <a:avLst/>
          </a:prstGeom>
          <a:noFill/>
          <a:ln w="57150" cap="flat" cmpd="sng">
            <a:solidFill>
              <a:srgbClr val="073642"/>
            </a:solidFill>
            <a:prstDash val="solid"/>
            <a:miter lim="800000"/>
            <a:headEnd type="none" w="sm" len="sm"/>
            <a:tailEnd type="none" w="sm" len="sm"/>
          </a:ln>
        </p:spPr>
      </p:cxnSp>
      <p:cxnSp>
        <p:nvCxnSpPr>
          <p:cNvPr id="1216" name="Google Shape;1216;p30"/>
          <p:cNvCxnSpPr>
            <a:stCxn id="1210" idx="4"/>
            <a:endCxn id="1211" idx="0"/>
          </p:cNvCxnSpPr>
          <p:nvPr/>
        </p:nvCxnSpPr>
        <p:spPr>
          <a:xfrm>
            <a:off x="6530494" y="4868301"/>
            <a:ext cx="0" cy="247200"/>
          </a:xfrm>
          <a:prstGeom prst="straightConnector1">
            <a:avLst/>
          </a:prstGeom>
          <a:noFill/>
          <a:ln w="57150" cap="flat" cmpd="sng">
            <a:solidFill>
              <a:srgbClr val="073642"/>
            </a:solidFill>
            <a:prstDash val="solid"/>
            <a:miter lim="800000"/>
            <a:headEnd type="none" w="sm" len="sm"/>
            <a:tailEnd type="none" w="sm" len="sm"/>
          </a:ln>
        </p:spPr>
      </p:cxnSp>
      <p:cxnSp>
        <p:nvCxnSpPr>
          <p:cNvPr id="1217" name="Google Shape;1217;p30"/>
          <p:cNvCxnSpPr>
            <a:stCxn id="1211" idx="4"/>
            <a:endCxn id="1212" idx="0"/>
          </p:cNvCxnSpPr>
          <p:nvPr/>
        </p:nvCxnSpPr>
        <p:spPr>
          <a:xfrm>
            <a:off x="6530494" y="5362058"/>
            <a:ext cx="0" cy="214200"/>
          </a:xfrm>
          <a:prstGeom prst="straightConnector1">
            <a:avLst/>
          </a:prstGeom>
          <a:noFill/>
          <a:ln w="57150" cap="flat" cmpd="sng">
            <a:solidFill>
              <a:srgbClr val="073642"/>
            </a:solidFill>
            <a:prstDash val="solid"/>
            <a:miter lim="800000"/>
            <a:headEnd type="none" w="sm" len="sm"/>
            <a:tailEnd type="none" w="sm" len="sm"/>
          </a:ln>
        </p:spPr>
      </p:cxnSp>
      <p:sp>
        <p:nvSpPr>
          <p:cNvPr id="1225" name="Google Shape;1225;p30"/>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36"/>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Josefin Sans"/>
              <a:buNone/>
            </a:pPr>
            <a:r>
              <a:rPr lang="en-US"/>
              <a:t>Customer </a:t>
            </a:r>
            <a:r>
              <a:rPr lang="en-US">
                <a:latin typeface="Josefin Sans"/>
                <a:ea typeface="Josefin Sans"/>
                <a:cs typeface="Josefin Sans"/>
                <a:sym typeface="Josefin Sans"/>
              </a:rPr>
              <a:t>Onboarding &amp; Self-Guided Enablement</a:t>
            </a:r>
            <a:endParaRPr>
              <a:latin typeface="Josefin Sans"/>
              <a:ea typeface="Josefin Sans"/>
              <a:cs typeface="Josefin Sans"/>
              <a:sym typeface="Josefin Sans"/>
            </a:endParaRPr>
          </a:p>
        </p:txBody>
      </p:sp>
      <p:sp>
        <p:nvSpPr>
          <p:cNvPr id="1247" name="Google Shape;1247;p36"/>
          <p:cNvSpPr/>
          <p:nvPr/>
        </p:nvSpPr>
        <p:spPr>
          <a:xfrm>
            <a:off x="369881" y="2006608"/>
            <a:ext cx="2224650" cy="3863248"/>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Getting Started Videos</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Introduces our products and walks you through your first 10 days.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48" name="Google Shape;1248;p36"/>
          <p:cNvSpPr/>
          <p:nvPr/>
        </p:nvSpPr>
        <p:spPr>
          <a:xfrm>
            <a:off x="2676778" y="1997326"/>
            <a:ext cx="2224650" cy="3863247"/>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Inflectra Campus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Online Training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73642"/>
                </a:solidFill>
                <a:effectLst/>
                <a:uLnTx/>
                <a:uFillTx/>
                <a:latin typeface="Josefin Sans"/>
                <a:ea typeface="Josefin Sans"/>
                <a:cs typeface="Josefin Sans"/>
                <a:sym typeface="Josefin Sans"/>
              </a:rPr>
              <a:t>Includes free introductory courses followed by paid advanced modules and certificates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49" name="Google Shape;1249;p36"/>
          <p:cNvSpPr/>
          <p:nvPr/>
        </p:nvSpPr>
        <p:spPr>
          <a:xfrm>
            <a:off x="7278837" y="2013387"/>
            <a:ext cx="2224650" cy="3863248"/>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YouTube</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Channel</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Recordings of our webinars, advanced product insights and other key Inflectra information</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50" name="Google Shape;1250;p36"/>
          <p:cNvSpPr/>
          <p:nvPr/>
        </p:nvSpPr>
        <p:spPr>
          <a:xfrm>
            <a:off x="4977596" y="2013387"/>
            <a:ext cx="2224650" cy="3863248"/>
          </a:xfrm>
          <a:prstGeom prst="roundRect">
            <a:avLst>
              <a:gd name="adj" fmla="val 16667"/>
            </a:avLst>
          </a:prstGeom>
          <a:solidFill>
            <a:srgbClr val="74829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Live Webinars</a:t>
            </a: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&amp; Q&amp;A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Regular webinars on key product releases, customer roundtables, and other interactive sessions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51" name="Google Shape;1251;p36"/>
          <p:cNvSpPr/>
          <p:nvPr/>
        </p:nvSpPr>
        <p:spPr>
          <a:xfrm>
            <a:off x="9580078" y="1994575"/>
            <a:ext cx="2224650" cy="3863249"/>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InflectraCon360</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Thought leadership content from industry leaders, Inflectra customers and partners</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52" name="Google Shape;1252;p36"/>
          <p:cNvSpPr/>
          <p:nvPr/>
        </p:nvSpPr>
        <p:spPr>
          <a:xfrm>
            <a:off x="369881" y="1720620"/>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3" name="Google Shape;1253;p36"/>
          <p:cNvSpPr/>
          <p:nvPr/>
        </p:nvSpPr>
        <p:spPr>
          <a:xfrm>
            <a:off x="2676552"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4" name="Google Shape;1254;p36"/>
          <p:cNvSpPr/>
          <p:nvPr/>
        </p:nvSpPr>
        <p:spPr>
          <a:xfrm>
            <a:off x="5021197"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5" name="Google Shape;1255;p36"/>
          <p:cNvSpPr/>
          <p:nvPr/>
        </p:nvSpPr>
        <p:spPr>
          <a:xfrm>
            <a:off x="9592876"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6" name="Google Shape;1256;p36"/>
          <p:cNvSpPr/>
          <p:nvPr/>
        </p:nvSpPr>
        <p:spPr>
          <a:xfrm>
            <a:off x="7215044"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pic>
        <p:nvPicPr>
          <p:cNvPr id="1257" name="Google Shape;1257;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5507" y="2539250"/>
            <a:ext cx="673388" cy="609600"/>
          </a:xfrm>
          <a:prstGeom prst="rect">
            <a:avLst/>
          </a:prstGeom>
          <a:noFill/>
          <a:ln>
            <a:noFill/>
          </a:ln>
        </p:spPr>
      </p:pic>
      <p:pic>
        <p:nvPicPr>
          <p:cNvPr id="1258" name="Google Shape;1258;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93524" y="2539250"/>
            <a:ext cx="793190" cy="609598"/>
          </a:xfrm>
          <a:prstGeom prst="rect">
            <a:avLst/>
          </a:prstGeom>
          <a:noFill/>
          <a:ln>
            <a:noFill/>
          </a:ln>
        </p:spPr>
      </p:pic>
      <p:pic>
        <p:nvPicPr>
          <p:cNvPr id="1259" name="Google Shape;1259;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54474" y="2562275"/>
            <a:ext cx="673377" cy="563555"/>
          </a:xfrm>
          <a:prstGeom prst="rect">
            <a:avLst/>
          </a:prstGeom>
          <a:noFill/>
          <a:ln>
            <a:noFill/>
          </a:ln>
        </p:spPr>
      </p:pic>
      <p:pic>
        <p:nvPicPr>
          <p:cNvPr id="1260" name="Google Shape;1260;p3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9375" y="2531675"/>
            <a:ext cx="673398" cy="624729"/>
          </a:xfrm>
          <a:prstGeom prst="rect">
            <a:avLst/>
          </a:prstGeom>
          <a:noFill/>
          <a:ln>
            <a:noFill/>
          </a:ln>
        </p:spPr>
      </p:pic>
      <p:pic>
        <p:nvPicPr>
          <p:cNvPr id="1261" name="Google Shape;1261;p3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60948" y="2560350"/>
            <a:ext cx="793201" cy="567398"/>
          </a:xfrm>
          <a:prstGeom prst="rect">
            <a:avLst/>
          </a:prstGeom>
          <a:noFill/>
          <a:ln>
            <a:noFill/>
          </a:ln>
        </p:spPr>
      </p:pic>
      <p:sp>
        <p:nvSpPr>
          <p:cNvPr id="1262" name="Google Shape;1262;p36"/>
          <p:cNvSpPr/>
          <p:nvPr/>
        </p:nvSpPr>
        <p:spPr>
          <a:xfrm>
            <a:off x="6089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FFFFFF"/>
                </a:solidFill>
                <a:effectLst/>
                <a:uLnTx/>
                <a:uFillTx/>
                <a:latin typeface="Josefin Sans"/>
                <a:ea typeface="Josefin Sans"/>
                <a:cs typeface="Josefin Sans"/>
                <a:sym typeface="Josefin Sans"/>
                <a:hlinkClick r:id="rId8">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3" name="Google Shape;1263;p36"/>
          <p:cNvSpPr/>
          <p:nvPr/>
        </p:nvSpPr>
        <p:spPr>
          <a:xfrm>
            <a:off x="29158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1B2E4F"/>
                </a:solidFill>
                <a:effectLst/>
                <a:uLnTx/>
                <a:uFillTx/>
                <a:latin typeface="Josefin Sans"/>
                <a:ea typeface="Josefin Sans"/>
                <a:cs typeface="Josefin Sans"/>
                <a:sym typeface="Josefin Sans"/>
                <a:hlinkClick r:id="rId9"/>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4" name="Google Shape;1264;p36"/>
          <p:cNvSpPr/>
          <p:nvPr/>
        </p:nvSpPr>
        <p:spPr>
          <a:xfrm>
            <a:off x="5216874"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FFFFFF"/>
                </a:solidFill>
                <a:effectLst/>
                <a:uLnTx/>
                <a:uFillTx/>
                <a:latin typeface="Josefin Sans"/>
                <a:ea typeface="Josefin Sans"/>
                <a:cs typeface="Josefin Sans"/>
                <a:sym typeface="Josefin Sans"/>
                <a:hlinkClick r:id="rId10">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5" name="Google Shape;1265;p36"/>
          <p:cNvSpPr/>
          <p:nvPr/>
        </p:nvSpPr>
        <p:spPr>
          <a:xfrm>
            <a:off x="751789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1F2E"/>
                </a:solidFill>
                <a:effectLst/>
                <a:uLnTx/>
                <a:uFillTx/>
                <a:latin typeface="Josefin Sans"/>
                <a:ea typeface="Josefin Sans"/>
                <a:cs typeface="Josefin Sans"/>
                <a:sym typeface="Josefin Sans"/>
                <a:hlinkClick r:id="rId11">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66" name="Google Shape;1266;p36"/>
          <p:cNvSpPr/>
          <p:nvPr/>
        </p:nvSpPr>
        <p:spPr>
          <a:xfrm>
            <a:off x="9884286"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1B2E4F"/>
                </a:solidFill>
                <a:effectLst/>
                <a:uLnTx/>
                <a:uFillTx/>
                <a:latin typeface="Josefin Sans"/>
                <a:ea typeface="Josefin Sans"/>
                <a:cs typeface="Josefin Sans"/>
                <a:sym typeface="Josefin Sans"/>
                <a:hlinkClick r:id="rId12"/>
              </a:rPr>
              <a:t>Learn more</a:t>
            </a: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8"/>
          <p:cNvSpPr/>
          <p:nvPr/>
        </p:nvSpPr>
        <p:spPr>
          <a:xfrm>
            <a:off x="972788" y="2025663"/>
            <a:ext cx="3976205" cy="218937"/>
          </a:xfrm>
          <a:prstGeom prst="rightArrow">
            <a:avLst>
              <a:gd name="adj1" fmla="val 50000"/>
              <a:gd name="adj2" fmla="val 50000"/>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72" name="Google Shape;1272;p11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Technical Support &amp; Customer Success</a:t>
            </a:r>
            <a:endParaRPr>
              <a:latin typeface="Josefin Sans"/>
              <a:ea typeface="Josefin Sans"/>
              <a:cs typeface="Josefin Sans"/>
              <a:sym typeface="Josefin Sans"/>
            </a:endParaRPr>
          </a:p>
        </p:txBody>
      </p:sp>
      <p:sp>
        <p:nvSpPr>
          <p:cNvPr id="1273" name="Google Shape;1273;p118"/>
          <p:cNvSpPr/>
          <p:nvPr/>
        </p:nvSpPr>
        <p:spPr>
          <a:xfrm>
            <a:off x="369881" y="2211147"/>
            <a:ext cx="2224650" cy="3863248"/>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Live Tech Support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Legendary technical support via email, phone, forums. Free standard support with every purchase.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74" name="Google Shape;1274;p118"/>
          <p:cNvSpPr/>
          <p:nvPr/>
        </p:nvSpPr>
        <p:spPr>
          <a:xfrm>
            <a:off x="2676778" y="2213898"/>
            <a:ext cx="2224650" cy="3863247"/>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Knowledge Base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0000"/>
                </a:solidFill>
                <a:effectLst/>
                <a:uLnTx/>
                <a:uFillTx/>
                <a:latin typeface="Josefin Sans"/>
                <a:ea typeface="Josefin Sans"/>
                <a:cs typeface="Josefin Sans"/>
                <a:sym typeface="Josefin Sans"/>
              </a:rPr>
              <a:t>A repository of expert-written articles covering product troubleshooting, best practices, and tips &amp; tricks.</a:t>
            </a:r>
            <a:endParaRPr kumimoji="0" sz="16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75" name="Google Shape;1275;p118"/>
          <p:cNvSpPr/>
          <p:nvPr/>
        </p:nvSpPr>
        <p:spPr>
          <a:xfrm>
            <a:off x="7278837" y="2229959"/>
            <a:ext cx="2224650" cy="3863248"/>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83642"/>
                </a:solidFill>
                <a:effectLst/>
                <a:uLnTx/>
                <a:uFillTx/>
                <a:latin typeface="Josefin Sans"/>
                <a:ea typeface="Josefin Sans"/>
                <a:cs typeface="Josefin Sans"/>
                <a:sym typeface="Josefin Sans"/>
              </a:rPr>
              <a:t>Account Managers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83642"/>
                </a:solidFill>
                <a:effectLst/>
                <a:uLnTx/>
                <a:uFillTx/>
                <a:latin typeface="Josefin Sans"/>
                <a:ea typeface="Josefin Sans"/>
                <a:cs typeface="Josefin Sans"/>
                <a:sym typeface="Josefin Sans"/>
              </a:rPr>
              <a:t>Experienced account executives providing strategic guidance from pre-sales consultations through the entire lifecycle.</a:t>
            </a:r>
            <a:endParaRPr kumimoji="0" sz="1600" b="0" i="0" u="none" strike="noStrike" kern="0" cap="none" spc="0" normalizeH="0" baseline="0" noProof="0">
              <a:ln>
                <a:noFill/>
              </a:ln>
              <a:solidFill>
                <a:srgbClr val="083642"/>
              </a:solidFill>
              <a:effectLst/>
              <a:uLnTx/>
              <a:uFillTx/>
              <a:latin typeface="Josefin Sans"/>
              <a:ea typeface="Josefin Sans"/>
              <a:cs typeface="Josefin Sans"/>
              <a:sym typeface="Josefin Sans"/>
            </a:endParaRPr>
          </a:p>
        </p:txBody>
      </p:sp>
      <p:sp>
        <p:nvSpPr>
          <p:cNvPr id="1276" name="Google Shape;1276;p118"/>
          <p:cNvSpPr/>
          <p:nvPr/>
        </p:nvSpPr>
        <p:spPr>
          <a:xfrm>
            <a:off x="4977596" y="2229959"/>
            <a:ext cx="2224650" cy="3863248"/>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Documentation </a:t>
            </a: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Quick-start guides, in-depth manuals, and integration instructions for smooth deployment &amp; optimal performance.</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77" name="Google Shape;1277;p118"/>
          <p:cNvSpPr/>
          <p:nvPr/>
        </p:nvSpPr>
        <p:spPr>
          <a:xfrm>
            <a:off x="9580078" y="2211147"/>
            <a:ext cx="2224650" cy="3863249"/>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Premium Support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Combined advanced customer success and tailored technical support delivered by highly skilled professionals.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78" name="Google Shape;1278;p118"/>
          <p:cNvSpPr/>
          <p:nvPr/>
        </p:nvSpPr>
        <p:spPr>
          <a:xfrm>
            <a:off x="369881"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79" name="Google Shape;1279;p118"/>
          <p:cNvSpPr/>
          <p:nvPr/>
        </p:nvSpPr>
        <p:spPr>
          <a:xfrm>
            <a:off x="4986057"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80" name="Google Shape;1280;p118"/>
          <p:cNvSpPr/>
          <p:nvPr/>
        </p:nvSpPr>
        <p:spPr>
          <a:xfrm>
            <a:off x="7284704"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81" name="Google Shape;1281;p118"/>
          <p:cNvSpPr/>
          <p:nvPr/>
        </p:nvSpPr>
        <p:spPr>
          <a:xfrm>
            <a:off x="9592876"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pic>
        <p:nvPicPr>
          <p:cNvPr id="1282" name="Google Shape;1282;p1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12812" y="2852750"/>
            <a:ext cx="538774" cy="609603"/>
          </a:xfrm>
          <a:prstGeom prst="rect">
            <a:avLst/>
          </a:prstGeom>
          <a:noFill/>
          <a:ln>
            <a:noFill/>
          </a:ln>
        </p:spPr>
      </p:pic>
      <p:pic>
        <p:nvPicPr>
          <p:cNvPr id="1283" name="Google Shape;1283;p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65785" y="2852750"/>
            <a:ext cx="640563" cy="609598"/>
          </a:xfrm>
          <a:prstGeom prst="rect">
            <a:avLst/>
          </a:prstGeom>
          <a:noFill/>
          <a:ln>
            <a:noFill/>
          </a:ln>
        </p:spPr>
      </p:pic>
      <p:pic>
        <p:nvPicPr>
          <p:cNvPr id="1284" name="Google Shape;1284;p1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0737" y="2833400"/>
            <a:ext cx="538777" cy="648300"/>
          </a:xfrm>
          <a:prstGeom prst="rect">
            <a:avLst/>
          </a:prstGeom>
          <a:noFill/>
          <a:ln>
            <a:noFill/>
          </a:ln>
        </p:spPr>
      </p:pic>
      <p:pic>
        <p:nvPicPr>
          <p:cNvPr id="1285" name="Google Shape;1285;p1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086363" y="2841800"/>
            <a:ext cx="609598" cy="631501"/>
          </a:xfrm>
          <a:prstGeom prst="rect">
            <a:avLst/>
          </a:prstGeom>
          <a:noFill/>
          <a:ln>
            <a:noFill/>
          </a:ln>
        </p:spPr>
      </p:pic>
      <p:pic>
        <p:nvPicPr>
          <p:cNvPr id="1286" name="Google Shape;1286;p1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72105" y="2840699"/>
            <a:ext cx="640573" cy="6336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SpiraTest Works For You</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Features for different industries and methodologies</a:t>
            </a:r>
          </a:p>
        </p:txBody>
      </p:sp>
    </p:spTree>
    <p:extLst>
      <p:ext uri="{BB962C8B-B14F-4D97-AF65-F5344CB8AC3E}">
        <p14:creationId xmlns:p14="http://schemas.microsoft.com/office/powerpoint/2010/main" val="65147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5" name="Picture 4" descr="A person in scrubs touching a screen&#10;&#10;AI-generated content may be incorrect.">
            <a:extLst>
              <a:ext uri="{FF2B5EF4-FFF2-40B4-BE49-F238E27FC236}">
                <a16:creationId xmlns:a16="http://schemas.microsoft.com/office/drawing/2014/main" id="{8D48EAA1-637B-9364-2207-914676B9A336}"/>
              </a:ext>
            </a:extLst>
          </p:cNvPr>
          <p:cNvPicPr>
            <a:picLocks noChangeAspect="1"/>
          </p:cNvPicPr>
          <p:nvPr/>
        </p:nvPicPr>
        <p:blipFill>
          <a:blip r:embed="rId3"/>
          <a:stretch>
            <a:fillRect/>
          </a:stretch>
        </p:blipFill>
        <p:spPr>
          <a:xfrm>
            <a:off x="5797506" y="0"/>
            <a:ext cx="6394494" cy="6858000"/>
          </a:xfrm>
          <a:prstGeom prst="rect">
            <a:avLst/>
          </a:prstGeom>
        </p:spPr>
      </p:pic>
      <p:sp>
        <p:nvSpPr>
          <p:cNvPr id="458" name="Google Shape;458;p14"/>
          <p:cNvSpPr txBox="1">
            <a:spLocks noGrp="1"/>
          </p:cNvSpPr>
          <p:nvPr>
            <p:ph type="title" idx="4294967295"/>
          </p:nvPr>
        </p:nvSpPr>
        <p:spPr>
          <a:xfrm>
            <a:off x="232609"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3333"/>
              <a:buFont typeface="Josefin Sans"/>
              <a:buNone/>
            </a:pPr>
            <a:r>
              <a:rPr lang="en-US" dirty="0">
                <a:solidFill>
                  <a:schemeClr val="dk1"/>
                </a:solidFill>
                <a:latin typeface="Josefin Sans"/>
                <a:ea typeface="Josefin Sans"/>
                <a:cs typeface="Josefin Sans"/>
                <a:sym typeface="Josefin Sans"/>
              </a:rPr>
              <a:t>Healthcare, </a:t>
            </a:r>
            <a:r>
              <a:rPr lang="en-US" i="0" dirty="0">
                <a:solidFill>
                  <a:schemeClr val="dk1"/>
                </a:solidFill>
                <a:latin typeface="Josefin Sans"/>
                <a:ea typeface="Josefin Sans"/>
                <a:cs typeface="Josefin Sans"/>
                <a:sym typeface="Josefin Sans"/>
              </a:rPr>
              <a:t>Life Sciences &amp; Bio-Tech</a:t>
            </a:r>
            <a:endParaRPr dirty="0">
              <a:solidFill>
                <a:schemeClr val="dk1"/>
              </a:solidFill>
              <a:latin typeface="Josefin Sans"/>
              <a:ea typeface="Josefin Sans"/>
              <a:cs typeface="Josefin Sans"/>
              <a:sym typeface="Josefin Sans"/>
            </a:endParaRPr>
          </a:p>
        </p:txBody>
      </p:sp>
      <p:sp>
        <p:nvSpPr>
          <p:cNvPr id="459" name="Google Shape;459;p14"/>
          <p:cNvSpPr txBox="1">
            <a:spLocks noGrp="1"/>
          </p:cNvSpPr>
          <p:nvPr>
            <p:ph type="body" idx="4294967295"/>
          </p:nvPr>
        </p:nvSpPr>
        <p:spPr>
          <a:xfrm>
            <a:off x="232609" y="1482725"/>
            <a:ext cx="5411788" cy="47085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Electronic signatures for FDA 21 Part 11 compliance</a:t>
            </a:r>
            <a:endParaRPr sz="2000" dirty="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Secure hosting with support for HIPAA BAA agreements</a:t>
            </a:r>
            <a:endParaRPr sz="2000" dirty="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End to end traceability of requirements, tests, and code</a:t>
            </a:r>
            <a:endParaRPr sz="2000" dirty="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Validated platform where you control update cadence</a:t>
            </a:r>
            <a:endParaRPr sz="2000" dirty="0">
              <a:solidFill>
                <a:schemeClr val="dk1"/>
              </a:solidFill>
              <a:latin typeface="Josefin Sans"/>
              <a:ea typeface="Josefin Sans"/>
              <a:cs typeface="Josefin Sans"/>
              <a:sym typeface="Josefin Sans"/>
            </a:endParaRPr>
          </a:p>
        </p:txBody>
      </p:sp>
      <p:sp>
        <p:nvSpPr>
          <p:cNvPr id="460" name="Google Shape;460;p14"/>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61" name="Google Shape;461;p1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3" name="Picture 2" descr="A graph and diagram of a stock market&#10;&#10;AI-generated content may be incorrect.">
            <a:extLst>
              <a:ext uri="{FF2B5EF4-FFF2-40B4-BE49-F238E27FC236}">
                <a16:creationId xmlns:a16="http://schemas.microsoft.com/office/drawing/2014/main" id="{F0B76D11-8E66-FFE7-96A0-A3D9F203AA8E}"/>
              </a:ext>
            </a:extLst>
          </p:cNvPr>
          <p:cNvPicPr>
            <a:picLocks noChangeAspect="1"/>
          </p:cNvPicPr>
          <p:nvPr/>
        </p:nvPicPr>
        <p:blipFill>
          <a:blip r:embed="rId3"/>
          <a:stretch>
            <a:fillRect/>
          </a:stretch>
        </p:blipFill>
        <p:spPr>
          <a:xfrm>
            <a:off x="5906124" y="0"/>
            <a:ext cx="6267450" cy="6848475"/>
          </a:xfrm>
          <a:prstGeom prst="rect">
            <a:avLst/>
          </a:prstGeom>
        </p:spPr>
      </p:pic>
      <p:sp>
        <p:nvSpPr>
          <p:cNvPr id="467" name="Google Shape;467;p15"/>
          <p:cNvSpPr txBox="1">
            <a:spLocks noGrp="1"/>
          </p:cNvSpPr>
          <p:nvPr>
            <p:ph type="title" idx="4294967295"/>
          </p:nvPr>
        </p:nvSpPr>
        <p:spPr>
          <a:xfrm>
            <a:off x="240630"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dirty="0"/>
              <a:t>Financial Services &amp; Insurance</a:t>
            </a:r>
            <a:endParaRPr dirty="0"/>
          </a:p>
        </p:txBody>
      </p:sp>
      <p:sp>
        <p:nvSpPr>
          <p:cNvPr id="468" name="Google Shape;468;p15"/>
          <p:cNvSpPr txBox="1">
            <a:spLocks noGrp="1"/>
          </p:cNvSpPr>
          <p:nvPr>
            <p:ph type="body" idx="4294967295"/>
          </p:nvPr>
        </p:nvSpPr>
        <p:spPr>
          <a:xfrm>
            <a:off x="240630" y="1482725"/>
            <a:ext cx="5411788" cy="4708525"/>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cloud platform (SOC2) or on-premise deployment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Integrated enterprise risk management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Integration with automated testing and compliance tools</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End-to-end traceability and auditability of testing</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Helps You Manage Compliance: DORA, SOX, BASEL III</a:t>
            </a:r>
            <a:endParaRPr sz="2000">
              <a:solidFill>
                <a:schemeClr val="dk1"/>
              </a:solidFill>
              <a:latin typeface="Josefin Sans"/>
              <a:ea typeface="Josefin Sans"/>
              <a:cs typeface="Josefin Sans"/>
              <a:sym typeface="Josefin Sans"/>
            </a:endParaRPr>
          </a:p>
          <a:p>
            <a:pPr marL="463550" lvl="0" indent="-107950" algn="l" rtl="0">
              <a:lnSpc>
                <a:spcPct val="90000"/>
              </a:lnSpc>
              <a:spcBef>
                <a:spcPts val="1000"/>
              </a:spcBef>
              <a:spcAft>
                <a:spcPts val="0"/>
              </a:spcAft>
              <a:buClr>
                <a:schemeClr val="dk1"/>
              </a:buClr>
              <a:buSzPts val="2800"/>
              <a:buFont typeface="Arial"/>
              <a:buNone/>
            </a:pPr>
            <a:endParaRPr sz="2000">
              <a:solidFill>
                <a:schemeClr val="dk1"/>
              </a:solidFill>
              <a:latin typeface="Josefin Sans"/>
              <a:ea typeface="Josefin Sans"/>
              <a:cs typeface="Josefin Sans"/>
              <a:sym typeface="Josefin Sans"/>
            </a:endParaRPr>
          </a:p>
        </p:txBody>
      </p:sp>
      <p:sp>
        <p:nvSpPr>
          <p:cNvPr id="469" name="Google Shape;469;p15"/>
          <p:cNvSpPr/>
          <p:nvPr/>
        </p:nvSpPr>
        <p:spPr>
          <a:xfrm>
            <a:off x="493425" y="5621741"/>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70" name="Google Shape;470;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680192" y="275082"/>
            <a:ext cx="1073658" cy="3475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3" name="Picture 2" descr="A person holding a tablet&#10;&#10;AI-generated content may be incorrect.">
            <a:extLst>
              <a:ext uri="{FF2B5EF4-FFF2-40B4-BE49-F238E27FC236}">
                <a16:creationId xmlns:a16="http://schemas.microsoft.com/office/drawing/2014/main" id="{8E93C389-9305-4353-020A-0AA95F46534D}"/>
              </a:ext>
            </a:extLst>
          </p:cNvPr>
          <p:cNvPicPr>
            <a:picLocks noChangeAspect="1"/>
          </p:cNvPicPr>
          <p:nvPr/>
        </p:nvPicPr>
        <p:blipFill>
          <a:blip r:embed="rId3"/>
          <a:stretch>
            <a:fillRect/>
          </a:stretch>
        </p:blipFill>
        <p:spPr>
          <a:xfrm>
            <a:off x="5851223" y="0"/>
            <a:ext cx="6340777" cy="6858000"/>
          </a:xfrm>
          <a:prstGeom prst="rect">
            <a:avLst/>
          </a:prstGeom>
        </p:spPr>
      </p:pic>
      <p:sp>
        <p:nvSpPr>
          <p:cNvPr id="476" name="Google Shape;476;p16"/>
          <p:cNvSpPr txBox="1">
            <a:spLocks noGrp="1"/>
          </p:cNvSpPr>
          <p:nvPr>
            <p:ph type="title" idx="4294967295"/>
          </p:nvPr>
        </p:nvSpPr>
        <p:spPr>
          <a:xfrm>
            <a:off x="216567"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dirty="0"/>
              <a:t>Energy, Industrial &amp; Automotive</a:t>
            </a:r>
            <a:endParaRPr dirty="0"/>
          </a:p>
        </p:txBody>
      </p:sp>
      <p:sp>
        <p:nvSpPr>
          <p:cNvPr id="477" name="Google Shape;477;p16"/>
          <p:cNvSpPr txBox="1">
            <a:spLocks noGrp="1"/>
          </p:cNvSpPr>
          <p:nvPr>
            <p:ph type="body" idx="4294967295"/>
          </p:nvPr>
        </p:nvSpPr>
        <p:spPr>
          <a:xfrm>
            <a:off x="216567" y="1482725"/>
            <a:ext cx="5411788" cy="47085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Testing for public safety with world class test management</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Define requirements and test for compliance</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 standards and regulations into your test plans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Understand and manage risk of critical systems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Support for Failure Mode &amp; Effects Analysis (FMEA)</a:t>
            </a:r>
            <a:endParaRPr sz="2000">
              <a:solidFill>
                <a:schemeClr val="dk1"/>
              </a:solidFill>
              <a:latin typeface="Josefin Sans"/>
              <a:ea typeface="Josefin Sans"/>
              <a:cs typeface="Josefin Sans"/>
              <a:sym typeface="Josefin Sans"/>
            </a:endParaRPr>
          </a:p>
        </p:txBody>
      </p:sp>
      <p:pic>
        <p:nvPicPr>
          <p:cNvPr id="478" name="Google Shape;47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79" name="Google Shape;479;p16"/>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5" name="Picture 4" descr="The cockpit of an airplane&#10;&#10;AI-generated content may be incorrect.">
            <a:extLst>
              <a:ext uri="{FF2B5EF4-FFF2-40B4-BE49-F238E27FC236}">
                <a16:creationId xmlns:a16="http://schemas.microsoft.com/office/drawing/2014/main" id="{6F4ABC4E-56AC-BDDE-A5D7-D0A35D4410E6}"/>
              </a:ext>
            </a:extLst>
          </p:cNvPr>
          <p:cNvPicPr>
            <a:picLocks noChangeAspect="1"/>
          </p:cNvPicPr>
          <p:nvPr/>
        </p:nvPicPr>
        <p:blipFill>
          <a:blip r:embed="rId3"/>
          <a:stretch>
            <a:fillRect/>
          </a:stretch>
        </p:blipFill>
        <p:spPr>
          <a:xfrm>
            <a:off x="5886450" y="0"/>
            <a:ext cx="6305550" cy="6858000"/>
          </a:xfrm>
          <a:prstGeom prst="rect">
            <a:avLst/>
          </a:prstGeom>
        </p:spPr>
      </p:pic>
      <p:sp>
        <p:nvSpPr>
          <p:cNvPr id="484" name="Google Shape;484;p17"/>
          <p:cNvSpPr txBox="1">
            <a:spLocks noGrp="1"/>
          </p:cNvSpPr>
          <p:nvPr>
            <p:ph type="title" idx="4294967295"/>
          </p:nvPr>
        </p:nvSpPr>
        <p:spPr>
          <a:xfrm>
            <a:off x="272714"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dirty="0"/>
              <a:t>Defense, Government </a:t>
            </a:r>
            <a:br>
              <a:rPr lang="en-US" dirty="0"/>
            </a:br>
            <a:r>
              <a:rPr lang="en-US" dirty="0"/>
              <a:t>&amp; Aerospace</a:t>
            </a:r>
            <a:endParaRPr dirty="0"/>
          </a:p>
        </p:txBody>
      </p:sp>
      <p:sp>
        <p:nvSpPr>
          <p:cNvPr id="485" name="Google Shape;485;p17"/>
          <p:cNvSpPr txBox="1">
            <a:spLocks noGrp="1"/>
          </p:cNvSpPr>
          <p:nvPr>
            <p:ph type="body" idx="4294967295"/>
          </p:nvPr>
        </p:nvSpPr>
        <p:spPr>
          <a:xfrm>
            <a:off x="272714" y="1482725"/>
            <a:ext cx="5411788" cy="4708525"/>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sz="2000" dirty="0">
                <a:latin typeface="Josefin Sans"/>
                <a:ea typeface="Josefin Sans"/>
                <a:cs typeface="Josefin Sans"/>
                <a:sym typeface="Josefin Sans"/>
              </a:rPr>
              <a:t>Manage programs and portfolios across platforms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Test step level traceability for mission systems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Automate testing and compliance with RemoteLaunch</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Orchestrate System of Systems (SoS) development</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Security and privacy with on-premise and AWS GovCloud</a:t>
            </a:r>
            <a:endParaRPr sz="2000" dirty="0">
              <a:latin typeface="Josefin Sans"/>
              <a:ea typeface="Josefin Sans"/>
              <a:cs typeface="Josefin Sans"/>
              <a:sym typeface="Josefin Sans"/>
            </a:endParaRPr>
          </a:p>
        </p:txBody>
      </p:sp>
      <p:pic>
        <p:nvPicPr>
          <p:cNvPr id="488" name="Google Shape;488;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89" name="Google Shape;489;p17"/>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19E998-EFFA-95A6-728C-938EE4EEFF2D}"/>
              </a:ext>
            </a:extLst>
          </p:cNvPr>
          <p:cNvSpPr>
            <a:spLocks noGrp="1"/>
          </p:cNvSpPr>
          <p:nvPr>
            <p:ph type="title"/>
          </p:nvPr>
        </p:nvSpPr>
        <p:spPr/>
        <p:txBody>
          <a:bodyPr/>
          <a:lstStyle/>
          <a:p>
            <a:r>
              <a:rPr lang="en-US" dirty="0"/>
              <a:t>Why Inflectra?</a:t>
            </a:r>
          </a:p>
        </p:txBody>
      </p:sp>
      <p:sp>
        <p:nvSpPr>
          <p:cNvPr id="7" name="Text Placeholder 6">
            <a:extLst>
              <a:ext uri="{FF2B5EF4-FFF2-40B4-BE49-F238E27FC236}">
                <a16:creationId xmlns:a16="http://schemas.microsoft.com/office/drawing/2014/main" id="{67318441-7042-2D69-C70C-A7FA066CA7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557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Security &amp; Compliance</a:t>
            </a:r>
            <a:endParaRPr/>
          </a:p>
        </p:txBody>
      </p:sp>
      <p:sp>
        <p:nvSpPr>
          <p:cNvPr id="495" name="Google Shape;495;p38"/>
          <p:cNvSpPr txBox="1">
            <a:spLocks noGrp="1"/>
          </p:cNvSpPr>
          <p:nvPr>
            <p:ph type="body" idx="1"/>
          </p:nvPr>
        </p:nvSpPr>
        <p:spPr>
          <a:xfrm>
            <a:off x="838200" y="1209457"/>
            <a:ext cx="6723743" cy="3932994"/>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0"/>
              </a:spcBef>
              <a:spcAft>
                <a:spcPts val="0"/>
              </a:spcAft>
              <a:buClr>
                <a:schemeClr val="dk1"/>
              </a:buClr>
              <a:buSzPct val="108108"/>
              <a:buFont typeface="Arial"/>
              <a:buChar char="•"/>
            </a:pPr>
            <a:r>
              <a:rPr lang="en-US">
                <a:latin typeface="Josefin Sans"/>
                <a:ea typeface="Josefin Sans"/>
                <a:cs typeface="Josefin Sans"/>
                <a:sym typeface="Josefin Sans"/>
              </a:rPr>
              <a:t>Our cloud platform is SOC2 Type II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Our website and payment systems are PCI-DSS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Data encrypted in transit and at rest using strong ciphers</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Multi-factor authentication (MFA) and Single Sign On (SSO)</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Physical infrastructure provided by Amazon Web Services.</a:t>
            </a:r>
            <a:endParaRPr>
              <a:latin typeface="Josefin Sans"/>
              <a:ea typeface="Josefin Sans"/>
              <a:cs typeface="Josefin Sans"/>
              <a:sym typeface="Josefin Sans"/>
            </a:endParaRPr>
          </a:p>
        </p:txBody>
      </p:sp>
      <p:pic>
        <p:nvPicPr>
          <p:cNvPr id="496" name="Google Shape;496;p38" descr="A blue circle with white text&#10;&#10;Description automatically generated"/>
          <p:cNvPicPr preferRelativeResize="0"/>
          <p:nvPr/>
        </p:nvPicPr>
        <p:blipFill rotWithShape="1">
          <a:blip r:embed="rId3">
            <a:alphaModFix/>
          </a:blip>
          <a:srcRect/>
          <a:stretch/>
        </p:blipFill>
        <p:spPr>
          <a:xfrm>
            <a:off x="9132125" y="2289393"/>
            <a:ext cx="1673959" cy="1627355"/>
          </a:xfrm>
          <a:prstGeom prst="rect">
            <a:avLst/>
          </a:prstGeom>
          <a:noFill/>
          <a:ln>
            <a:noFill/>
          </a:ln>
          <a:effectLst>
            <a:outerShdw blurRad="50800" dist="38100" algn="l" rotWithShape="0">
              <a:srgbClr val="000000">
                <a:alpha val="40000"/>
              </a:srgbClr>
            </a:outerShdw>
          </a:effectLst>
        </p:spPr>
      </p:pic>
      <p:pic>
        <p:nvPicPr>
          <p:cNvPr id="497" name="Google Shape;497;p38" descr="A green check mark and white text&#10;&#10;Description automatically generated"/>
          <p:cNvPicPr preferRelativeResize="0"/>
          <p:nvPr/>
        </p:nvPicPr>
        <p:blipFill rotWithShape="1">
          <a:blip r:embed="rId4">
            <a:alphaModFix/>
          </a:blip>
          <a:srcRect/>
          <a:stretch/>
        </p:blipFill>
        <p:spPr>
          <a:xfrm>
            <a:off x="9132125" y="4018349"/>
            <a:ext cx="1673959" cy="1627355"/>
          </a:xfrm>
          <a:prstGeom prst="rect">
            <a:avLst/>
          </a:prstGeom>
          <a:noFill/>
          <a:ln>
            <a:noFill/>
          </a:ln>
          <a:effectLst>
            <a:outerShdw blurRad="50800" dist="38100" dir="2700000" algn="tl" rotWithShape="0">
              <a:srgbClr val="000000">
                <a:alpha val="40000"/>
              </a:srgbClr>
            </a:outerShdw>
          </a:effectLst>
        </p:spPr>
      </p:pic>
      <p:pic>
        <p:nvPicPr>
          <p:cNvPr id="498" name="Google Shape;49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32125" y="510361"/>
            <a:ext cx="1673959" cy="1677431"/>
          </a:xfrm>
          <a:prstGeom prst="rect">
            <a:avLst/>
          </a:prstGeom>
          <a:noFill/>
          <a:ln>
            <a:noFill/>
          </a:ln>
          <a:effectLst>
            <a:outerShdw blurRad="50800" dist="38100" dir="2700000" algn="tl" rotWithShape="0">
              <a:srgbClr val="000000">
                <a:alpha val="40000"/>
              </a:srgbClr>
            </a:outerShdw>
          </a:effectLst>
        </p:spPr>
      </p:pic>
      <p:sp>
        <p:nvSpPr>
          <p:cNvPr id="499" name="Google Shape;499;p38"/>
          <p:cNvSpPr/>
          <p:nvPr/>
        </p:nvSpPr>
        <p:spPr>
          <a:xfrm>
            <a:off x="630936" y="5665467"/>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6">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idx="4294967295"/>
          </p:nvPr>
        </p:nvSpPr>
        <p:spPr>
          <a:xfrm>
            <a:off x="452438" y="365125"/>
            <a:ext cx="11739562" cy="889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Compliance with International Standards</a:t>
            </a:r>
            <a:endParaRPr/>
          </a:p>
        </p:txBody>
      </p:sp>
      <p:grpSp>
        <p:nvGrpSpPr>
          <p:cNvPr id="16" name="Group 15">
            <a:extLst>
              <a:ext uri="{FF2B5EF4-FFF2-40B4-BE49-F238E27FC236}">
                <a16:creationId xmlns:a16="http://schemas.microsoft.com/office/drawing/2014/main" id="{FE9CFECB-12C5-C281-CF70-8A17FF1AFFC7}"/>
              </a:ext>
            </a:extLst>
          </p:cNvPr>
          <p:cNvGrpSpPr/>
          <p:nvPr/>
        </p:nvGrpSpPr>
        <p:grpSpPr>
          <a:xfrm>
            <a:off x="7430048" y="5348924"/>
            <a:ext cx="3414780" cy="1012381"/>
            <a:chOff x="5685136" y="5382480"/>
            <a:chExt cx="3414780" cy="1012381"/>
          </a:xfrm>
        </p:grpSpPr>
        <p:pic>
          <p:nvPicPr>
            <p:cNvPr id="506" name="Google Shape;50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5136" y="5382480"/>
              <a:ext cx="3414780" cy="1012381"/>
            </a:xfrm>
            <a:prstGeom prst="rect">
              <a:avLst/>
            </a:prstGeom>
            <a:noFill/>
            <a:ln>
              <a:noFill/>
            </a:ln>
          </p:spPr>
        </p:pic>
        <p:sp>
          <p:nvSpPr>
            <p:cNvPr id="507" name="Google Shape;507;p18"/>
            <p:cNvSpPr txBox="1"/>
            <p:nvPr/>
          </p:nvSpPr>
          <p:spPr>
            <a:xfrm>
              <a:off x="7423174" y="5400415"/>
              <a:ext cx="1389755"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525252"/>
                  </a:solidFill>
                  <a:latin typeface="Josefin Sans"/>
                  <a:ea typeface="Josefin Sans"/>
                  <a:cs typeface="Josefin Sans"/>
                  <a:sym typeface="Josefin Sans"/>
                </a:rPr>
                <a:t>EudraLex</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Volume 4</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Part I &amp; II</a:t>
              </a:r>
              <a:endParaRPr sz="1400" b="0" i="0" u="none" strike="noStrike" cap="none">
                <a:solidFill>
                  <a:srgbClr val="000000"/>
                </a:solidFill>
                <a:latin typeface="Arial"/>
                <a:ea typeface="Arial"/>
                <a:cs typeface="Arial"/>
                <a:sym typeface="Arial"/>
              </a:endParaRPr>
            </a:p>
          </p:txBody>
        </p:sp>
      </p:grpSp>
      <p:pic>
        <p:nvPicPr>
          <p:cNvPr id="508" name="Google Shape;50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49011" y="1601469"/>
            <a:ext cx="1445428" cy="1430413"/>
          </a:xfrm>
          <a:prstGeom prst="rect">
            <a:avLst/>
          </a:prstGeom>
          <a:noFill/>
          <a:ln>
            <a:noFill/>
          </a:ln>
        </p:spPr>
      </p:pic>
      <p:grpSp>
        <p:nvGrpSpPr>
          <p:cNvPr id="511" name="Google Shape;511;p18"/>
          <p:cNvGrpSpPr/>
          <p:nvPr/>
        </p:nvGrpSpPr>
        <p:grpSpPr>
          <a:xfrm>
            <a:off x="408742" y="2958788"/>
            <a:ext cx="1798141" cy="1370353"/>
            <a:chOff x="2673021" y="2561294"/>
            <a:chExt cx="1348606" cy="1027765"/>
          </a:xfrm>
        </p:grpSpPr>
        <p:pic>
          <p:nvPicPr>
            <p:cNvPr id="512" name="Google Shape;512;p18" descr="Norme 21 CFR Part 11, le guide COMPLET pour les industriels"/>
            <p:cNvPicPr preferRelativeResize="0"/>
            <p:nvPr/>
          </p:nvPicPr>
          <p:blipFill rotWithShape="1">
            <a:blip r:embed="rId5" cstate="screen">
              <a:alphaModFix/>
              <a:extLst>
                <a:ext uri="{28A0092B-C50C-407E-A947-70E740481C1C}">
                  <a14:useLocalDpi xmlns:a14="http://schemas.microsoft.com/office/drawing/2010/main"/>
                </a:ext>
              </a:extLst>
            </a:blip>
            <a:srcRect b="33092"/>
            <a:stretch/>
          </p:blipFill>
          <p:spPr>
            <a:xfrm>
              <a:off x="2673021" y="2561294"/>
              <a:ext cx="1205200" cy="508010"/>
            </a:xfrm>
            <a:prstGeom prst="rect">
              <a:avLst/>
            </a:prstGeom>
            <a:noFill/>
            <a:ln>
              <a:noFill/>
            </a:ln>
          </p:spPr>
        </p:pic>
        <p:sp>
          <p:nvSpPr>
            <p:cNvPr id="513" name="Google Shape;513;p18"/>
            <p:cNvSpPr txBox="1"/>
            <p:nvPr/>
          </p:nvSpPr>
          <p:spPr>
            <a:xfrm>
              <a:off x="2677200" y="3088826"/>
              <a:ext cx="1344427" cy="500233"/>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chemeClr val="dk1"/>
                  </a:solidFill>
                  <a:latin typeface="Josefin Sans"/>
                  <a:ea typeface="Josefin Sans"/>
                  <a:cs typeface="Josefin Sans"/>
                  <a:sym typeface="Josefin Sans"/>
                </a:rPr>
                <a:t>Guidance on Data Integrity</a:t>
              </a:r>
              <a:endParaRPr sz="1600" b="0" i="0" u="none" strike="noStrike" cap="none">
                <a:solidFill>
                  <a:schemeClr val="dk1"/>
                </a:solidFill>
                <a:latin typeface="Josefin Sans"/>
                <a:ea typeface="Josefin Sans"/>
                <a:cs typeface="Josefin Sans"/>
                <a:sym typeface="Josefin Sans"/>
              </a:endParaRPr>
            </a:p>
          </p:txBody>
        </p:sp>
      </p:grpSp>
      <p:pic>
        <p:nvPicPr>
          <p:cNvPr id="515" name="Google Shape;515;p18" descr="GDPR, une opportunité à ne pas manquer - Netheos"/>
          <p:cNvPicPr preferRelativeResize="0"/>
          <p:nvPr/>
        </p:nvPicPr>
        <p:blipFill rotWithShape="1">
          <a:blip r:embed="rId6">
            <a:alphaModFix/>
          </a:blip>
          <a:srcRect/>
          <a:stretch/>
        </p:blipFill>
        <p:spPr>
          <a:xfrm>
            <a:off x="5754567" y="3643966"/>
            <a:ext cx="2163103" cy="1447312"/>
          </a:xfrm>
          <a:prstGeom prst="rect">
            <a:avLst/>
          </a:prstGeom>
          <a:noFill/>
          <a:ln>
            <a:noFill/>
          </a:ln>
        </p:spPr>
      </p:pic>
      <p:pic>
        <p:nvPicPr>
          <p:cNvPr id="520" name="Google Shape;520;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9232" y="3643965"/>
            <a:ext cx="2984150" cy="1447312"/>
          </a:xfrm>
          <a:prstGeom prst="rect">
            <a:avLst/>
          </a:prstGeom>
          <a:noFill/>
          <a:ln>
            <a:noFill/>
          </a:ln>
        </p:spPr>
      </p:pic>
      <p:pic>
        <p:nvPicPr>
          <p:cNvPr id="3" name="Picture 2" descr="A blue text on a black background&#10;&#10;AI-generated content may be incorrect.">
            <a:extLst>
              <a:ext uri="{FF2B5EF4-FFF2-40B4-BE49-F238E27FC236}">
                <a16:creationId xmlns:a16="http://schemas.microsoft.com/office/drawing/2014/main" id="{DB258934-39B6-D554-9DD8-DD4AB56DBA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726" y="1629606"/>
            <a:ext cx="1394771" cy="1394771"/>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5B8BC04-766D-B02D-4342-0B672DF287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783" y="1629605"/>
            <a:ext cx="1394771" cy="1394771"/>
          </a:xfrm>
          <a:prstGeom prst="rect">
            <a:avLst/>
          </a:prstGeom>
        </p:spPr>
      </p:pic>
      <p:pic>
        <p:nvPicPr>
          <p:cNvPr id="7" name="Picture 6" descr="A blue text and globe on a black background&#10;&#10;AI-generated content may be incorrect.">
            <a:extLst>
              <a:ext uri="{FF2B5EF4-FFF2-40B4-BE49-F238E27FC236}">
                <a16:creationId xmlns:a16="http://schemas.microsoft.com/office/drawing/2014/main" id="{2FB64510-954A-CE4E-28EF-929A532A41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2979" y="1637330"/>
            <a:ext cx="1324401" cy="1324401"/>
          </a:xfrm>
          <a:prstGeom prst="rect">
            <a:avLst/>
          </a:prstGeom>
        </p:spPr>
      </p:pic>
      <p:pic>
        <p:nvPicPr>
          <p:cNvPr id="9" name="Picture 8" descr="A blue square with white text&#10;&#10;AI-generated content may be incorrect.">
            <a:extLst>
              <a:ext uri="{FF2B5EF4-FFF2-40B4-BE49-F238E27FC236}">
                <a16:creationId xmlns:a16="http://schemas.microsoft.com/office/drawing/2014/main" id="{70C85069-7445-7D42-663A-DF19AC72139F}"/>
              </a:ext>
            </a:extLst>
          </p:cNvPr>
          <p:cNvPicPr>
            <a:picLocks noChangeAspect="1"/>
          </p:cNvPicPr>
          <p:nvPr/>
        </p:nvPicPr>
        <p:blipFill>
          <a:blip r:embed="rId11"/>
          <a:stretch>
            <a:fillRect/>
          </a:stretch>
        </p:blipFill>
        <p:spPr>
          <a:xfrm>
            <a:off x="3308212" y="3427463"/>
            <a:ext cx="2119896" cy="1722415"/>
          </a:xfrm>
          <a:prstGeom prst="rect">
            <a:avLst/>
          </a:prstGeom>
        </p:spPr>
      </p:pic>
      <p:pic>
        <p:nvPicPr>
          <p:cNvPr id="11" name="Picture 10" descr="A blue stamp with text&#10;&#10;AI-generated content may be incorrect.">
            <a:extLst>
              <a:ext uri="{FF2B5EF4-FFF2-40B4-BE49-F238E27FC236}">
                <a16:creationId xmlns:a16="http://schemas.microsoft.com/office/drawing/2014/main" id="{C93DD550-4273-DA24-EE37-5EB2F402874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4988" y="5259372"/>
            <a:ext cx="1169274" cy="116927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B4C1FF08-73E0-BC36-024B-81523A735C67}"/>
              </a:ext>
            </a:extLst>
          </p:cNvPr>
          <p:cNvPicPr>
            <a:picLocks noChangeAspect="1"/>
          </p:cNvPicPr>
          <p:nvPr/>
        </p:nvPicPr>
        <p:blipFill>
          <a:blip r:embed="rId13"/>
          <a:stretch>
            <a:fillRect/>
          </a:stretch>
        </p:blipFill>
        <p:spPr>
          <a:xfrm>
            <a:off x="487734" y="1364753"/>
            <a:ext cx="1614227" cy="1614227"/>
          </a:xfrm>
          <a:prstGeom prst="rect">
            <a:avLst/>
          </a:prstGeom>
        </p:spPr>
      </p:pic>
      <p:pic>
        <p:nvPicPr>
          <p:cNvPr id="15" name="Picture 14" descr="A blue medical symbol with text&#10;&#10;AI-generated content may be incorrect.">
            <a:extLst>
              <a:ext uri="{FF2B5EF4-FFF2-40B4-BE49-F238E27FC236}">
                <a16:creationId xmlns:a16="http://schemas.microsoft.com/office/drawing/2014/main" id="{DF7FBE23-097B-92F1-6561-652FBCE2D963}"/>
              </a:ext>
            </a:extLst>
          </p:cNvPr>
          <p:cNvPicPr>
            <a:picLocks noChangeAspect="1"/>
          </p:cNvPicPr>
          <p:nvPr/>
        </p:nvPicPr>
        <p:blipFill>
          <a:blip r:embed="rId14"/>
          <a:stretch>
            <a:fillRect/>
          </a:stretch>
        </p:blipFill>
        <p:spPr>
          <a:xfrm>
            <a:off x="2913929" y="1513569"/>
            <a:ext cx="2318155" cy="1783892"/>
          </a:xfrm>
          <a:prstGeom prst="rect">
            <a:avLst/>
          </a:prstGeom>
        </p:spPr>
      </p:pic>
      <p:pic>
        <p:nvPicPr>
          <p:cNvPr id="18" name="Picture 17" descr="A white circle with black text&#10;&#10;AI-generated content may be incorrect.">
            <a:extLst>
              <a:ext uri="{FF2B5EF4-FFF2-40B4-BE49-F238E27FC236}">
                <a16:creationId xmlns:a16="http://schemas.microsoft.com/office/drawing/2014/main" id="{19925694-6BE8-9439-479B-F3BEBA007D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77479" y="5299059"/>
            <a:ext cx="1167100" cy="1167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0033D266-C6EE-F191-931A-0C1B7ED364AF}"/>
              </a:ext>
            </a:extLst>
          </p:cNvPr>
          <p:cNvPicPr>
            <a:picLocks noChangeAspect="1"/>
          </p:cNvPicPr>
          <p:nvPr/>
        </p:nvPicPr>
        <p:blipFill>
          <a:blip r:embed="rId16"/>
          <a:stretch>
            <a:fillRect/>
          </a:stretch>
        </p:blipFill>
        <p:spPr>
          <a:xfrm>
            <a:off x="634336" y="4054780"/>
            <a:ext cx="2438095" cy="24380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6" name="Google Shape;526;p19" descr="A map of the world&#10;&#10;Description automatically generated"/>
          <p:cNvPicPr preferRelativeResize="0"/>
          <p:nvPr/>
        </p:nvPicPr>
        <p:blipFill rotWithShape="1">
          <a:blip r:embed="rId3">
            <a:alphaModFix/>
          </a:blip>
          <a:srcRect/>
          <a:stretch/>
        </p:blipFill>
        <p:spPr>
          <a:xfrm>
            <a:off x="0" y="0"/>
            <a:ext cx="12191337" cy="5899759"/>
          </a:xfrm>
          <a:prstGeom prst="rect">
            <a:avLst/>
          </a:prstGeom>
          <a:noFill/>
          <a:ln>
            <a:noFill/>
          </a:ln>
        </p:spPr>
      </p:pic>
      <p:sp>
        <p:nvSpPr>
          <p:cNvPr id="527" name="Google Shape;527;p19"/>
          <p:cNvSpPr txBox="1"/>
          <p:nvPr/>
        </p:nvSpPr>
        <p:spPr>
          <a:xfrm>
            <a:off x="444137" y="6182243"/>
            <a:ext cx="10774196" cy="44698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chemeClr val="dk1"/>
              </a:buClr>
              <a:buSzPct val="108107"/>
              <a:buFont typeface="Josefin Sans"/>
              <a:buNone/>
            </a:pPr>
            <a:r>
              <a:rPr lang="en-US" sz="3200" b="1" i="0" u="sng" strike="noStrike" cap="none" dirty="0">
                <a:solidFill>
                  <a:schemeClr val="dk1"/>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Hosting</a:t>
            </a:r>
            <a:r>
              <a:rPr lang="en-US" sz="3200" b="1" i="0" u="none" strike="noStrike" cap="none" dirty="0">
                <a:solidFill>
                  <a:schemeClr val="dk1"/>
                </a:solidFill>
                <a:latin typeface="Josefin Sans"/>
                <a:ea typeface="Josefin Sans"/>
                <a:cs typeface="Josefin Sans"/>
                <a:sym typeface="Josefin Sans"/>
              </a:rPr>
              <a:t>: Data Privacy and Sovereignty Built In</a:t>
            </a:r>
            <a:endParaRPr sz="1400" b="0" i="0" u="none" strike="noStrike" cap="none" dirty="0">
              <a:solidFill>
                <a:srgbClr val="000000"/>
              </a:solidFill>
              <a:latin typeface="Josefin Sans"/>
              <a:ea typeface="Josefin Sans"/>
              <a:cs typeface="Josefin Sans"/>
              <a:sym typeface="Josefi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7"/>
          <p:cNvSpPr/>
          <p:nvPr/>
        </p:nvSpPr>
        <p:spPr>
          <a:xfrm>
            <a:off x="10016933" y="5982542"/>
            <a:ext cx="2086976" cy="8595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5" name="Google Shape;685;p7"/>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Representative Customers</a:t>
            </a:r>
            <a:endParaRPr>
              <a:latin typeface="Josefin Sans"/>
              <a:ea typeface="Josefin Sans"/>
              <a:cs typeface="Josefin Sans"/>
              <a:sym typeface="Josefin Sans"/>
            </a:endParaRPr>
          </a:p>
        </p:txBody>
      </p:sp>
      <p:sp>
        <p:nvSpPr>
          <p:cNvPr id="686" name="Google Shape;686;p7"/>
          <p:cNvSpPr/>
          <p:nvPr/>
        </p:nvSpPr>
        <p:spPr>
          <a:xfrm>
            <a:off x="380997" y="3315347"/>
            <a:ext cx="11430002" cy="853171"/>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7" name="Google Shape;687;p7"/>
          <p:cNvSpPr/>
          <p:nvPr/>
        </p:nvSpPr>
        <p:spPr>
          <a:xfrm>
            <a:off x="381000" y="2241107"/>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8" name="Google Shape;688;p7"/>
          <p:cNvSpPr/>
          <p:nvPr/>
        </p:nvSpPr>
        <p:spPr>
          <a:xfrm>
            <a:off x="380999" y="1164602"/>
            <a:ext cx="11429996"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9" name="Google Shape;689;p7"/>
          <p:cNvSpPr/>
          <p:nvPr/>
        </p:nvSpPr>
        <p:spPr>
          <a:xfrm>
            <a:off x="381000" y="4394117"/>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0" name="Google Shape;690;p7"/>
          <p:cNvSpPr/>
          <p:nvPr/>
        </p:nvSpPr>
        <p:spPr>
          <a:xfrm>
            <a:off x="380996" y="5470620"/>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1" name="Google Shape;691;p7"/>
          <p:cNvSpPr/>
          <p:nvPr/>
        </p:nvSpPr>
        <p:spPr>
          <a:xfrm>
            <a:off x="369881" y="1163992"/>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Energy, Industrial &amp; Transport</a:t>
            </a:r>
            <a:endParaRPr sz="1400" b="0" i="0" u="none" strike="noStrike" cap="none">
              <a:solidFill>
                <a:srgbClr val="000000"/>
              </a:solidFill>
              <a:latin typeface="Josefin Sans"/>
              <a:ea typeface="Josefin Sans"/>
              <a:cs typeface="Josefin Sans"/>
              <a:sym typeface="Josefin Sans"/>
            </a:endParaRPr>
          </a:p>
        </p:txBody>
      </p:sp>
      <p:sp>
        <p:nvSpPr>
          <p:cNvPr id="692" name="Google Shape;692;p7"/>
          <p:cNvSpPr/>
          <p:nvPr/>
        </p:nvSpPr>
        <p:spPr>
          <a:xfrm>
            <a:off x="369881" y="2240649"/>
            <a:ext cx="1457131" cy="859524"/>
          </a:xfrm>
          <a:prstGeom prst="rect">
            <a:avLst/>
          </a:prstGeom>
          <a:solidFill>
            <a:srgbClr val="FDCB2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Financial &amp; Business Services</a:t>
            </a:r>
            <a:endParaRPr sz="1400" b="0" i="0" u="none" strike="noStrike" cap="none">
              <a:solidFill>
                <a:srgbClr val="000000"/>
              </a:solidFill>
              <a:latin typeface="Josefin Sans"/>
              <a:ea typeface="Josefin Sans"/>
              <a:cs typeface="Josefin Sans"/>
              <a:sym typeface="Josefin Sans"/>
            </a:endParaRPr>
          </a:p>
        </p:txBody>
      </p:sp>
      <p:sp>
        <p:nvSpPr>
          <p:cNvPr id="693" name="Google Shape;693;p7"/>
          <p:cNvSpPr/>
          <p:nvPr/>
        </p:nvSpPr>
        <p:spPr>
          <a:xfrm>
            <a:off x="369881" y="3308162"/>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Media &amp; Telecom</a:t>
            </a:r>
            <a:endParaRPr sz="1400" b="0" i="0" u="none" strike="noStrike" cap="none">
              <a:solidFill>
                <a:srgbClr val="000000"/>
              </a:solidFill>
              <a:latin typeface="Josefin Sans"/>
              <a:ea typeface="Josefin Sans"/>
              <a:cs typeface="Josefin Sans"/>
              <a:sym typeface="Josefin Sans"/>
            </a:endParaRPr>
          </a:p>
        </p:txBody>
      </p:sp>
      <p:sp>
        <p:nvSpPr>
          <p:cNvPr id="694" name="Google Shape;694;p7"/>
          <p:cNvSpPr/>
          <p:nvPr/>
        </p:nvSpPr>
        <p:spPr>
          <a:xfrm>
            <a:off x="369881" y="4393963"/>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Government &amp; Defense</a:t>
            </a:r>
            <a:endParaRPr sz="1400" b="0" i="0" u="none" strike="noStrike" cap="none">
              <a:solidFill>
                <a:srgbClr val="000000"/>
              </a:solidFill>
              <a:latin typeface="Josefin Sans"/>
              <a:ea typeface="Josefin Sans"/>
              <a:cs typeface="Josefin Sans"/>
              <a:sym typeface="Josefin Sans"/>
            </a:endParaRPr>
          </a:p>
        </p:txBody>
      </p:sp>
      <p:sp>
        <p:nvSpPr>
          <p:cNvPr id="695" name="Google Shape;695;p7"/>
          <p:cNvSpPr/>
          <p:nvPr/>
        </p:nvSpPr>
        <p:spPr>
          <a:xfrm>
            <a:off x="369881" y="5470621"/>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Healthcare &amp; Bio-Technology</a:t>
            </a:r>
            <a:endParaRPr sz="1400" b="0" i="0" u="none" strike="noStrike" cap="none">
              <a:solidFill>
                <a:srgbClr val="000000"/>
              </a:solidFill>
              <a:latin typeface="Josefin Sans"/>
              <a:ea typeface="Josefin Sans"/>
              <a:cs typeface="Josefin Sans"/>
              <a:sym typeface="Josefin Sans"/>
            </a:endParaRPr>
          </a:p>
        </p:txBody>
      </p:sp>
      <p:pic>
        <p:nvPicPr>
          <p:cNvPr id="696" name="Google Shape;696;p7"/>
          <p:cNvPicPr preferRelativeResize="0"/>
          <p:nvPr/>
        </p:nvPicPr>
        <p:blipFill rotWithShape="1">
          <a:blip r:embed="rId3">
            <a:alphaModFix/>
          </a:blip>
          <a:srcRect/>
          <a:stretch/>
        </p:blipFill>
        <p:spPr>
          <a:xfrm>
            <a:off x="6889936" y="1387898"/>
            <a:ext cx="1797784" cy="431167"/>
          </a:xfrm>
          <a:prstGeom prst="rect">
            <a:avLst/>
          </a:prstGeom>
          <a:noFill/>
          <a:ln>
            <a:noFill/>
          </a:ln>
        </p:spPr>
      </p:pic>
      <p:pic>
        <p:nvPicPr>
          <p:cNvPr id="697" name="Google Shape;697;p7"/>
          <p:cNvPicPr preferRelativeResize="0"/>
          <p:nvPr/>
        </p:nvPicPr>
        <p:blipFill rotWithShape="1">
          <a:blip r:embed="rId4">
            <a:alphaModFix/>
          </a:blip>
          <a:srcRect/>
          <a:stretch/>
        </p:blipFill>
        <p:spPr>
          <a:xfrm>
            <a:off x="1965355" y="1351727"/>
            <a:ext cx="1757055" cy="503511"/>
          </a:xfrm>
          <a:prstGeom prst="rect">
            <a:avLst/>
          </a:prstGeom>
          <a:noFill/>
          <a:ln>
            <a:noFill/>
          </a:ln>
        </p:spPr>
      </p:pic>
      <p:pic>
        <p:nvPicPr>
          <p:cNvPr id="698" name="Google Shape;698;p7"/>
          <p:cNvPicPr preferRelativeResize="0"/>
          <p:nvPr/>
        </p:nvPicPr>
        <p:blipFill rotWithShape="1">
          <a:blip r:embed="rId5">
            <a:alphaModFix/>
          </a:blip>
          <a:srcRect/>
          <a:stretch/>
        </p:blipFill>
        <p:spPr>
          <a:xfrm>
            <a:off x="8800901" y="1249605"/>
            <a:ext cx="1067393" cy="707754"/>
          </a:xfrm>
          <a:prstGeom prst="rect">
            <a:avLst/>
          </a:prstGeom>
          <a:noFill/>
          <a:ln>
            <a:noFill/>
          </a:ln>
        </p:spPr>
      </p:pic>
      <p:pic>
        <p:nvPicPr>
          <p:cNvPr id="699" name="Google Shape;699;p7"/>
          <p:cNvPicPr preferRelativeResize="0"/>
          <p:nvPr/>
        </p:nvPicPr>
        <p:blipFill rotWithShape="1">
          <a:blip r:embed="rId6">
            <a:alphaModFix/>
          </a:blip>
          <a:srcRect l="-969" t="-19517" r="-1050"/>
          <a:stretch/>
        </p:blipFill>
        <p:spPr>
          <a:xfrm>
            <a:off x="9981472" y="1317710"/>
            <a:ext cx="1737904" cy="521194"/>
          </a:xfrm>
          <a:prstGeom prst="rect">
            <a:avLst/>
          </a:prstGeom>
          <a:noFill/>
          <a:ln>
            <a:noFill/>
          </a:ln>
        </p:spPr>
      </p:pic>
      <p:pic>
        <p:nvPicPr>
          <p:cNvPr id="700" name="Google Shape;700;p7"/>
          <p:cNvPicPr preferRelativeResize="0"/>
          <p:nvPr/>
        </p:nvPicPr>
        <p:blipFill rotWithShape="1">
          <a:blip r:embed="rId7">
            <a:alphaModFix/>
          </a:blip>
          <a:srcRect t="-593"/>
          <a:stretch/>
        </p:blipFill>
        <p:spPr>
          <a:xfrm>
            <a:off x="3815900" y="1305880"/>
            <a:ext cx="1085123" cy="544848"/>
          </a:xfrm>
          <a:prstGeom prst="rect">
            <a:avLst/>
          </a:prstGeom>
          <a:noFill/>
          <a:ln>
            <a:noFill/>
          </a:ln>
        </p:spPr>
      </p:pic>
      <p:pic>
        <p:nvPicPr>
          <p:cNvPr id="701" name="Google Shape;701;p7" descr="THE NEW TELSTRA LOGO PNG 2021"/>
          <p:cNvPicPr preferRelativeResize="0"/>
          <p:nvPr/>
        </p:nvPicPr>
        <p:blipFill rotWithShape="1">
          <a:blip r:embed="rId8">
            <a:alphaModFix/>
          </a:blip>
          <a:srcRect/>
          <a:stretch/>
        </p:blipFill>
        <p:spPr>
          <a:xfrm>
            <a:off x="2000266" y="3488371"/>
            <a:ext cx="1350699" cy="489927"/>
          </a:xfrm>
          <a:prstGeom prst="rect">
            <a:avLst/>
          </a:prstGeom>
          <a:noFill/>
          <a:ln>
            <a:noFill/>
          </a:ln>
        </p:spPr>
      </p:pic>
      <p:pic>
        <p:nvPicPr>
          <p:cNvPr id="702" name="Google Shape;702;p7"/>
          <p:cNvPicPr preferRelativeResize="0"/>
          <p:nvPr/>
        </p:nvPicPr>
        <p:blipFill rotWithShape="1">
          <a:blip r:embed="rId9">
            <a:alphaModFix/>
          </a:blip>
          <a:srcRect/>
          <a:stretch/>
        </p:blipFill>
        <p:spPr>
          <a:xfrm>
            <a:off x="3342537" y="2520326"/>
            <a:ext cx="1550876" cy="341194"/>
          </a:xfrm>
          <a:prstGeom prst="rect">
            <a:avLst/>
          </a:prstGeom>
          <a:noFill/>
          <a:ln>
            <a:noFill/>
          </a:ln>
        </p:spPr>
      </p:pic>
      <p:pic>
        <p:nvPicPr>
          <p:cNvPr id="703" name="Google Shape;703;p7"/>
          <p:cNvPicPr preferRelativeResize="0"/>
          <p:nvPr/>
        </p:nvPicPr>
        <p:blipFill rotWithShape="1">
          <a:blip r:embed="rId10">
            <a:alphaModFix/>
          </a:blip>
          <a:srcRect/>
          <a:stretch/>
        </p:blipFill>
        <p:spPr>
          <a:xfrm>
            <a:off x="8537972" y="2482978"/>
            <a:ext cx="1478961" cy="415891"/>
          </a:xfrm>
          <a:prstGeom prst="rect">
            <a:avLst/>
          </a:prstGeom>
          <a:noFill/>
          <a:ln>
            <a:noFill/>
          </a:ln>
        </p:spPr>
      </p:pic>
      <p:pic>
        <p:nvPicPr>
          <p:cNvPr id="704" name="Google Shape;704;p7"/>
          <p:cNvPicPr preferRelativeResize="0"/>
          <p:nvPr/>
        </p:nvPicPr>
        <p:blipFill rotWithShape="1">
          <a:blip r:embed="rId11">
            <a:alphaModFix/>
          </a:blip>
          <a:srcRect/>
          <a:stretch/>
        </p:blipFill>
        <p:spPr>
          <a:xfrm>
            <a:off x="7837355" y="2383254"/>
            <a:ext cx="615340" cy="615339"/>
          </a:xfrm>
          <a:prstGeom prst="rect">
            <a:avLst/>
          </a:prstGeom>
          <a:noFill/>
          <a:ln>
            <a:noFill/>
          </a:ln>
        </p:spPr>
      </p:pic>
      <p:pic>
        <p:nvPicPr>
          <p:cNvPr id="705" name="Google Shape;705;p7"/>
          <p:cNvPicPr preferRelativeResize="0"/>
          <p:nvPr/>
        </p:nvPicPr>
        <p:blipFill rotWithShape="1">
          <a:blip r:embed="rId12">
            <a:alphaModFix/>
          </a:blip>
          <a:srcRect/>
          <a:stretch/>
        </p:blipFill>
        <p:spPr>
          <a:xfrm>
            <a:off x="1929243" y="2447096"/>
            <a:ext cx="1308968" cy="487654"/>
          </a:xfrm>
          <a:prstGeom prst="rect">
            <a:avLst/>
          </a:prstGeom>
          <a:noFill/>
          <a:ln>
            <a:noFill/>
          </a:ln>
        </p:spPr>
      </p:pic>
      <p:pic>
        <p:nvPicPr>
          <p:cNvPr id="706" name="Google Shape;706;p7"/>
          <p:cNvPicPr preferRelativeResize="0"/>
          <p:nvPr/>
        </p:nvPicPr>
        <p:blipFill rotWithShape="1">
          <a:blip r:embed="rId13">
            <a:alphaModFix/>
          </a:blip>
          <a:srcRect/>
          <a:stretch/>
        </p:blipFill>
        <p:spPr>
          <a:xfrm>
            <a:off x="10102208" y="2561011"/>
            <a:ext cx="1622579" cy="259824"/>
          </a:xfrm>
          <a:prstGeom prst="rect">
            <a:avLst/>
          </a:prstGeom>
          <a:noFill/>
          <a:ln>
            <a:noFill/>
          </a:ln>
        </p:spPr>
      </p:pic>
      <p:pic>
        <p:nvPicPr>
          <p:cNvPr id="707" name="Google Shape;707;p7"/>
          <p:cNvPicPr preferRelativeResize="0"/>
          <p:nvPr/>
        </p:nvPicPr>
        <p:blipFill rotWithShape="1">
          <a:blip r:embed="rId14">
            <a:alphaModFix/>
          </a:blip>
          <a:srcRect/>
          <a:stretch/>
        </p:blipFill>
        <p:spPr>
          <a:xfrm>
            <a:off x="6598343" y="2304493"/>
            <a:ext cx="1096584" cy="772860"/>
          </a:xfrm>
          <a:prstGeom prst="rect">
            <a:avLst/>
          </a:prstGeom>
          <a:noFill/>
          <a:ln>
            <a:noFill/>
          </a:ln>
        </p:spPr>
      </p:pic>
      <p:pic>
        <p:nvPicPr>
          <p:cNvPr id="708" name="Google Shape;708;p7"/>
          <p:cNvPicPr preferRelativeResize="0"/>
          <p:nvPr/>
        </p:nvPicPr>
        <p:blipFill rotWithShape="1">
          <a:blip r:embed="rId15">
            <a:alphaModFix/>
          </a:blip>
          <a:srcRect/>
          <a:stretch/>
        </p:blipFill>
        <p:spPr>
          <a:xfrm>
            <a:off x="8261783" y="3435081"/>
            <a:ext cx="1686135" cy="631484"/>
          </a:xfrm>
          <a:prstGeom prst="rect">
            <a:avLst/>
          </a:prstGeom>
          <a:noFill/>
          <a:ln>
            <a:noFill/>
          </a:ln>
        </p:spPr>
      </p:pic>
      <p:pic>
        <p:nvPicPr>
          <p:cNvPr id="709" name="Google Shape;709;p7"/>
          <p:cNvPicPr preferRelativeResize="0"/>
          <p:nvPr/>
        </p:nvPicPr>
        <p:blipFill rotWithShape="1">
          <a:blip r:embed="rId16">
            <a:alphaModFix/>
          </a:blip>
          <a:srcRect/>
          <a:stretch/>
        </p:blipFill>
        <p:spPr>
          <a:xfrm>
            <a:off x="4568396" y="4446621"/>
            <a:ext cx="1028773" cy="751408"/>
          </a:xfrm>
          <a:prstGeom prst="rect">
            <a:avLst/>
          </a:prstGeom>
          <a:noFill/>
          <a:ln>
            <a:noFill/>
          </a:ln>
        </p:spPr>
      </p:pic>
      <p:pic>
        <p:nvPicPr>
          <p:cNvPr id="710" name="Google Shape;710;p7"/>
          <p:cNvPicPr preferRelativeResize="0"/>
          <p:nvPr/>
        </p:nvPicPr>
        <p:blipFill rotWithShape="1">
          <a:blip r:embed="rId17">
            <a:alphaModFix/>
          </a:blip>
          <a:srcRect/>
          <a:stretch/>
        </p:blipFill>
        <p:spPr>
          <a:xfrm>
            <a:off x="6991596" y="4517346"/>
            <a:ext cx="1794004" cy="609959"/>
          </a:xfrm>
          <a:prstGeom prst="rect">
            <a:avLst/>
          </a:prstGeom>
          <a:noFill/>
          <a:ln>
            <a:noFill/>
          </a:ln>
        </p:spPr>
      </p:pic>
      <p:pic>
        <p:nvPicPr>
          <p:cNvPr id="711" name="Google Shape;711;p7"/>
          <p:cNvPicPr preferRelativeResize="0"/>
          <p:nvPr/>
        </p:nvPicPr>
        <p:blipFill rotWithShape="1">
          <a:blip r:embed="rId18">
            <a:alphaModFix/>
          </a:blip>
          <a:srcRect/>
          <a:stretch/>
        </p:blipFill>
        <p:spPr>
          <a:xfrm>
            <a:off x="2871023" y="4598946"/>
            <a:ext cx="1600329" cy="446759"/>
          </a:xfrm>
          <a:prstGeom prst="rect">
            <a:avLst/>
          </a:prstGeom>
          <a:noFill/>
          <a:ln>
            <a:noFill/>
          </a:ln>
        </p:spPr>
      </p:pic>
      <p:pic>
        <p:nvPicPr>
          <p:cNvPr id="712" name="Google Shape;712;p7"/>
          <p:cNvPicPr preferRelativeResize="0"/>
          <p:nvPr/>
        </p:nvPicPr>
        <p:blipFill rotWithShape="1">
          <a:blip r:embed="rId19">
            <a:alphaModFix/>
          </a:blip>
          <a:srcRect/>
          <a:stretch/>
        </p:blipFill>
        <p:spPr>
          <a:xfrm>
            <a:off x="1988536" y="4486755"/>
            <a:ext cx="671141" cy="671141"/>
          </a:xfrm>
          <a:prstGeom prst="rect">
            <a:avLst/>
          </a:prstGeom>
          <a:noFill/>
          <a:ln>
            <a:noFill/>
          </a:ln>
        </p:spPr>
      </p:pic>
      <p:pic>
        <p:nvPicPr>
          <p:cNvPr id="713" name="Google Shape;713;p7"/>
          <p:cNvPicPr preferRelativeResize="0"/>
          <p:nvPr/>
        </p:nvPicPr>
        <p:blipFill rotWithShape="1">
          <a:blip r:embed="rId20">
            <a:alphaModFix/>
          </a:blip>
          <a:srcRect/>
          <a:stretch/>
        </p:blipFill>
        <p:spPr>
          <a:xfrm>
            <a:off x="1967887" y="5659623"/>
            <a:ext cx="1404361" cy="500569"/>
          </a:xfrm>
          <a:prstGeom prst="rect">
            <a:avLst/>
          </a:prstGeom>
          <a:noFill/>
          <a:ln>
            <a:noFill/>
          </a:ln>
        </p:spPr>
      </p:pic>
      <p:pic>
        <p:nvPicPr>
          <p:cNvPr id="714" name="Google Shape;714;p7"/>
          <p:cNvPicPr preferRelativeResize="0"/>
          <p:nvPr/>
        </p:nvPicPr>
        <p:blipFill rotWithShape="1">
          <a:blip r:embed="rId21">
            <a:alphaModFix/>
          </a:blip>
          <a:srcRect/>
          <a:stretch/>
        </p:blipFill>
        <p:spPr>
          <a:xfrm>
            <a:off x="8157253" y="5691872"/>
            <a:ext cx="1744278" cy="436071"/>
          </a:xfrm>
          <a:prstGeom prst="rect">
            <a:avLst/>
          </a:prstGeom>
          <a:noFill/>
          <a:ln>
            <a:noFill/>
          </a:ln>
        </p:spPr>
      </p:pic>
      <p:pic>
        <p:nvPicPr>
          <p:cNvPr id="715" name="Google Shape;715;p7" descr="La France - IQVIA"/>
          <p:cNvPicPr preferRelativeResize="0"/>
          <p:nvPr/>
        </p:nvPicPr>
        <p:blipFill rotWithShape="1">
          <a:blip r:embed="rId22">
            <a:alphaModFix/>
          </a:blip>
          <a:srcRect/>
          <a:stretch/>
        </p:blipFill>
        <p:spPr>
          <a:xfrm>
            <a:off x="3428381" y="5753414"/>
            <a:ext cx="1761848" cy="312986"/>
          </a:xfrm>
          <a:prstGeom prst="rect">
            <a:avLst/>
          </a:prstGeom>
          <a:noFill/>
          <a:ln>
            <a:noFill/>
          </a:ln>
        </p:spPr>
      </p:pic>
      <p:pic>
        <p:nvPicPr>
          <p:cNvPr id="716" name="Google Shape;716;p7"/>
          <p:cNvPicPr preferRelativeResize="0"/>
          <p:nvPr/>
        </p:nvPicPr>
        <p:blipFill rotWithShape="1">
          <a:blip r:embed="rId23">
            <a:alphaModFix/>
          </a:blip>
          <a:srcRect/>
          <a:stretch/>
        </p:blipFill>
        <p:spPr>
          <a:xfrm>
            <a:off x="5303513" y="5581699"/>
            <a:ext cx="1041927" cy="656416"/>
          </a:xfrm>
          <a:prstGeom prst="rect">
            <a:avLst/>
          </a:prstGeom>
          <a:noFill/>
          <a:ln>
            <a:noFill/>
          </a:ln>
        </p:spPr>
      </p:pic>
      <p:pic>
        <p:nvPicPr>
          <p:cNvPr id="717" name="Google Shape;717;p7"/>
          <p:cNvPicPr preferRelativeResize="0"/>
          <p:nvPr/>
        </p:nvPicPr>
        <p:blipFill rotWithShape="1">
          <a:blip r:embed="rId24">
            <a:alphaModFix/>
          </a:blip>
          <a:srcRect/>
          <a:stretch/>
        </p:blipFill>
        <p:spPr>
          <a:xfrm>
            <a:off x="10045508" y="5626045"/>
            <a:ext cx="1624090" cy="567725"/>
          </a:xfrm>
          <a:prstGeom prst="rect">
            <a:avLst/>
          </a:prstGeom>
          <a:noFill/>
          <a:ln>
            <a:noFill/>
          </a:ln>
        </p:spPr>
      </p:pic>
      <p:pic>
        <p:nvPicPr>
          <p:cNvPr id="718" name="Google Shape;718;p7"/>
          <p:cNvPicPr preferRelativeResize="0"/>
          <p:nvPr/>
        </p:nvPicPr>
        <p:blipFill rotWithShape="1">
          <a:blip r:embed="rId25">
            <a:alphaModFix/>
          </a:blip>
          <a:srcRect/>
          <a:stretch/>
        </p:blipFill>
        <p:spPr>
          <a:xfrm>
            <a:off x="5675940" y="3491041"/>
            <a:ext cx="2552824" cy="519564"/>
          </a:xfrm>
          <a:prstGeom prst="rect">
            <a:avLst/>
          </a:prstGeom>
          <a:noFill/>
          <a:ln>
            <a:noFill/>
          </a:ln>
        </p:spPr>
      </p:pic>
      <p:pic>
        <p:nvPicPr>
          <p:cNvPr id="719" name="Google Shape;719;p7" descr="A logo with a green and red triangle&#10;&#10;AI-generated content may be incorrect."/>
          <p:cNvPicPr preferRelativeResize="0"/>
          <p:nvPr/>
        </p:nvPicPr>
        <p:blipFill rotWithShape="1">
          <a:blip r:embed="rId26">
            <a:alphaModFix/>
          </a:blip>
          <a:srcRect/>
          <a:stretch/>
        </p:blipFill>
        <p:spPr>
          <a:xfrm>
            <a:off x="5358224" y="1258870"/>
            <a:ext cx="1103199" cy="649830"/>
          </a:xfrm>
          <a:prstGeom prst="rect">
            <a:avLst/>
          </a:prstGeom>
          <a:noFill/>
          <a:ln>
            <a:noFill/>
          </a:ln>
        </p:spPr>
      </p:pic>
      <p:pic>
        <p:nvPicPr>
          <p:cNvPr id="720" name="Google Shape;720;p7"/>
          <p:cNvPicPr preferRelativeResize="0"/>
          <p:nvPr/>
        </p:nvPicPr>
        <p:blipFill rotWithShape="1">
          <a:blip r:embed="rId27">
            <a:alphaModFix/>
          </a:blip>
          <a:srcRect/>
          <a:stretch/>
        </p:blipFill>
        <p:spPr>
          <a:xfrm>
            <a:off x="5151926" y="2383254"/>
            <a:ext cx="1277043" cy="567575"/>
          </a:xfrm>
          <a:prstGeom prst="rect">
            <a:avLst/>
          </a:prstGeom>
          <a:noFill/>
          <a:ln>
            <a:noFill/>
          </a:ln>
        </p:spPr>
      </p:pic>
      <p:pic>
        <p:nvPicPr>
          <p:cNvPr id="721" name="Google Shape;721;p7" descr="A red and white logo&#10;&#10;AI-generated content may be incorrect."/>
          <p:cNvPicPr preferRelativeResize="0"/>
          <p:nvPr/>
        </p:nvPicPr>
        <p:blipFill rotWithShape="1">
          <a:blip r:embed="rId28">
            <a:alphaModFix/>
          </a:blip>
          <a:srcRect/>
          <a:stretch/>
        </p:blipFill>
        <p:spPr>
          <a:xfrm>
            <a:off x="3361560" y="3398867"/>
            <a:ext cx="1217356" cy="684763"/>
          </a:xfrm>
          <a:prstGeom prst="rect">
            <a:avLst/>
          </a:prstGeom>
          <a:noFill/>
          <a:ln>
            <a:noFill/>
          </a:ln>
        </p:spPr>
      </p:pic>
      <p:pic>
        <p:nvPicPr>
          <p:cNvPr id="722" name="Google Shape;722;p7"/>
          <p:cNvPicPr preferRelativeResize="0"/>
          <p:nvPr/>
        </p:nvPicPr>
        <p:blipFill rotWithShape="1">
          <a:blip r:embed="rId29">
            <a:alphaModFix/>
          </a:blip>
          <a:srcRect/>
          <a:stretch/>
        </p:blipFill>
        <p:spPr>
          <a:xfrm>
            <a:off x="9077309" y="4859396"/>
            <a:ext cx="1879248" cy="267909"/>
          </a:xfrm>
          <a:prstGeom prst="rect">
            <a:avLst/>
          </a:prstGeom>
          <a:noFill/>
          <a:ln>
            <a:noFill/>
          </a:ln>
        </p:spPr>
      </p:pic>
      <p:pic>
        <p:nvPicPr>
          <p:cNvPr id="723" name="Google Shape;723;p7"/>
          <p:cNvPicPr preferRelativeResize="0"/>
          <p:nvPr/>
        </p:nvPicPr>
        <p:blipFill rotWithShape="1">
          <a:blip r:embed="rId30">
            <a:alphaModFix/>
          </a:blip>
          <a:srcRect/>
          <a:stretch/>
        </p:blipFill>
        <p:spPr>
          <a:xfrm>
            <a:off x="5661788" y="4405084"/>
            <a:ext cx="1273653" cy="752812"/>
          </a:xfrm>
          <a:prstGeom prst="rect">
            <a:avLst/>
          </a:prstGeom>
          <a:noFill/>
          <a:ln>
            <a:noFill/>
          </a:ln>
        </p:spPr>
      </p:pic>
      <p:pic>
        <p:nvPicPr>
          <p:cNvPr id="724" name="Google Shape;724;p7" descr="About GDIT"/>
          <p:cNvPicPr preferRelativeResize="0"/>
          <p:nvPr/>
        </p:nvPicPr>
        <p:blipFill rotWithShape="1">
          <a:blip r:embed="rId31">
            <a:alphaModFix/>
          </a:blip>
          <a:srcRect/>
          <a:stretch/>
        </p:blipFill>
        <p:spPr>
          <a:xfrm>
            <a:off x="9106788" y="4472646"/>
            <a:ext cx="965354" cy="309052"/>
          </a:xfrm>
          <a:prstGeom prst="rect">
            <a:avLst/>
          </a:prstGeom>
          <a:noFill/>
          <a:ln>
            <a:noFill/>
          </a:ln>
        </p:spPr>
      </p:pic>
      <p:pic>
        <p:nvPicPr>
          <p:cNvPr id="725" name="Google Shape;725;p7"/>
          <p:cNvPicPr preferRelativeResize="0"/>
          <p:nvPr/>
        </p:nvPicPr>
        <p:blipFill rotWithShape="1">
          <a:blip r:embed="rId32">
            <a:alphaModFix/>
          </a:blip>
          <a:srcRect/>
          <a:stretch/>
        </p:blipFill>
        <p:spPr>
          <a:xfrm>
            <a:off x="6528567" y="5611271"/>
            <a:ext cx="1445559" cy="578224"/>
          </a:xfrm>
          <a:prstGeom prst="rect">
            <a:avLst/>
          </a:prstGeom>
          <a:noFill/>
          <a:ln>
            <a:noFill/>
          </a:ln>
        </p:spPr>
      </p:pic>
      <p:pic>
        <p:nvPicPr>
          <p:cNvPr id="726" name="Google Shape;726;p7"/>
          <p:cNvPicPr preferRelativeResize="0"/>
          <p:nvPr/>
        </p:nvPicPr>
        <p:blipFill rotWithShape="1">
          <a:blip r:embed="rId33">
            <a:alphaModFix/>
          </a:blip>
          <a:srcRect/>
          <a:stretch/>
        </p:blipFill>
        <p:spPr>
          <a:xfrm>
            <a:off x="10029300" y="3475551"/>
            <a:ext cx="1642247" cy="441737"/>
          </a:xfrm>
          <a:prstGeom prst="rect">
            <a:avLst/>
          </a:prstGeom>
          <a:noFill/>
          <a:ln>
            <a:noFill/>
          </a:ln>
        </p:spPr>
      </p:pic>
      <p:pic>
        <p:nvPicPr>
          <p:cNvPr id="727" name="Google Shape;727;p7"/>
          <p:cNvPicPr preferRelativeResize="0"/>
          <p:nvPr/>
        </p:nvPicPr>
        <p:blipFill rotWithShape="1">
          <a:blip r:embed="rId34">
            <a:alphaModFix/>
          </a:blip>
          <a:srcRect/>
          <a:stretch/>
        </p:blipFill>
        <p:spPr>
          <a:xfrm>
            <a:off x="4568396" y="3524427"/>
            <a:ext cx="953609" cy="41124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8"/>
          <p:cNvSpPr/>
          <p:nvPr/>
        </p:nvSpPr>
        <p:spPr>
          <a:xfrm>
            <a:off x="6238875" y="3698550"/>
            <a:ext cx="5671200" cy="2503500"/>
          </a:xfrm>
          <a:prstGeom prst="roundRect">
            <a:avLst>
              <a:gd name="adj" fmla="val 12188"/>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CCB26"/>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733" name="Google Shape;733;p8"/>
          <p:cNvPicPr preferRelativeResize="0"/>
          <p:nvPr/>
        </p:nvPicPr>
        <p:blipFill rotWithShape="1">
          <a:blip r:embed="rId3">
            <a:alphaModFix/>
          </a:blip>
          <a:srcRect/>
          <a:stretch/>
        </p:blipFill>
        <p:spPr>
          <a:xfrm>
            <a:off x="3781047" y="2298300"/>
            <a:ext cx="552350" cy="345401"/>
          </a:xfrm>
          <a:prstGeom prst="rect">
            <a:avLst/>
          </a:prstGeom>
          <a:noFill/>
          <a:ln>
            <a:noFill/>
          </a:ln>
        </p:spPr>
      </p:pic>
      <p:sp>
        <p:nvSpPr>
          <p:cNvPr id="734" name="Google Shape;734;p8"/>
          <p:cNvSpPr txBox="1">
            <a:spLocks noGrp="1"/>
          </p:cNvSpPr>
          <p:nvPr>
            <p:ph type="title"/>
          </p:nvPr>
        </p:nvSpPr>
        <p:spPr>
          <a:xfrm>
            <a:off x="411354" y="242460"/>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Global Partnership Ecosystem</a:t>
            </a:r>
            <a:endParaRPr>
              <a:latin typeface="Josefin Sans"/>
              <a:ea typeface="Josefin Sans"/>
              <a:cs typeface="Josefin Sans"/>
              <a:sym typeface="Josefin Sans"/>
            </a:endParaRPr>
          </a:p>
        </p:txBody>
      </p:sp>
      <p:sp>
        <p:nvSpPr>
          <p:cNvPr id="735" name="Google Shape;735;p8"/>
          <p:cNvSpPr/>
          <p:nvPr/>
        </p:nvSpPr>
        <p:spPr>
          <a:xfrm>
            <a:off x="4318187" y="4115835"/>
            <a:ext cx="1634937" cy="484632"/>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9</a:t>
            </a:r>
            <a:endParaRPr sz="1600" b="0" i="0" u="none" strike="noStrike" cap="none">
              <a:solidFill>
                <a:srgbClr val="FFFFFF"/>
              </a:solidFill>
              <a:latin typeface="Josefin Sans"/>
              <a:ea typeface="Josefin Sans"/>
              <a:cs typeface="Josefin Sans"/>
              <a:sym typeface="Josefin Sans"/>
            </a:endParaRPr>
          </a:p>
        </p:txBody>
      </p:sp>
      <p:sp>
        <p:nvSpPr>
          <p:cNvPr id="736" name="Google Shape;736;p8"/>
          <p:cNvSpPr/>
          <p:nvPr/>
        </p:nvSpPr>
        <p:spPr>
          <a:xfrm>
            <a:off x="4318187" y="4649743"/>
            <a:ext cx="1634937" cy="484632"/>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10</a:t>
            </a:r>
            <a:endParaRPr sz="1600" b="0" i="0" u="none" strike="noStrike" cap="none">
              <a:solidFill>
                <a:srgbClr val="FFFFFF"/>
              </a:solidFill>
              <a:latin typeface="Josefin Sans"/>
              <a:ea typeface="Josefin Sans"/>
              <a:cs typeface="Josefin Sans"/>
              <a:sym typeface="Josefin Sans"/>
            </a:endParaRPr>
          </a:p>
        </p:txBody>
      </p:sp>
      <p:sp>
        <p:nvSpPr>
          <p:cNvPr id="737" name="Google Shape;737;p8"/>
          <p:cNvSpPr/>
          <p:nvPr/>
        </p:nvSpPr>
        <p:spPr>
          <a:xfrm>
            <a:off x="4318187" y="5183651"/>
            <a:ext cx="1634937" cy="484632"/>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31</a:t>
            </a:r>
            <a:endParaRPr sz="1600" b="0" i="0" u="none" strike="noStrike" cap="none">
              <a:solidFill>
                <a:srgbClr val="FFFFFF"/>
              </a:solidFill>
              <a:latin typeface="Josefin Sans"/>
              <a:ea typeface="Josefin Sans"/>
              <a:cs typeface="Josefin Sans"/>
              <a:sym typeface="Josefin Sans"/>
            </a:endParaRPr>
          </a:p>
        </p:txBody>
      </p:sp>
      <p:sp>
        <p:nvSpPr>
          <p:cNvPr id="738" name="Google Shape;738;p8"/>
          <p:cNvSpPr/>
          <p:nvPr/>
        </p:nvSpPr>
        <p:spPr>
          <a:xfrm>
            <a:off x="4318187" y="5717559"/>
            <a:ext cx="1634937" cy="484632"/>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69</a:t>
            </a:r>
            <a:endParaRPr sz="1600" b="0" i="0" u="none" strike="noStrike" cap="none">
              <a:solidFill>
                <a:srgbClr val="FFFFFF"/>
              </a:solidFill>
              <a:latin typeface="Josefin Sans"/>
              <a:ea typeface="Josefin Sans"/>
              <a:cs typeface="Josefin Sans"/>
              <a:sym typeface="Josefin Sans"/>
            </a:endParaRPr>
          </a:p>
        </p:txBody>
      </p:sp>
      <p:sp>
        <p:nvSpPr>
          <p:cNvPr id="739" name="Google Shape;739;p8"/>
          <p:cNvSpPr/>
          <p:nvPr/>
        </p:nvSpPr>
        <p:spPr>
          <a:xfrm>
            <a:off x="4298880" y="3698560"/>
            <a:ext cx="1654244"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1" i="0" u="none" strike="noStrike" cap="none">
                <a:solidFill>
                  <a:srgbClr val="073642"/>
                </a:solidFill>
                <a:latin typeface="Josefin Sans"/>
                <a:ea typeface="Josefin Sans"/>
                <a:cs typeface="Josefin Sans"/>
                <a:sym typeface="Josefin Sans"/>
              </a:rPr>
              <a:t># </a:t>
            </a:r>
            <a:r>
              <a:rPr lang="en-US" sz="1800" b="1" i="0" u="none" strike="noStrike" cap="none">
                <a:solidFill>
                  <a:srgbClr val="001F2E"/>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pic>
        <p:nvPicPr>
          <p:cNvPr id="740" name="Google Shape;740;p8" descr="Why use Gitlab?. This post is about my personal… | by Irtiza | Medium"/>
          <p:cNvPicPr preferRelativeResize="0"/>
          <p:nvPr/>
        </p:nvPicPr>
        <p:blipFill rotWithShape="1">
          <a:blip r:embed="rId4">
            <a:alphaModFix/>
          </a:blip>
          <a:srcRect l="8972" t="18860" r="9063" b="20718"/>
          <a:stretch/>
        </p:blipFill>
        <p:spPr>
          <a:xfrm>
            <a:off x="6290837" y="1731899"/>
            <a:ext cx="1266745" cy="412187"/>
          </a:xfrm>
          <a:prstGeom prst="rect">
            <a:avLst/>
          </a:prstGeom>
          <a:noFill/>
          <a:ln>
            <a:noFill/>
          </a:ln>
        </p:spPr>
      </p:pic>
      <p:pic>
        <p:nvPicPr>
          <p:cNvPr id="741" name="Google Shape;741;p8" descr="GitHub — A Beginner's Introduction | by Thiago Marsal Farias | Medium"/>
          <p:cNvPicPr preferRelativeResize="0"/>
          <p:nvPr/>
        </p:nvPicPr>
        <p:blipFill rotWithShape="1">
          <a:blip r:embed="rId5">
            <a:alphaModFix/>
          </a:blip>
          <a:srcRect/>
          <a:stretch/>
        </p:blipFill>
        <p:spPr>
          <a:xfrm>
            <a:off x="7761399" y="1757668"/>
            <a:ext cx="1208014" cy="365520"/>
          </a:xfrm>
          <a:prstGeom prst="rect">
            <a:avLst/>
          </a:prstGeom>
          <a:noFill/>
          <a:ln>
            <a:noFill/>
          </a:ln>
        </p:spPr>
      </p:pic>
      <p:pic>
        <p:nvPicPr>
          <p:cNvPr id="742" name="Google Shape;742;p8" descr="OctoPerf · GitHub"/>
          <p:cNvPicPr preferRelativeResize="0"/>
          <p:nvPr/>
        </p:nvPicPr>
        <p:blipFill rotWithShape="1">
          <a:blip r:embed="rId6">
            <a:alphaModFix/>
          </a:blip>
          <a:srcRect/>
          <a:stretch/>
        </p:blipFill>
        <p:spPr>
          <a:xfrm>
            <a:off x="10965423" y="1715953"/>
            <a:ext cx="868582" cy="710728"/>
          </a:xfrm>
          <a:prstGeom prst="rect">
            <a:avLst/>
          </a:prstGeom>
          <a:noFill/>
          <a:ln>
            <a:noFill/>
          </a:ln>
        </p:spPr>
      </p:pic>
      <p:pic>
        <p:nvPicPr>
          <p:cNvPr id="743" name="Google Shape;743;p8"/>
          <p:cNvPicPr preferRelativeResize="0"/>
          <p:nvPr/>
        </p:nvPicPr>
        <p:blipFill rotWithShape="1">
          <a:blip r:embed="rId7">
            <a:alphaModFix/>
          </a:blip>
          <a:srcRect/>
          <a:stretch/>
        </p:blipFill>
        <p:spPr>
          <a:xfrm>
            <a:off x="9510378" y="2229798"/>
            <a:ext cx="1443626" cy="479243"/>
          </a:xfrm>
          <a:prstGeom prst="rect">
            <a:avLst/>
          </a:prstGeom>
          <a:noFill/>
          <a:ln>
            <a:noFill/>
          </a:ln>
        </p:spPr>
      </p:pic>
      <p:pic>
        <p:nvPicPr>
          <p:cNvPr id="744" name="Google Shape;744;p8" descr="Technology Partners | Inflectra"/>
          <p:cNvPicPr preferRelativeResize="0"/>
          <p:nvPr/>
        </p:nvPicPr>
        <p:blipFill rotWithShape="1">
          <a:blip r:embed="rId8">
            <a:alphaModFix/>
          </a:blip>
          <a:srcRect/>
          <a:stretch/>
        </p:blipFill>
        <p:spPr>
          <a:xfrm>
            <a:off x="10765696" y="2710862"/>
            <a:ext cx="1068309" cy="675705"/>
          </a:xfrm>
          <a:prstGeom prst="rect">
            <a:avLst/>
          </a:prstGeom>
          <a:noFill/>
          <a:ln>
            <a:noFill/>
          </a:ln>
        </p:spPr>
      </p:pic>
      <p:pic>
        <p:nvPicPr>
          <p:cNvPr id="745" name="Google Shape;745;p8"/>
          <p:cNvPicPr preferRelativeResize="0"/>
          <p:nvPr/>
        </p:nvPicPr>
        <p:blipFill rotWithShape="1">
          <a:blip r:embed="rId9">
            <a:alphaModFix/>
          </a:blip>
          <a:srcRect/>
          <a:stretch/>
        </p:blipFill>
        <p:spPr>
          <a:xfrm>
            <a:off x="6290837" y="2286642"/>
            <a:ext cx="1477123" cy="433290"/>
          </a:xfrm>
          <a:prstGeom prst="rect">
            <a:avLst/>
          </a:prstGeom>
          <a:noFill/>
          <a:ln>
            <a:noFill/>
          </a:ln>
        </p:spPr>
      </p:pic>
      <p:pic>
        <p:nvPicPr>
          <p:cNvPr id="746" name="Google Shape;746;p8"/>
          <p:cNvPicPr preferRelativeResize="0"/>
          <p:nvPr/>
        </p:nvPicPr>
        <p:blipFill rotWithShape="1">
          <a:blip r:embed="rId10">
            <a:alphaModFix/>
          </a:blip>
          <a:srcRect/>
          <a:stretch/>
        </p:blipFill>
        <p:spPr>
          <a:xfrm>
            <a:off x="8058457" y="2939070"/>
            <a:ext cx="1500524" cy="352623"/>
          </a:xfrm>
          <a:prstGeom prst="rect">
            <a:avLst/>
          </a:prstGeom>
          <a:noFill/>
          <a:ln>
            <a:noFill/>
          </a:ln>
        </p:spPr>
      </p:pic>
      <p:pic>
        <p:nvPicPr>
          <p:cNvPr id="747" name="Google Shape;747;p8"/>
          <p:cNvPicPr preferRelativeResize="0"/>
          <p:nvPr/>
        </p:nvPicPr>
        <p:blipFill rotWithShape="1">
          <a:blip r:embed="rId11">
            <a:alphaModFix/>
          </a:blip>
          <a:srcRect/>
          <a:stretch/>
        </p:blipFill>
        <p:spPr>
          <a:xfrm>
            <a:off x="7872068" y="2328525"/>
            <a:ext cx="1550691" cy="279124"/>
          </a:xfrm>
          <a:prstGeom prst="rect">
            <a:avLst/>
          </a:prstGeom>
          <a:noFill/>
          <a:ln>
            <a:noFill/>
          </a:ln>
        </p:spPr>
      </p:pic>
      <p:pic>
        <p:nvPicPr>
          <p:cNvPr id="748" name="Google Shape;748;p8"/>
          <p:cNvPicPr preferRelativeResize="0"/>
          <p:nvPr/>
        </p:nvPicPr>
        <p:blipFill rotWithShape="1">
          <a:blip r:embed="rId12">
            <a:alphaModFix/>
          </a:blip>
          <a:srcRect/>
          <a:stretch/>
        </p:blipFill>
        <p:spPr>
          <a:xfrm>
            <a:off x="9173231" y="1780516"/>
            <a:ext cx="1664574" cy="345388"/>
          </a:xfrm>
          <a:prstGeom prst="rect">
            <a:avLst/>
          </a:prstGeom>
          <a:noFill/>
          <a:ln>
            <a:noFill/>
          </a:ln>
        </p:spPr>
      </p:pic>
      <p:sp>
        <p:nvSpPr>
          <p:cNvPr id="749" name="Google Shape;749;p8"/>
          <p:cNvSpPr txBox="1"/>
          <p:nvPr/>
        </p:nvSpPr>
        <p:spPr>
          <a:xfrm>
            <a:off x="6349225" y="3793700"/>
            <a:ext cx="2895600" cy="19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73642"/>
                </a:solidFill>
                <a:latin typeface="Poppins Medium"/>
                <a:ea typeface="Poppins Medium"/>
                <a:cs typeface="Poppins Medium"/>
                <a:sym typeface="Poppins Medium"/>
              </a:rPr>
              <a:t>AREAS OF FOCUS:</a:t>
            </a:r>
            <a:endParaRPr sz="1050" b="1" i="0" u="none" strike="noStrike" cap="none">
              <a:solidFill>
                <a:srgbClr val="073642"/>
              </a:solidFill>
              <a:latin typeface="Poppins Medium"/>
              <a:ea typeface="Poppins Medium"/>
              <a:cs typeface="Poppins Medium"/>
              <a:sym typeface="Poppins Medium"/>
            </a:endParaRPr>
          </a:p>
          <a:p>
            <a:pPr marL="457200" marR="0" lvl="0" indent="0" algn="l" rtl="0">
              <a:lnSpc>
                <a:spcPct val="100000"/>
              </a:lnSpc>
              <a:spcBef>
                <a:spcPts val="100"/>
              </a:spcBef>
              <a:spcAft>
                <a:spcPts val="0"/>
              </a:spcAft>
              <a:buClr>
                <a:srgbClr val="000000"/>
              </a:buClr>
              <a:buSzPts val="1600"/>
              <a:buFont typeface="Arial"/>
              <a:buNone/>
            </a:pPr>
            <a:endParaRPr sz="1600" b="0" i="0" u="none" strike="noStrike" cap="none">
              <a:solidFill>
                <a:srgbClr val="001F2E"/>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Artificial Intelligence (AI)</a:t>
            </a:r>
            <a:endParaRPr sz="16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DevOps &amp; CI/CD</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Test Automation</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Device Management</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Modeling Tools</a:t>
            </a:r>
            <a:endParaRPr sz="1400" b="0" i="0" u="none" strike="noStrike" cap="none">
              <a:solidFill>
                <a:srgbClr val="000000"/>
              </a:solidFill>
              <a:latin typeface="Josefin Sans"/>
              <a:ea typeface="Josefin Sans"/>
              <a:cs typeface="Josefin Sans"/>
              <a:sym typeface="Josefin Sans"/>
            </a:endParaRPr>
          </a:p>
        </p:txBody>
      </p:sp>
      <p:pic>
        <p:nvPicPr>
          <p:cNvPr id="750" name="Google Shape;750;p8"/>
          <p:cNvPicPr preferRelativeResize="0"/>
          <p:nvPr/>
        </p:nvPicPr>
        <p:blipFill rotWithShape="1">
          <a:blip r:embed="rId13">
            <a:alphaModFix/>
          </a:blip>
          <a:srcRect/>
          <a:stretch/>
        </p:blipFill>
        <p:spPr>
          <a:xfrm>
            <a:off x="6290837" y="2960984"/>
            <a:ext cx="1757373" cy="232158"/>
          </a:xfrm>
          <a:prstGeom prst="rect">
            <a:avLst/>
          </a:prstGeom>
          <a:noFill/>
          <a:ln>
            <a:noFill/>
          </a:ln>
        </p:spPr>
      </p:pic>
      <p:pic>
        <p:nvPicPr>
          <p:cNvPr id="751" name="Google Shape;751;p8"/>
          <p:cNvPicPr preferRelativeResize="0"/>
          <p:nvPr/>
        </p:nvPicPr>
        <p:blipFill rotWithShape="1">
          <a:blip r:embed="rId14">
            <a:alphaModFix/>
          </a:blip>
          <a:srcRect/>
          <a:stretch/>
        </p:blipFill>
        <p:spPr>
          <a:xfrm>
            <a:off x="9849479" y="2884564"/>
            <a:ext cx="701920" cy="420274"/>
          </a:xfrm>
          <a:prstGeom prst="rect">
            <a:avLst/>
          </a:prstGeom>
          <a:noFill/>
          <a:ln>
            <a:noFill/>
          </a:ln>
        </p:spPr>
      </p:pic>
      <p:sp>
        <p:nvSpPr>
          <p:cNvPr id="752" name="Google Shape;752;p8"/>
          <p:cNvSpPr/>
          <p:nvPr/>
        </p:nvSpPr>
        <p:spPr>
          <a:xfrm>
            <a:off x="381000" y="4109530"/>
            <a:ext cx="3818925" cy="484921"/>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Platinum</a:t>
            </a:r>
            <a:endParaRPr sz="1400" b="0" i="0" u="none" strike="noStrike" cap="none">
              <a:solidFill>
                <a:srgbClr val="FFFFFF"/>
              </a:solidFill>
              <a:latin typeface="Josefin Sans"/>
              <a:ea typeface="Josefin Sans"/>
              <a:cs typeface="Josefin Sans"/>
              <a:sym typeface="Josefin Sans"/>
            </a:endParaRPr>
          </a:p>
        </p:txBody>
      </p:sp>
      <p:sp>
        <p:nvSpPr>
          <p:cNvPr id="753" name="Google Shape;753;p8"/>
          <p:cNvSpPr/>
          <p:nvPr/>
        </p:nvSpPr>
        <p:spPr>
          <a:xfrm>
            <a:off x="381000" y="4644381"/>
            <a:ext cx="3818925" cy="484921"/>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Gold</a:t>
            </a:r>
            <a:endParaRPr sz="1400" b="0" i="0" u="none" strike="noStrike" cap="none">
              <a:solidFill>
                <a:srgbClr val="FFFFFF"/>
              </a:solidFill>
              <a:latin typeface="Josefin Sans"/>
              <a:ea typeface="Josefin Sans"/>
              <a:cs typeface="Josefin Sans"/>
              <a:sym typeface="Josefin Sans"/>
            </a:endParaRPr>
          </a:p>
        </p:txBody>
      </p:sp>
      <p:sp>
        <p:nvSpPr>
          <p:cNvPr id="754" name="Google Shape;754;p8"/>
          <p:cNvSpPr/>
          <p:nvPr/>
        </p:nvSpPr>
        <p:spPr>
          <a:xfrm>
            <a:off x="381000" y="5179232"/>
            <a:ext cx="3818925" cy="484921"/>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Silver</a:t>
            </a:r>
            <a:endParaRPr sz="1400" b="0" i="0" u="none" strike="noStrike" cap="none">
              <a:solidFill>
                <a:srgbClr val="FFFFFF"/>
              </a:solidFill>
              <a:latin typeface="Josefin Sans"/>
              <a:ea typeface="Josefin Sans"/>
              <a:cs typeface="Josefin Sans"/>
              <a:sym typeface="Josefin Sans"/>
            </a:endParaRPr>
          </a:p>
        </p:txBody>
      </p:sp>
      <p:sp>
        <p:nvSpPr>
          <p:cNvPr id="755" name="Google Shape;755;p8"/>
          <p:cNvSpPr/>
          <p:nvPr/>
        </p:nvSpPr>
        <p:spPr>
          <a:xfrm>
            <a:off x="381000" y="5714082"/>
            <a:ext cx="3818925" cy="488109"/>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Blue</a:t>
            </a:r>
            <a:endParaRPr sz="1400" b="0" i="0" u="none" strike="noStrike" cap="none">
              <a:solidFill>
                <a:srgbClr val="FFFFFF"/>
              </a:solidFill>
              <a:latin typeface="Josefin Sans"/>
              <a:ea typeface="Josefin Sans"/>
              <a:cs typeface="Josefin Sans"/>
              <a:sym typeface="Josefin Sans"/>
            </a:endParaRPr>
          </a:p>
        </p:txBody>
      </p:sp>
      <p:sp>
        <p:nvSpPr>
          <p:cNvPr id="756" name="Google Shape;756;p8"/>
          <p:cNvSpPr/>
          <p:nvPr/>
        </p:nvSpPr>
        <p:spPr>
          <a:xfrm>
            <a:off x="381000" y="3693840"/>
            <a:ext cx="38200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2000" b="1" i="0" u="none" strike="noStrike" cap="none">
                <a:solidFill>
                  <a:srgbClr val="073642"/>
                </a:solidFill>
                <a:latin typeface="Poppins Medium"/>
                <a:ea typeface="Poppins Medium"/>
                <a:cs typeface="Poppins Medium"/>
                <a:sym typeface="Poppins Medium"/>
              </a:rPr>
              <a:t>TIERS</a:t>
            </a:r>
            <a:endParaRPr sz="1400" b="0" i="0" u="none" strike="noStrike" cap="none">
              <a:solidFill>
                <a:srgbClr val="000000"/>
              </a:solidFill>
              <a:latin typeface="Poppins Medium"/>
              <a:ea typeface="Poppins Medium"/>
              <a:cs typeface="Poppins Medium"/>
              <a:sym typeface="Poppins Medium"/>
            </a:endParaRPr>
          </a:p>
        </p:txBody>
      </p:sp>
      <p:sp>
        <p:nvSpPr>
          <p:cNvPr id="757" name="Google Shape;757;p8"/>
          <p:cNvSpPr/>
          <p:nvPr/>
        </p:nvSpPr>
        <p:spPr>
          <a:xfrm>
            <a:off x="381001" y="1061941"/>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1F2E"/>
                </a:solidFill>
                <a:latin typeface="Poppins Medium"/>
                <a:ea typeface="Poppins Medium"/>
                <a:cs typeface="Poppins Medium"/>
                <a:sym typeface="Poppins Medium"/>
              </a:rPr>
              <a:t>SOLUTION</a:t>
            </a:r>
            <a:r>
              <a:rPr lang="en-US" sz="1800" b="1" i="0" u="none" strike="noStrike" cap="none">
                <a:solidFill>
                  <a:srgbClr val="001F2E"/>
                </a:solidFill>
                <a:latin typeface="Josefin Sans"/>
                <a:ea typeface="Josefin Sans"/>
                <a:cs typeface="Josefin Sans"/>
                <a:sym typeface="Josefin Sans"/>
              </a:rPr>
              <a:t> </a:t>
            </a:r>
            <a:r>
              <a:rPr lang="en-US" sz="1800" b="1" i="0" u="none" strike="noStrike" cap="none">
                <a:solidFill>
                  <a:srgbClr val="001F2E"/>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sp>
        <p:nvSpPr>
          <p:cNvPr id="758" name="Google Shape;758;p8"/>
          <p:cNvSpPr/>
          <p:nvPr/>
        </p:nvSpPr>
        <p:spPr>
          <a:xfrm>
            <a:off x="6238876" y="1060549"/>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1F2E"/>
                </a:solidFill>
                <a:latin typeface="Poppins Medium"/>
                <a:ea typeface="Poppins Medium"/>
                <a:cs typeface="Poppins Medium"/>
                <a:sym typeface="Poppins Medium"/>
              </a:rPr>
              <a:t>TECHNOLOGY PARTNERS</a:t>
            </a:r>
            <a:endParaRPr sz="1400" b="1" i="0" u="none" strike="noStrike" cap="none">
              <a:solidFill>
                <a:srgbClr val="000000"/>
              </a:solidFill>
              <a:latin typeface="Poppins Medium"/>
              <a:ea typeface="Poppins Medium"/>
              <a:cs typeface="Poppins Medium"/>
              <a:sym typeface="Poppins Medium"/>
            </a:endParaRPr>
          </a:p>
        </p:txBody>
      </p:sp>
      <p:pic>
        <p:nvPicPr>
          <p:cNvPr id="759" name="Google Shape;759;p8"/>
          <p:cNvPicPr preferRelativeResize="0"/>
          <p:nvPr/>
        </p:nvPicPr>
        <p:blipFill rotWithShape="1">
          <a:blip r:embed="rId15">
            <a:alphaModFix/>
          </a:blip>
          <a:srcRect/>
          <a:stretch/>
        </p:blipFill>
        <p:spPr>
          <a:xfrm>
            <a:off x="1894107" y="1821256"/>
            <a:ext cx="1357100" cy="221670"/>
          </a:xfrm>
          <a:prstGeom prst="rect">
            <a:avLst/>
          </a:prstGeom>
          <a:noFill/>
          <a:ln>
            <a:noFill/>
          </a:ln>
        </p:spPr>
      </p:pic>
      <p:pic>
        <p:nvPicPr>
          <p:cNvPr id="760" name="Google Shape;760;p8" descr="A close up of a logo&#10;&#10;Description automatically generated"/>
          <p:cNvPicPr preferRelativeResize="0"/>
          <p:nvPr/>
        </p:nvPicPr>
        <p:blipFill rotWithShape="1">
          <a:blip r:embed="rId16">
            <a:alphaModFix/>
          </a:blip>
          <a:srcRect/>
          <a:stretch/>
        </p:blipFill>
        <p:spPr>
          <a:xfrm>
            <a:off x="392520" y="2311316"/>
            <a:ext cx="1357096" cy="319369"/>
          </a:xfrm>
          <a:prstGeom prst="rect">
            <a:avLst/>
          </a:prstGeom>
          <a:noFill/>
          <a:ln>
            <a:noFill/>
          </a:ln>
        </p:spPr>
      </p:pic>
      <p:pic>
        <p:nvPicPr>
          <p:cNvPr id="761" name="Google Shape;761;p8" descr="A black background with a black square&#10;&#10;Description automatically generated with medium confidence"/>
          <p:cNvPicPr preferRelativeResize="0"/>
          <p:nvPr/>
        </p:nvPicPr>
        <p:blipFill rotWithShape="1">
          <a:blip r:embed="rId17">
            <a:alphaModFix/>
          </a:blip>
          <a:srcRect/>
          <a:stretch/>
        </p:blipFill>
        <p:spPr>
          <a:xfrm>
            <a:off x="3556278" y="1675573"/>
            <a:ext cx="897813" cy="513036"/>
          </a:xfrm>
          <a:prstGeom prst="rect">
            <a:avLst/>
          </a:prstGeom>
          <a:noFill/>
          <a:ln>
            <a:noFill/>
          </a:ln>
        </p:spPr>
      </p:pic>
      <p:pic>
        <p:nvPicPr>
          <p:cNvPr id="762" name="Google Shape;762;p8"/>
          <p:cNvPicPr preferRelativeResize="0"/>
          <p:nvPr/>
        </p:nvPicPr>
        <p:blipFill rotWithShape="1">
          <a:blip r:embed="rId18">
            <a:alphaModFix/>
          </a:blip>
          <a:srcRect/>
          <a:stretch/>
        </p:blipFill>
        <p:spPr>
          <a:xfrm>
            <a:off x="2028648" y="2807739"/>
            <a:ext cx="982868" cy="562363"/>
          </a:xfrm>
          <a:prstGeom prst="rect">
            <a:avLst/>
          </a:prstGeom>
          <a:noFill/>
          <a:ln>
            <a:noFill/>
          </a:ln>
        </p:spPr>
      </p:pic>
      <p:pic>
        <p:nvPicPr>
          <p:cNvPr id="763" name="Google Shape;763;p8" descr="A blue and black logo&#10;&#10;Description automatically generated"/>
          <p:cNvPicPr preferRelativeResize="0"/>
          <p:nvPr/>
        </p:nvPicPr>
        <p:blipFill rotWithShape="1">
          <a:blip r:embed="rId19">
            <a:alphaModFix/>
          </a:blip>
          <a:srcRect/>
          <a:stretch/>
        </p:blipFill>
        <p:spPr>
          <a:xfrm>
            <a:off x="4413862" y="2964098"/>
            <a:ext cx="1477125" cy="249645"/>
          </a:xfrm>
          <a:prstGeom prst="rect">
            <a:avLst/>
          </a:prstGeom>
          <a:noFill/>
          <a:ln>
            <a:noFill/>
          </a:ln>
        </p:spPr>
      </p:pic>
      <p:pic>
        <p:nvPicPr>
          <p:cNvPr id="764" name="Google Shape;764;p8"/>
          <p:cNvPicPr preferRelativeResize="0"/>
          <p:nvPr/>
        </p:nvPicPr>
        <p:blipFill rotWithShape="1">
          <a:blip r:embed="rId20">
            <a:alphaModFix/>
          </a:blip>
          <a:srcRect r="-99"/>
          <a:stretch/>
        </p:blipFill>
        <p:spPr>
          <a:xfrm>
            <a:off x="392524" y="2923257"/>
            <a:ext cx="1357100" cy="331326"/>
          </a:xfrm>
          <a:prstGeom prst="rect">
            <a:avLst/>
          </a:prstGeom>
          <a:noFill/>
          <a:ln>
            <a:noFill/>
          </a:ln>
        </p:spPr>
      </p:pic>
      <p:pic>
        <p:nvPicPr>
          <p:cNvPr id="765" name="Google Shape;765;p8" descr="A blue and black logo&#10;&#10;Description automatically generated"/>
          <p:cNvPicPr preferRelativeResize="0"/>
          <p:nvPr/>
        </p:nvPicPr>
        <p:blipFill rotWithShape="1">
          <a:blip r:embed="rId21">
            <a:alphaModFix/>
          </a:blip>
          <a:srcRect/>
          <a:stretch/>
        </p:blipFill>
        <p:spPr>
          <a:xfrm>
            <a:off x="4668900" y="2316460"/>
            <a:ext cx="1208025" cy="309082"/>
          </a:xfrm>
          <a:prstGeom prst="rect">
            <a:avLst/>
          </a:prstGeom>
          <a:noFill/>
          <a:ln>
            <a:noFill/>
          </a:ln>
        </p:spPr>
      </p:pic>
      <p:pic>
        <p:nvPicPr>
          <p:cNvPr id="766" name="Google Shape;766;p8"/>
          <p:cNvPicPr preferRelativeResize="0"/>
          <p:nvPr/>
        </p:nvPicPr>
        <p:blipFill rotWithShape="1">
          <a:blip r:embed="rId22">
            <a:alphaModFix/>
          </a:blip>
          <a:srcRect/>
          <a:stretch/>
        </p:blipFill>
        <p:spPr>
          <a:xfrm>
            <a:off x="2161319" y="2252405"/>
            <a:ext cx="1208024" cy="437192"/>
          </a:xfrm>
          <a:prstGeom prst="rect">
            <a:avLst/>
          </a:prstGeom>
          <a:noFill/>
          <a:ln>
            <a:noFill/>
          </a:ln>
        </p:spPr>
      </p:pic>
      <p:pic>
        <p:nvPicPr>
          <p:cNvPr id="767" name="Google Shape;767;p8"/>
          <p:cNvPicPr preferRelativeResize="0"/>
          <p:nvPr/>
        </p:nvPicPr>
        <p:blipFill rotWithShape="1">
          <a:blip r:embed="rId23">
            <a:alphaModFix/>
          </a:blip>
          <a:srcRect/>
          <a:stretch/>
        </p:blipFill>
        <p:spPr>
          <a:xfrm>
            <a:off x="381012" y="1765774"/>
            <a:ext cx="1208025" cy="332634"/>
          </a:xfrm>
          <a:prstGeom prst="rect">
            <a:avLst/>
          </a:prstGeom>
          <a:noFill/>
          <a:ln>
            <a:noFill/>
          </a:ln>
        </p:spPr>
      </p:pic>
      <p:sp>
        <p:nvSpPr>
          <p:cNvPr id="768" name="Google Shape;768;p8"/>
          <p:cNvSpPr txBox="1"/>
          <p:nvPr/>
        </p:nvSpPr>
        <p:spPr>
          <a:xfrm>
            <a:off x="8969425" y="4322500"/>
            <a:ext cx="2895600" cy="1321800"/>
          </a:xfrm>
          <a:prstGeom prst="rect">
            <a:avLst/>
          </a:prstGeom>
          <a:noFill/>
          <a:ln>
            <a:noFill/>
          </a:ln>
        </p:spPr>
        <p:txBody>
          <a:bodyPr spcFirstLastPara="1" wrap="square" lIns="91425" tIns="91425" rIns="91425" bIns="91425" anchor="t" anchorCtr="0">
            <a:noAutofit/>
          </a:bodyPr>
          <a:lstStyle/>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Modernization</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Agile Transformation</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Implementation Services</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Training</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Load Testing</a:t>
            </a:r>
            <a:endParaRPr sz="1600" b="0" i="0" u="none" strike="noStrike" cap="none">
              <a:solidFill>
                <a:srgbClr val="001F2E"/>
              </a:solidFill>
              <a:latin typeface="Josefin Sans"/>
              <a:ea typeface="Josefin Sans"/>
              <a:cs typeface="Josefin Sans"/>
              <a:sym typeface="Josefin Sans"/>
            </a:endParaRPr>
          </a:p>
        </p:txBody>
      </p:sp>
      <p:pic>
        <p:nvPicPr>
          <p:cNvPr id="769" name="Google Shape;769;p8" descr="H2 Software Consulting Services, Inc."/>
          <p:cNvPicPr preferRelativeResize="0"/>
          <p:nvPr/>
        </p:nvPicPr>
        <p:blipFill rotWithShape="1">
          <a:blip r:embed="rId24">
            <a:alphaModFix/>
          </a:blip>
          <a:srcRect/>
          <a:stretch/>
        </p:blipFill>
        <p:spPr>
          <a:xfrm>
            <a:off x="3394329" y="2807739"/>
            <a:ext cx="832551" cy="528111"/>
          </a:xfrm>
          <a:prstGeom prst="rect">
            <a:avLst/>
          </a:prstGeom>
          <a:noFill/>
          <a:ln>
            <a:noFill/>
          </a:ln>
        </p:spPr>
      </p:pic>
      <p:pic>
        <p:nvPicPr>
          <p:cNvPr id="770" name="Google Shape;770;p8" descr="Fujitsu - Wikipedia"/>
          <p:cNvPicPr preferRelativeResize="0"/>
          <p:nvPr/>
        </p:nvPicPr>
        <p:blipFill rotWithShape="1">
          <a:blip r:embed="rId25">
            <a:alphaModFix/>
          </a:blip>
          <a:srcRect/>
          <a:stretch/>
        </p:blipFill>
        <p:spPr>
          <a:xfrm>
            <a:off x="4776303" y="1693483"/>
            <a:ext cx="884289" cy="4270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2031325"/>
          </a:xfrm>
          <a:prstGeom prst="rect">
            <a:avLst/>
          </a:prstGeom>
        </p:spPr>
        <p:txBody>
          <a:bodyPr wrap="square">
            <a:spAutoFit/>
          </a:bodyPr>
          <a:lstStyle/>
          <a:p>
            <a:pPr algn="ctr"/>
            <a:r>
              <a:rPr lang="en-US" dirty="0">
                <a:latin typeface="+mj-lt"/>
              </a:rPr>
              <a:t>Working with enterprise software in the Finance/Accounting area, I open many support tickets for issues. This time, it's different. I just had to let your team know what a great product SpiraTest is. We mostly need to perform manual tests of key system controls during the SaaS provider's upgrades throughout the year. I'm still learning the product. But, *every single time* I've thought "gee, I bet it doesn't do [fill in blank]," I'm proven wrong. Not only have I not experienced any pain points, but it's almost fun to use such a well-designed product that lets me get to work and get my job done efficiently. So, thank you.</a:t>
            </a:r>
          </a:p>
          <a:p>
            <a:pPr algn="ctr"/>
            <a:r>
              <a:rPr lang="en-US" dirty="0">
                <a:latin typeface="+mj-lt"/>
              </a:rPr>
              <a:t> </a:t>
            </a:r>
            <a:r>
              <a:rPr lang="en-US" b="1" i="1" dirty="0">
                <a:latin typeface="+mj-lt"/>
              </a:rPr>
              <a:t>	- Michael Aust, </a:t>
            </a:r>
            <a:r>
              <a:rPr lang="en-US" i="1" dirty="0">
                <a:latin typeface="+mj-lt"/>
              </a:rPr>
              <a:t>Plenty Unlimited Inc.</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55036"/>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436099"/>
            <a:ext cx="9703294" cy="1477328"/>
          </a:xfrm>
          <a:prstGeom prst="rect">
            <a:avLst/>
          </a:prstGeom>
        </p:spPr>
        <p:txBody>
          <a:bodyPr wrap="square">
            <a:spAutoFit/>
          </a:bodyPr>
          <a:lstStyle/>
          <a:p>
            <a:pPr algn="ctr"/>
            <a:r>
              <a:rPr lang="en-US" dirty="0">
                <a:latin typeface="+mj-lt"/>
              </a:rPr>
              <a:t>I looked at more than a dozen products and the bottom line is that SpiraTest is hugely superior in value over everything I evaluated. The staff was a tremendous help and a big part of our decision. We are able to train quickly and let people take over as their own project owners in many cases and just stay in touch and help them along the way.</a:t>
            </a:r>
          </a:p>
          <a:p>
            <a:pPr algn="ctr"/>
            <a:r>
              <a:rPr lang="en-US" b="1" i="1" dirty="0">
                <a:latin typeface="+mj-lt"/>
              </a:rPr>
              <a:t>	- Chris Deaton, </a:t>
            </a:r>
            <a:r>
              <a:rPr lang="en-US" i="1" dirty="0">
                <a:latin typeface="+mj-lt"/>
              </a:rPr>
              <a:t>Arizona State University</a:t>
            </a:r>
          </a:p>
        </p:txBody>
      </p:sp>
    </p:spTree>
    <p:extLst>
      <p:ext uri="{BB962C8B-B14F-4D97-AF65-F5344CB8AC3E}">
        <p14:creationId xmlns:p14="http://schemas.microsoft.com/office/powerpoint/2010/main" val="272988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sp>
        <p:nvSpPr>
          <p:cNvPr id="10" name="TextBox 9">
            <a:extLst>
              <a:ext uri="{FF2B5EF4-FFF2-40B4-BE49-F238E27FC236}">
                <a16:creationId xmlns:a16="http://schemas.microsoft.com/office/drawing/2014/main" id="{01A70B9F-C7F4-425A-AC67-C45BFE8559F6}"/>
              </a:ext>
            </a:extLst>
          </p:cNvPr>
          <p:cNvSpPr txBox="1"/>
          <p:nvPr/>
        </p:nvSpPr>
        <p:spPr>
          <a:xfrm>
            <a:off x="5119503" y="6214369"/>
            <a:ext cx="5078856" cy="369332"/>
          </a:xfrm>
          <a:prstGeom prst="rect">
            <a:avLst/>
          </a:prstGeom>
          <a:noFill/>
        </p:spPr>
        <p:txBody>
          <a:bodyPr wrap="square" rtlCol="0">
            <a:spAutoFit/>
          </a:bodyPr>
          <a:lstStyle/>
          <a:p>
            <a:r>
              <a:rPr lang="en-US" dirty="0"/>
              <a:t>*IT Central Station, G2 Crowd, Capterra</a:t>
            </a:r>
          </a:p>
        </p:txBody>
      </p:sp>
      <p:pic>
        <p:nvPicPr>
          <p:cNvPr id="5" name="Picture 4">
            <a:extLst>
              <a:ext uri="{FF2B5EF4-FFF2-40B4-BE49-F238E27FC236}">
                <a16:creationId xmlns:a16="http://schemas.microsoft.com/office/drawing/2014/main" id="{F8F413AD-1380-4866-9954-28F4789F5A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542" y="1447878"/>
            <a:ext cx="3994618" cy="2382027"/>
          </a:xfrm>
          <a:prstGeom prst="rect">
            <a:avLst/>
          </a:prstGeom>
          <a:ln>
            <a:solidFill>
              <a:srgbClr val="93A1A1"/>
            </a:solidFill>
          </a:ln>
        </p:spPr>
      </p:pic>
      <p:pic>
        <p:nvPicPr>
          <p:cNvPr id="7" name="Picture 6">
            <a:extLst>
              <a:ext uri="{FF2B5EF4-FFF2-40B4-BE49-F238E27FC236}">
                <a16:creationId xmlns:a16="http://schemas.microsoft.com/office/drawing/2014/main" id="{FAA0C39C-ED2D-4808-A009-0D22C7E6995B}"/>
              </a:ext>
            </a:extLst>
          </p:cNvPr>
          <p:cNvPicPr>
            <a:picLocks noChangeAspect="1"/>
          </p:cNvPicPr>
          <p:nvPr/>
        </p:nvPicPr>
        <p:blipFill>
          <a:blip r:embed="rId3"/>
          <a:stretch>
            <a:fillRect/>
          </a:stretch>
        </p:blipFill>
        <p:spPr>
          <a:xfrm>
            <a:off x="5119502" y="1447877"/>
            <a:ext cx="6090956" cy="4647435"/>
          </a:xfrm>
          <a:prstGeom prst="rect">
            <a:avLst/>
          </a:prstGeom>
          <a:ln>
            <a:solidFill>
              <a:srgbClr val="93A1A1"/>
            </a:solidFill>
          </a:ln>
        </p:spPr>
      </p:pic>
      <p:pic>
        <p:nvPicPr>
          <p:cNvPr id="8" name="Picture 7">
            <a:extLst>
              <a:ext uri="{FF2B5EF4-FFF2-40B4-BE49-F238E27FC236}">
                <a16:creationId xmlns:a16="http://schemas.microsoft.com/office/drawing/2014/main" id="{7F19B851-F18C-4783-9FBB-B34ADD74AA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541" y="4007196"/>
            <a:ext cx="3994617" cy="2335651"/>
          </a:xfrm>
          <a:prstGeom prst="rect">
            <a:avLst/>
          </a:prstGeom>
          <a:ln>
            <a:solidFill>
              <a:srgbClr val="93A1A1"/>
            </a:solidFill>
          </a:ln>
        </p:spPr>
      </p:pic>
    </p:spTree>
    <p:extLst>
      <p:ext uri="{BB962C8B-B14F-4D97-AF65-F5344CB8AC3E}">
        <p14:creationId xmlns:p14="http://schemas.microsoft.com/office/powerpoint/2010/main" val="54528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SpiraTest</a:t>
            </a:r>
          </a:p>
        </p:txBody>
      </p:sp>
    </p:spTree>
    <p:extLst>
      <p:ext uri="{BB962C8B-B14F-4D97-AF65-F5344CB8AC3E}">
        <p14:creationId xmlns:p14="http://schemas.microsoft.com/office/powerpoint/2010/main" val="2141756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936F-A644-D655-5C62-6F4C98726ED6}"/>
              </a:ext>
            </a:extLst>
          </p:cNvPr>
          <p:cNvSpPr>
            <a:spLocks noGrp="1"/>
          </p:cNvSpPr>
          <p:nvPr>
            <p:ph type="title"/>
          </p:nvPr>
        </p:nvSpPr>
        <p:spPr/>
        <p:txBody>
          <a:bodyPr/>
          <a:lstStyle/>
          <a:p>
            <a:r>
              <a:rPr lang="en-US" dirty="0"/>
              <a:t>AI Supercharged Test Management</a:t>
            </a:r>
          </a:p>
        </p:txBody>
      </p:sp>
      <p:sp>
        <p:nvSpPr>
          <p:cNvPr id="6" name="Content Placeholder 4">
            <a:extLst>
              <a:ext uri="{FF2B5EF4-FFF2-40B4-BE49-F238E27FC236}">
                <a16:creationId xmlns:a16="http://schemas.microsoft.com/office/drawing/2014/main" id="{1871CA52-8E7A-BE3B-AC80-CDBFC511B7DC}"/>
              </a:ext>
            </a:extLst>
          </p:cNvPr>
          <p:cNvSpPr>
            <a:spLocks noGrp="1"/>
          </p:cNvSpPr>
          <p:nvPr>
            <p:ph idx="1"/>
          </p:nvPr>
        </p:nvSpPr>
        <p:spPr>
          <a:xfrm>
            <a:off x="605444" y="5145581"/>
            <a:ext cx="9860280" cy="1423494"/>
          </a:xfrm>
        </p:spPr>
        <p:txBody>
          <a:bodyPr>
            <a:noAutofit/>
          </a:bodyPr>
          <a:lstStyle/>
          <a:p>
            <a:pPr marL="0" indent="0">
              <a:buNone/>
            </a:pPr>
            <a:r>
              <a:rPr lang="en-US" dirty="0" err="1">
                <a:latin typeface="+mj-lt"/>
              </a:rPr>
              <a:t>SpiraTest's</a:t>
            </a:r>
            <a:r>
              <a:rPr lang="en-US" dirty="0">
                <a:latin typeface="+mj-lt"/>
              </a:rPr>
              <a:t> artificial intelligence functionality lets you generate test cases, BDD scenarios and other artifacts from requirements.</a:t>
            </a:r>
            <a:br>
              <a:rPr lang="en-US" dirty="0">
                <a:latin typeface="+mj-lt"/>
              </a:rPr>
            </a:br>
            <a:r>
              <a:rPr lang="en-US" dirty="0">
                <a:latin typeface="+mj-lt"/>
              </a:rPr>
              <a:t>The AI functionality increases test management productivity by 40%.</a:t>
            </a:r>
          </a:p>
        </p:txBody>
      </p:sp>
      <p:pic>
        <p:nvPicPr>
          <p:cNvPr id="3" name="Picture 2">
            <a:extLst>
              <a:ext uri="{FF2B5EF4-FFF2-40B4-BE49-F238E27FC236}">
                <a16:creationId xmlns:a16="http://schemas.microsoft.com/office/drawing/2014/main" id="{80FDCE32-D63B-BA51-2F4C-5D3CBE262B4D}"/>
              </a:ext>
            </a:extLst>
          </p:cNvPr>
          <p:cNvPicPr>
            <a:picLocks noChangeAspect="1"/>
          </p:cNvPicPr>
          <p:nvPr/>
        </p:nvPicPr>
        <p:blipFill>
          <a:blip r:embed="rId2"/>
          <a:stretch>
            <a:fillRect/>
          </a:stretch>
        </p:blipFill>
        <p:spPr>
          <a:xfrm>
            <a:off x="1216247" y="1207342"/>
            <a:ext cx="8638674" cy="3861864"/>
          </a:xfrm>
          <a:prstGeom prst="rect">
            <a:avLst/>
          </a:prstGeom>
          <a:ln>
            <a:solidFill>
              <a:srgbClr val="93A1A1"/>
            </a:solidFill>
          </a:ln>
        </p:spPr>
      </p:pic>
    </p:spTree>
    <p:extLst>
      <p:ext uri="{BB962C8B-B14F-4D97-AF65-F5344CB8AC3E}">
        <p14:creationId xmlns:p14="http://schemas.microsoft.com/office/powerpoint/2010/main" val="1098626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71E23-4077-EA43-9943-9D5835304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FA38B-7E31-8C30-204F-ED110A86507C}"/>
              </a:ext>
            </a:extLst>
          </p:cNvPr>
          <p:cNvSpPr>
            <a:spLocks noGrp="1"/>
          </p:cNvSpPr>
          <p:nvPr>
            <p:ph type="title"/>
          </p:nvPr>
        </p:nvSpPr>
        <p:spPr/>
        <p:txBody>
          <a:bodyPr/>
          <a:lstStyle/>
          <a:p>
            <a:r>
              <a:rPr lang="en-US" dirty="0"/>
              <a:t>Improve Quality With Requirements Analysis</a:t>
            </a:r>
          </a:p>
        </p:txBody>
      </p:sp>
      <p:sp>
        <p:nvSpPr>
          <p:cNvPr id="6" name="Content Placeholder 4">
            <a:extLst>
              <a:ext uri="{FF2B5EF4-FFF2-40B4-BE49-F238E27FC236}">
                <a16:creationId xmlns:a16="http://schemas.microsoft.com/office/drawing/2014/main" id="{1492ACCC-E841-4C0C-977E-09DF347D90C4}"/>
              </a:ext>
            </a:extLst>
          </p:cNvPr>
          <p:cNvSpPr>
            <a:spLocks noGrp="1"/>
          </p:cNvSpPr>
          <p:nvPr>
            <p:ph idx="1"/>
          </p:nvPr>
        </p:nvSpPr>
        <p:spPr>
          <a:xfrm>
            <a:off x="854095" y="5145581"/>
            <a:ext cx="9860280" cy="1423494"/>
          </a:xfrm>
        </p:spPr>
        <p:txBody>
          <a:bodyPr>
            <a:noAutofit/>
          </a:bodyPr>
          <a:lstStyle/>
          <a:p>
            <a:pPr marL="0" indent="0">
              <a:buNone/>
            </a:pPr>
            <a:r>
              <a:rPr lang="en-US" dirty="0" err="1">
                <a:latin typeface="+mj-lt"/>
              </a:rPr>
              <a:t>SpiraTest’s</a:t>
            </a:r>
            <a:r>
              <a:rPr lang="en-US" dirty="0">
                <a:latin typeface="+mj-lt"/>
              </a:rPr>
              <a:t> embedded AI engine helps you improve quality right from the start of the process. It will review your requirements, provide an assessment and suggestions, and even rewrite it for you.</a:t>
            </a:r>
          </a:p>
        </p:txBody>
      </p:sp>
      <p:pic>
        <p:nvPicPr>
          <p:cNvPr id="1026" name="Picture 2">
            <a:extLst>
              <a:ext uri="{FF2B5EF4-FFF2-40B4-BE49-F238E27FC236}">
                <a16:creationId xmlns:a16="http://schemas.microsoft.com/office/drawing/2014/main" id="{4BAB2CAD-F69A-EF3E-7F2C-C7FBDDD68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16" y="1245352"/>
            <a:ext cx="9312442" cy="3910498"/>
          </a:xfrm>
          <a:prstGeom prst="rect">
            <a:avLst/>
          </a:prstGeom>
          <a:noFill/>
          <a:ln>
            <a:solidFill>
              <a:srgbClr val="93A1A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9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
          <p:cNvSpPr txBox="1">
            <a:spLocks noGrp="1"/>
          </p:cNvSpPr>
          <p:nvPr>
            <p:ph type="ctr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2"/>
              </a:buClr>
              <a:buSzPts val="6000"/>
              <a:buFont typeface="Josefin Sans"/>
              <a:buNone/>
            </a:pPr>
            <a:r>
              <a:rPr lang="en-US" dirty="0"/>
              <a:t>When Failure Isn’t An Option. We Help You Deliver.</a:t>
            </a:r>
            <a:br>
              <a:rPr lang="en-US" dirty="0"/>
            </a:br>
            <a:r>
              <a:rPr lang="en-US" dirty="0"/>
              <a:t>And Prove It. </a:t>
            </a:r>
            <a:endParaRPr dirty="0"/>
          </a:p>
        </p:txBody>
      </p:sp>
      <p:sp>
        <p:nvSpPr>
          <p:cNvPr id="624" name="Google Shape;624;p4"/>
          <p:cNvSpPr txBox="1">
            <a:spLocks noGrp="1"/>
          </p:cNvSpPr>
          <p:nvPr>
            <p:ph type="subTitle"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200"/>
              <a:buNone/>
            </a:pPr>
            <a:r>
              <a:rPr lang="en-US" sz="3200" dirty="0">
                <a:solidFill>
                  <a:schemeClr val="tx2"/>
                </a:solidFill>
              </a:rPr>
              <a:t>Inflectra unifies software delivery, quality, compliance, and traceability so you can ship at AI speed, reduce risk, and prove every release is ready. </a:t>
            </a:r>
            <a:endParaRPr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Integrated QA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Customizable reporting dashboards at the product, project, release and sprint levels, giving a “single pane of glass”.</a:t>
            </a:r>
          </a:p>
        </p:txBody>
      </p:sp>
      <p:pic>
        <p:nvPicPr>
          <p:cNvPr id="3" name="Picture 2">
            <a:extLst>
              <a:ext uri="{FF2B5EF4-FFF2-40B4-BE49-F238E27FC236}">
                <a16:creationId xmlns:a16="http://schemas.microsoft.com/office/drawing/2014/main" id="{F80D77F6-FC6F-43E0-AFCE-3EEF320421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7036" y="1546679"/>
            <a:ext cx="8098971" cy="3978892"/>
          </a:xfrm>
          <a:prstGeom prst="rect">
            <a:avLst/>
          </a:prstGeom>
          <a:ln>
            <a:solidFill>
              <a:schemeClr val="bg2">
                <a:lumMod val="50000"/>
              </a:schemeClr>
            </a:solidFill>
          </a:ln>
        </p:spPr>
      </p:pic>
    </p:spTree>
    <p:extLst>
      <p:ext uri="{BB962C8B-B14F-4D97-AF65-F5344CB8AC3E}">
        <p14:creationId xmlns:p14="http://schemas.microsoft.com/office/powerpoint/2010/main" val="2961285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Requirements Management</a:t>
            </a:r>
          </a:p>
        </p:txBody>
      </p:sp>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Requirements management with test &amp; defect traceability</a:t>
            </a:r>
          </a:p>
        </p:txBody>
      </p:sp>
      <p:pic>
        <p:nvPicPr>
          <p:cNvPr id="3" name="Picture 2">
            <a:extLst>
              <a:ext uri="{FF2B5EF4-FFF2-40B4-BE49-F238E27FC236}">
                <a16:creationId xmlns:a16="http://schemas.microsoft.com/office/drawing/2014/main" id="{671150C5-D79D-454E-A8D9-5F6ABB84A1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1053" y="1551167"/>
            <a:ext cx="7360842" cy="3104810"/>
          </a:xfrm>
          <a:prstGeom prst="rect">
            <a:avLst/>
          </a:prstGeom>
          <a:ln>
            <a:solidFill>
              <a:schemeClr val="bg2">
                <a:lumMod val="50000"/>
              </a:schemeClr>
            </a:solidFill>
          </a:ln>
        </p:spPr>
      </p:pic>
      <p:pic>
        <p:nvPicPr>
          <p:cNvPr id="6" name="Picture 5">
            <a:extLst>
              <a:ext uri="{FF2B5EF4-FFF2-40B4-BE49-F238E27FC236}">
                <a16:creationId xmlns:a16="http://schemas.microsoft.com/office/drawing/2014/main" id="{2BF48B52-3329-438F-A696-8A46FB4A2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9507" y="2800990"/>
            <a:ext cx="6484776" cy="2960894"/>
          </a:xfrm>
          <a:prstGeom prst="rect">
            <a:avLst/>
          </a:prstGeom>
          <a:ln>
            <a:solidFill>
              <a:schemeClr val="bg2">
                <a:lumMod val="50000"/>
              </a:schemeClr>
            </a:solidFill>
          </a:ln>
        </p:spPr>
      </p:pic>
    </p:spTree>
    <p:extLst>
      <p:ext uri="{BB962C8B-B14F-4D97-AF65-F5344CB8AC3E}">
        <p14:creationId xmlns:p14="http://schemas.microsoft.com/office/powerpoint/2010/main" val="2859607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82FB15-43D4-43EC-AFD2-4B43ED0956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044" y="1524709"/>
            <a:ext cx="6836897" cy="3056622"/>
          </a:xfrm>
          <a:prstGeom prst="rect">
            <a:avLst/>
          </a:prstGeom>
          <a:ln>
            <a:solidFill>
              <a:schemeClr val="bg2">
                <a:lumMod val="50000"/>
              </a:schemeClr>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3A89-CBAC-44E3-99AA-BF1272B5F44E}"/>
              </a:ext>
            </a:extLst>
          </p:cNvPr>
          <p:cNvSpPr>
            <a:spLocks noGrp="1"/>
          </p:cNvSpPr>
          <p:nvPr>
            <p:ph type="title"/>
          </p:nvPr>
        </p:nvSpPr>
        <p:spPr/>
        <p:txBody>
          <a:bodyPr/>
          <a:lstStyle/>
          <a:p>
            <a:r>
              <a:rPr lang="en-US" dirty="0"/>
              <a:t>Manual Testing</a:t>
            </a:r>
          </a:p>
        </p:txBody>
      </p:sp>
      <p:pic>
        <p:nvPicPr>
          <p:cNvPr id="5" name="Picture 4">
            <a:extLst>
              <a:ext uri="{FF2B5EF4-FFF2-40B4-BE49-F238E27FC236}">
                <a16:creationId xmlns:a16="http://schemas.microsoft.com/office/drawing/2014/main" id="{D2C98EA6-8384-4A4E-ADD6-2A1F3FCD2FA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7036" y="1541824"/>
            <a:ext cx="10403633" cy="3013697"/>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E8E69288-A140-437D-AAEA-848DEBBF43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76260" y="2218561"/>
            <a:ext cx="8182947" cy="3205754"/>
          </a:xfrm>
          <a:prstGeom prst="rect">
            <a:avLst/>
          </a:prstGeom>
          <a:ln>
            <a:solidFill>
              <a:schemeClr val="bg2">
                <a:lumMod val="50000"/>
              </a:schemeClr>
            </a:solidFill>
          </a:ln>
        </p:spPr>
      </p:pic>
      <p:sp>
        <p:nvSpPr>
          <p:cNvPr id="8" name="Content Placeholder 4">
            <a:extLst>
              <a:ext uri="{FF2B5EF4-FFF2-40B4-BE49-F238E27FC236}">
                <a16:creationId xmlns:a16="http://schemas.microsoft.com/office/drawing/2014/main" id="{24B0889E-FE41-4A67-AC46-F0FB1F6BC1E1}"/>
              </a:ext>
            </a:extLst>
          </p:cNvPr>
          <p:cNvSpPr>
            <a:spLocks noGrp="1"/>
          </p:cNvSpPr>
          <p:nvPr>
            <p:ph idx="1"/>
          </p:nvPr>
        </p:nvSpPr>
        <p:spPr>
          <a:xfrm>
            <a:off x="838200" y="5595009"/>
            <a:ext cx="9080241" cy="992404"/>
          </a:xfrm>
        </p:spPr>
        <p:txBody>
          <a:bodyPr>
            <a:noAutofit/>
          </a:bodyPr>
          <a:lstStyle/>
          <a:p>
            <a:pPr marL="0" indent="0">
              <a:buNone/>
            </a:pPr>
            <a:r>
              <a:rPr lang="en-US" dirty="0" err="1">
                <a:latin typeface="+mj-lt"/>
              </a:rPr>
              <a:t>SpiraTest</a:t>
            </a:r>
            <a:r>
              <a:rPr lang="en-US" dirty="0">
                <a:latin typeface="+mj-lt"/>
              </a:rPr>
              <a:t> lets you easily author test cases and test steps with a built in test execution wizard that makes running tests easy. </a:t>
            </a:r>
          </a:p>
        </p:txBody>
      </p:sp>
    </p:spTree>
    <p:extLst>
      <p:ext uri="{BB962C8B-B14F-4D97-AF65-F5344CB8AC3E}">
        <p14:creationId xmlns:p14="http://schemas.microsoft.com/office/powerpoint/2010/main" val="4092109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E38CA-6D16-4B4B-94B3-172EAFD1BF26}"/>
              </a:ext>
            </a:extLst>
          </p:cNvPr>
          <p:cNvPicPr>
            <a:picLocks noChangeAspect="1"/>
          </p:cNvPicPr>
          <p:nvPr/>
        </p:nvPicPr>
        <p:blipFill>
          <a:blip r:embed="rId2"/>
          <a:stretch>
            <a:fillRect/>
          </a:stretch>
        </p:blipFill>
        <p:spPr>
          <a:xfrm>
            <a:off x="834609" y="1785590"/>
            <a:ext cx="5743478" cy="3867037"/>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a:xfrm>
            <a:off x="497378" y="108917"/>
            <a:ext cx="10515600" cy="1325563"/>
          </a:xfrm>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by linking Rapise® from Inflectra with SpiraTest, with integrated test lab management.</a:t>
            </a:r>
          </a:p>
        </p:txBody>
      </p:sp>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1A47AA-7AD7-47EB-BF57-A6C093F172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3230" y="905067"/>
            <a:ext cx="6590704" cy="2186489"/>
          </a:xfrm>
          <a:prstGeom prst="rect">
            <a:avLst/>
          </a:prstGeom>
          <a:ln>
            <a:solidFill>
              <a:schemeClr val="bg2">
                <a:lumMod val="50000"/>
              </a:schemeClr>
            </a:solidFill>
          </a:ln>
        </p:spPr>
      </p:pic>
    </p:spTree>
    <p:extLst>
      <p:ext uri="{BB962C8B-B14F-4D97-AF65-F5344CB8AC3E}">
        <p14:creationId xmlns:p14="http://schemas.microsoft.com/office/powerpoint/2010/main" val="2683523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Exploratory &amp; Session-Based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SpiraTest</a:t>
            </a:r>
            <a:r>
              <a:rPr lang="en-US" dirty="0">
                <a:latin typeface="+mj-lt"/>
              </a:rPr>
              <a:t> provides an easy to use testing wizard for session and exploratory tests, with </a:t>
            </a:r>
            <a:r>
              <a:rPr lang="en-US" dirty="0" err="1">
                <a:latin typeface="+mj-lt"/>
              </a:rPr>
              <a:t>SpiraCapture</a:t>
            </a:r>
            <a:r>
              <a:rPr lang="en-US" dirty="0">
                <a:latin typeface="+mj-lt"/>
              </a:rPr>
              <a:t>™ for automated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B788-14A0-4C25-8A0B-5DCAE1ABDE24}"/>
              </a:ext>
            </a:extLst>
          </p:cNvPr>
          <p:cNvSpPr>
            <a:spLocks noGrp="1"/>
          </p:cNvSpPr>
          <p:nvPr>
            <p:ph type="title"/>
          </p:nvPr>
        </p:nvSpPr>
        <p:spPr/>
        <p:txBody>
          <a:bodyPr/>
          <a:lstStyle/>
          <a:p>
            <a:r>
              <a:rPr lang="en-US" dirty="0"/>
              <a:t>Data-Driven Testing</a:t>
            </a:r>
          </a:p>
        </p:txBody>
      </p:sp>
      <p:sp>
        <p:nvSpPr>
          <p:cNvPr id="4" name="Content Placeholder 2">
            <a:extLst>
              <a:ext uri="{FF2B5EF4-FFF2-40B4-BE49-F238E27FC236}">
                <a16:creationId xmlns:a16="http://schemas.microsoft.com/office/drawing/2014/main" id="{E4111D1A-A940-4C06-83B2-EFAAA751AB58}"/>
              </a:ext>
            </a:extLst>
          </p:cNvPr>
          <p:cNvSpPr>
            <a:spLocks noGrp="1"/>
          </p:cNvSpPr>
          <p:nvPr>
            <p:ph idx="1"/>
          </p:nvPr>
        </p:nvSpPr>
        <p:spPr>
          <a:xfrm>
            <a:off x="1164771" y="5499851"/>
            <a:ext cx="9042918" cy="914400"/>
          </a:xfrm>
        </p:spPr>
        <p:txBody>
          <a:bodyPr>
            <a:normAutofit lnSpcReduction="10000"/>
          </a:bodyPr>
          <a:lstStyle/>
          <a:p>
            <a:pPr marL="0" indent="0">
              <a:buNone/>
            </a:pPr>
            <a:r>
              <a:rPr lang="en-US" dirty="0" err="1">
                <a:latin typeface="+mj-lt"/>
              </a:rPr>
              <a:t>SpiraTest</a:t>
            </a:r>
            <a:r>
              <a:rPr lang="en-US" dirty="0">
                <a:latin typeface="+mj-lt"/>
              </a:rPr>
              <a:t> lets you parameterize your test cases and execute them using different data combinations for full coverage.</a:t>
            </a:r>
          </a:p>
        </p:txBody>
      </p:sp>
      <p:pic>
        <p:nvPicPr>
          <p:cNvPr id="6" name="Picture 5">
            <a:extLst>
              <a:ext uri="{FF2B5EF4-FFF2-40B4-BE49-F238E27FC236}">
                <a16:creationId xmlns:a16="http://schemas.microsoft.com/office/drawing/2014/main" id="{937B4CC8-F0E2-4BBF-B582-E1D72190AC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836" y="1589499"/>
            <a:ext cx="10310328" cy="2290580"/>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B7A2978A-DBCF-4000-89FE-D06ED37382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6562" y="3271978"/>
            <a:ext cx="8621350" cy="1996523"/>
          </a:xfrm>
          <a:prstGeom prst="rect">
            <a:avLst/>
          </a:prstGeom>
          <a:ln>
            <a:solidFill>
              <a:schemeClr val="bg2">
                <a:lumMod val="50000"/>
              </a:schemeClr>
            </a:solidFill>
          </a:ln>
        </p:spPr>
      </p:pic>
    </p:spTree>
    <p:extLst>
      <p:ext uri="{BB962C8B-B14F-4D97-AF65-F5344CB8AC3E}">
        <p14:creationId xmlns:p14="http://schemas.microsoft.com/office/powerpoint/2010/main" val="3356399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572894"/>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SpiraTest</a:t>
            </a:r>
            <a:r>
              <a:rPr lang="en-US" dirty="0">
                <a:latin typeface="+mj-lt"/>
              </a:rPr>
              <a:t> includes a flexible bug and issue tracker with requirements traceability, and integrated workflow engine.</a:t>
            </a:r>
          </a:p>
        </p:txBody>
      </p:sp>
      <p:pic>
        <p:nvPicPr>
          <p:cNvPr id="3" name="Picture 2">
            <a:extLst>
              <a:ext uri="{FF2B5EF4-FFF2-40B4-BE49-F238E27FC236}">
                <a16:creationId xmlns:a16="http://schemas.microsoft.com/office/drawing/2014/main" id="{163DE73F-940F-42D5-A3DE-454C76CC2E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1053" y="1479678"/>
            <a:ext cx="8285285" cy="3372240"/>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C40FF52B-B2F9-4F06-9F99-6EE0D1B516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7230" y="2887060"/>
            <a:ext cx="8155562" cy="2628867"/>
          </a:xfrm>
          <a:prstGeom prst="rect">
            <a:avLst/>
          </a:prstGeom>
          <a:ln>
            <a:solidFill>
              <a:schemeClr val="bg2">
                <a:lumMod val="50000"/>
              </a:schemeClr>
            </a:solidFill>
          </a:ln>
        </p:spPr>
      </p:pic>
    </p:spTree>
    <p:extLst>
      <p:ext uri="{BB962C8B-B14F-4D97-AF65-F5344CB8AC3E}">
        <p14:creationId xmlns:p14="http://schemas.microsoft.com/office/powerpoint/2010/main" val="2559379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8C0D7-EB32-4F21-B924-9CA3EA80C7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554832"/>
            <a:ext cx="9929327" cy="2595284"/>
          </a:xfrm>
          <a:prstGeom prst="rect">
            <a:avLst/>
          </a:prstGeom>
          <a:ln>
            <a:solidFill>
              <a:schemeClr val="bg2">
                <a:lumMod val="50000"/>
              </a:schemeClr>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8227718" y="1569950"/>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4334730" y="1621264"/>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441742" y="1569951"/>
            <a:ext cx="3522540" cy="4644014"/>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a:spLocks noGrp="1"/>
          </p:cNvSpPr>
          <p:nvPr>
            <p:ph type="title"/>
          </p:nvPr>
        </p:nvSpPr>
        <p:spPr>
          <a:xfrm>
            <a:off x="838200" y="365125"/>
            <a:ext cx="10515600" cy="993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Josefin Sans"/>
              <a:buNone/>
            </a:pPr>
            <a:r>
              <a:rPr lang="en-US" sz="4000">
                <a:latin typeface="Josefin Sans"/>
                <a:ea typeface="Josefin Sans"/>
                <a:cs typeface="Josefin Sans"/>
                <a:sym typeface="Josefin Sans"/>
              </a:rPr>
              <a:t>With Inflectra, Deliver Measurable Quality Fast!</a:t>
            </a:r>
            <a:br>
              <a:rPr lang="en-US" sz="4000">
                <a:latin typeface="Josefin Sans"/>
                <a:ea typeface="Josefin Sans"/>
                <a:cs typeface="Josefin Sans"/>
                <a:sym typeface="Josefin Sans"/>
              </a:rPr>
            </a:br>
            <a:r>
              <a:rPr lang="en-US" sz="1800" b="1" i="1">
                <a:latin typeface="Josefin Sans"/>
                <a:ea typeface="Josefin Sans"/>
                <a:cs typeface="Josefin Sans"/>
                <a:sym typeface="Josefin Sans"/>
              </a:rPr>
              <a:t>Only 16% of software development projects are completed on time and within budget.</a:t>
            </a:r>
            <a:endParaRPr>
              <a:latin typeface="Josefin Sans"/>
              <a:ea typeface="Josefin Sans"/>
              <a:cs typeface="Josefin Sans"/>
              <a:sym typeface="Josefin Sans"/>
            </a:endParaRPr>
          </a:p>
        </p:txBody>
      </p:sp>
      <p:sp>
        <p:nvSpPr>
          <p:cNvPr id="113" name="Google Shape;113;p4"/>
          <p:cNvSpPr txBox="1"/>
          <p:nvPr/>
        </p:nvSpPr>
        <p:spPr>
          <a:xfrm>
            <a:off x="895219" y="2511635"/>
            <a:ext cx="258023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PRODUCT MANAGERS</a:t>
            </a:r>
            <a:endParaRPr sz="1400" b="1" i="0" u="none" strike="noStrike" cap="none">
              <a:solidFill>
                <a:srgbClr val="000000"/>
              </a:solidFill>
              <a:latin typeface="Poppins Medium"/>
              <a:ea typeface="Poppins Medium"/>
              <a:cs typeface="Poppins Medium"/>
              <a:sym typeface="Poppins Medium"/>
            </a:endParaRPr>
          </a:p>
        </p:txBody>
      </p:sp>
      <p:sp>
        <p:nvSpPr>
          <p:cNvPr id="114" name="Google Shape;114;p4"/>
          <p:cNvSpPr txBox="1"/>
          <p:nvPr/>
        </p:nvSpPr>
        <p:spPr>
          <a:xfrm>
            <a:off x="4805881" y="2511635"/>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QUALITY</a:t>
            </a:r>
            <a:r>
              <a:rPr lang="en-US" sz="1600" b="1" i="1" u="none" strike="noStrike" cap="none">
                <a:solidFill>
                  <a:schemeClr val="dk1"/>
                </a:solidFill>
                <a:latin typeface="Josefin Sans"/>
                <a:ea typeface="Josefin Sans"/>
                <a:cs typeface="Josefin Sans"/>
                <a:sym typeface="Josefin Sans"/>
              </a:rPr>
              <a:t> </a:t>
            </a:r>
            <a:r>
              <a:rPr lang="en-US" sz="1600" b="1" i="0" u="none" strike="noStrike" cap="none">
                <a:solidFill>
                  <a:schemeClr val="dk1"/>
                </a:solidFill>
                <a:latin typeface="Poppins Medium"/>
                <a:ea typeface="Poppins Medium"/>
                <a:cs typeface="Poppins Medium"/>
                <a:sym typeface="Poppins Medium"/>
              </a:rPr>
              <a:t>ASSURANCE</a:t>
            </a:r>
            <a:endParaRPr sz="1600" b="1" i="0" u="none" strike="noStrike" cap="none">
              <a:solidFill>
                <a:schemeClr val="dk1"/>
              </a:solidFill>
              <a:latin typeface="Poppins Medium"/>
              <a:ea typeface="Poppins Medium"/>
              <a:cs typeface="Poppins Medium"/>
              <a:sym typeface="Poppins Medium"/>
            </a:endParaRPr>
          </a:p>
        </p:txBody>
      </p:sp>
      <p:sp>
        <p:nvSpPr>
          <p:cNvPr id="115" name="Google Shape;115;p4"/>
          <p:cNvSpPr txBox="1"/>
          <p:nvPr/>
        </p:nvSpPr>
        <p:spPr>
          <a:xfrm>
            <a:off x="8735593" y="2492253"/>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SOFTWARE TESTIN</a:t>
            </a:r>
            <a:r>
              <a:rPr lang="en-US" sz="1600" b="1" i="0" u="none" strike="noStrike" cap="none">
                <a:solidFill>
                  <a:schemeClr val="dk1"/>
                </a:solidFill>
                <a:latin typeface="Josefin Sans"/>
                <a:ea typeface="Josefin Sans"/>
                <a:cs typeface="Josefin Sans"/>
                <a:sym typeface="Josefin Sans"/>
              </a:rPr>
              <a:t>G</a:t>
            </a:r>
            <a:endParaRPr sz="1400" b="0" i="0" u="none" strike="noStrike" cap="none">
              <a:solidFill>
                <a:srgbClr val="000000"/>
              </a:solidFill>
              <a:latin typeface="Josefin Sans"/>
              <a:ea typeface="Josefin Sans"/>
              <a:cs typeface="Josefin Sans"/>
              <a:sym typeface="Josefin Sans"/>
            </a:endParaRPr>
          </a:p>
        </p:txBody>
      </p:sp>
      <p:pic>
        <p:nvPicPr>
          <p:cNvPr id="116" name="Google Shape;116;p4" descr="Managemen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87624" y="1696825"/>
            <a:ext cx="795429" cy="795429"/>
          </a:xfrm>
          <a:prstGeom prst="rect">
            <a:avLst/>
          </a:prstGeom>
          <a:noFill/>
          <a:ln>
            <a:noFill/>
          </a:ln>
        </p:spPr>
      </p:pic>
      <p:pic>
        <p:nvPicPr>
          <p:cNvPr id="117" name="Google Shape;117;p4" descr="Clipboard Check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98286" y="1702263"/>
            <a:ext cx="795428" cy="795428"/>
          </a:xfrm>
          <a:prstGeom prst="rect">
            <a:avLst/>
          </a:prstGeom>
          <a:noFill/>
          <a:ln>
            <a:noFill/>
          </a:ln>
        </p:spPr>
      </p:pic>
      <p:pic>
        <p:nvPicPr>
          <p:cNvPr id="118" name="Google Shape;118;p4" descr="Internet Of Things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23436" y="1707700"/>
            <a:ext cx="784554" cy="784554"/>
          </a:xfrm>
          <a:prstGeom prst="rect">
            <a:avLst/>
          </a:prstGeom>
          <a:noFill/>
          <a:ln>
            <a:noFill/>
          </a:ln>
        </p:spPr>
      </p:pic>
      <p:sp>
        <p:nvSpPr>
          <p:cNvPr id="119" name="Google Shape;119;p4"/>
          <p:cNvSpPr txBox="1"/>
          <p:nvPr/>
        </p:nvSpPr>
        <p:spPr>
          <a:xfrm>
            <a:off x="895219"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businesses lack a plan to enhance their PM process</a:t>
            </a:r>
            <a:endParaRPr sz="1400" b="0" i="0" u="none" strike="noStrike" cap="none">
              <a:solidFill>
                <a:srgbClr val="000000"/>
              </a:solidFill>
              <a:latin typeface="Josefin Sans"/>
              <a:ea typeface="Josefin Sans"/>
              <a:cs typeface="Josefin Sans"/>
              <a:sym typeface="Josefin Sans"/>
            </a:endParaRPr>
          </a:p>
        </p:txBody>
      </p:sp>
      <p:sp>
        <p:nvSpPr>
          <p:cNvPr id="120" name="Google Shape;120;p4"/>
          <p:cNvSpPr txBox="1"/>
          <p:nvPr/>
        </p:nvSpPr>
        <p:spPr>
          <a:xfrm>
            <a:off x="895219"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52%</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time spent on un-planned “fire-fighting” activities</a:t>
            </a:r>
            <a:endParaRPr sz="1400" b="0" i="0" u="none" strike="noStrike" cap="none">
              <a:solidFill>
                <a:srgbClr val="000000"/>
              </a:solidFill>
              <a:latin typeface="Josefin Sans"/>
              <a:ea typeface="Josefin Sans"/>
              <a:cs typeface="Josefin Sans"/>
              <a:sym typeface="Josefin Sans"/>
            </a:endParaRPr>
          </a:p>
        </p:txBody>
      </p:sp>
      <p:sp>
        <p:nvSpPr>
          <p:cNvPr id="121" name="Google Shape;121;p4"/>
          <p:cNvSpPr txBox="1"/>
          <p:nvPr/>
        </p:nvSpPr>
        <p:spPr>
          <a:xfrm>
            <a:off x="895219"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managers that worry about missing launch date</a:t>
            </a:r>
            <a:endParaRPr sz="1400" b="0" i="0" u="none" strike="noStrike" cap="none">
              <a:solidFill>
                <a:srgbClr val="000000"/>
              </a:solidFill>
              <a:latin typeface="Josefin Sans"/>
              <a:ea typeface="Josefin Sans"/>
              <a:cs typeface="Josefin Sans"/>
              <a:sym typeface="Josefin Sans"/>
            </a:endParaRPr>
          </a:p>
        </p:txBody>
      </p:sp>
      <p:sp>
        <p:nvSpPr>
          <p:cNvPr id="122" name="Google Shape;122;p4"/>
          <p:cNvSpPr txBox="1"/>
          <p:nvPr/>
        </p:nvSpPr>
        <p:spPr>
          <a:xfrm>
            <a:off x="4805881"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projects fail due to poor requirements gathering</a:t>
            </a:r>
            <a:endParaRPr sz="1400" b="0" i="0" u="none" strike="noStrike" cap="none">
              <a:solidFill>
                <a:srgbClr val="000000"/>
              </a:solidFill>
              <a:latin typeface="Josefin Sans"/>
              <a:ea typeface="Josefin Sans"/>
              <a:cs typeface="Josefin Sans"/>
              <a:sym typeface="Josefin Sans"/>
            </a:endParaRPr>
          </a:p>
        </p:txBody>
      </p:sp>
      <p:sp>
        <p:nvSpPr>
          <p:cNvPr id="123" name="Google Shape;123;p4"/>
          <p:cNvSpPr txBox="1"/>
          <p:nvPr/>
        </p:nvSpPr>
        <p:spPr>
          <a:xfrm>
            <a:off x="4805881"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budget spent on Quality Assurance</a:t>
            </a:r>
            <a:endParaRPr sz="1400" b="0" i="0" u="none" strike="noStrike" cap="none">
              <a:solidFill>
                <a:srgbClr val="000000"/>
              </a:solidFill>
              <a:latin typeface="Josefin Sans"/>
              <a:ea typeface="Josefin Sans"/>
              <a:cs typeface="Josefin Sans"/>
              <a:sym typeface="Josefin Sans"/>
            </a:endParaRPr>
          </a:p>
        </p:txBody>
      </p:sp>
      <p:sp>
        <p:nvSpPr>
          <p:cNvPr id="124" name="Google Shape;124;p4"/>
          <p:cNvSpPr txBox="1"/>
          <p:nvPr/>
        </p:nvSpPr>
        <p:spPr>
          <a:xfrm>
            <a:off x="4805881" y="5129981"/>
            <a:ext cx="2580238" cy="923289"/>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67%</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customers cite “bad experience” with products as their churn reason</a:t>
            </a:r>
            <a:endParaRPr sz="1400" b="0" i="0" u="none" strike="noStrike" cap="none">
              <a:solidFill>
                <a:srgbClr val="000000"/>
              </a:solidFill>
              <a:latin typeface="Josefin Sans"/>
              <a:ea typeface="Josefin Sans"/>
              <a:cs typeface="Josefin Sans"/>
              <a:sym typeface="Josefin Sans"/>
            </a:endParaRPr>
          </a:p>
        </p:txBody>
      </p:sp>
      <p:sp>
        <p:nvSpPr>
          <p:cNvPr id="125" name="Google Shape;125;p4"/>
          <p:cNvSpPr txBox="1"/>
          <p:nvPr/>
        </p:nvSpPr>
        <p:spPr>
          <a:xfrm>
            <a:off x="8735593"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24%</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saw ROI uplift from automated testing </a:t>
            </a:r>
            <a:endParaRPr sz="1400" b="0" i="0" u="none" strike="noStrike" cap="none">
              <a:solidFill>
                <a:srgbClr val="000000"/>
              </a:solidFill>
              <a:latin typeface="Josefin Sans"/>
              <a:ea typeface="Josefin Sans"/>
              <a:cs typeface="Josefin Sans"/>
              <a:sym typeface="Josefin Sans"/>
            </a:endParaRPr>
          </a:p>
        </p:txBody>
      </p:sp>
      <p:sp>
        <p:nvSpPr>
          <p:cNvPr id="126" name="Google Shape;126;p4"/>
          <p:cNvSpPr txBox="1"/>
          <p:nvPr/>
        </p:nvSpPr>
        <p:spPr>
          <a:xfrm>
            <a:off x="8735593"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carry out fully automated testing internally </a:t>
            </a:r>
            <a:endParaRPr sz="1400" b="0" i="0" u="none" strike="noStrike" cap="none">
              <a:solidFill>
                <a:srgbClr val="000000"/>
              </a:solidFill>
              <a:latin typeface="Josefin Sans"/>
              <a:ea typeface="Josefin Sans"/>
              <a:cs typeface="Josefin Sans"/>
              <a:sym typeface="Josefin Sans"/>
            </a:endParaRPr>
          </a:p>
        </p:txBody>
      </p:sp>
      <p:sp>
        <p:nvSpPr>
          <p:cNvPr id="127" name="Google Shape;127;p4"/>
          <p:cNvSpPr txBox="1"/>
          <p:nvPr/>
        </p:nvSpPr>
        <p:spPr>
          <a:xfrm>
            <a:off x="8735593"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use non-testers for software testing</a:t>
            </a:r>
            <a:endParaRPr sz="1400" b="0" i="0" u="none" strike="noStrike" cap="none">
              <a:solidFill>
                <a:srgbClr val="000000"/>
              </a:solidFill>
              <a:latin typeface="Josefin Sans"/>
              <a:ea typeface="Josefin Sans"/>
              <a:cs typeface="Josefin Sans"/>
              <a:sym typeface="Josefin Sans"/>
            </a:endParaRPr>
          </a:p>
        </p:txBody>
      </p:sp>
      <p:sp>
        <p:nvSpPr>
          <p:cNvPr id="128" name="Google Shape;128;p4"/>
          <p:cNvSpPr txBox="1"/>
          <p:nvPr/>
        </p:nvSpPr>
        <p:spPr>
          <a:xfrm>
            <a:off x="5251451" y="6345529"/>
            <a:ext cx="5211638" cy="3587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Josefin Sans"/>
                <a:ea typeface="Josefin Sans"/>
                <a:cs typeface="Josefin Sans"/>
                <a:sym typeface="Josefin Sans"/>
              </a:rPr>
              <a:t>Sources: “Software Survival in 2024”, Beta Breakers; “10 QA Statistics”, Testlio; “Product Management Statistics”, UXCam; “Software Testing Statistics – 2024”, TrueList</a:t>
            </a:r>
            <a:endParaRPr sz="900" b="0" i="0" u="none" strike="noStrike" cap="none">
              <a:solidFill>
                <a:schemeClr val="dk1"/>
              </a:solidFill>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Cross Project Reporting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Dashboards and reports let you see the health of your different projects, grouped by program.</a:t>
            </a:r>
          </a:p>
        </p:txBody>
      </p:sp>
      <p:pic>
        <p:nvPicPr>
          <p:cNvPr id="6" name="Picture 5">
            <a:extLst>
              <a:ext uri="{FF2B5EF4-FFF2-40B4-BE49-F238E27FC236}">
                <a16:creationId xmlns:a16="http://schemas.microsoft.com/office/drawing/2014/main" id="{16F8173A-185C-4340-833B-6449BE998F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723" y="1483140"/>
            <a:ext cx="8714791" cy="4035647"/>
          </a:xfrm>
          <a:prstGeom prst="rect">
            <a:avLst/>
          </a:prstGeom>
          <a:ln>
            <a:solidFill>
              <a:schemeClr val="bg2">
                <a:lumMod val="50000"/>
              </a:schemeClr>
            </a:solidFill>
          </a:ln>
        </p:spPr>
      </p:pic>
    </p:spTree>
    <p:extLst>
      <p:ext uri="{BB962C8B-B14F-4D97-AF65-F5344CB8AC3E}">
        <p14:creationId xmlns:p14="http://schemas.microsoft.com/office/powerpoint/2010/main" val="1032982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98C1-C9DB-6101-3553-062AC88709F1}"/>
              </a:ext>
            </a:extLst>
          </p:cNvPr>
          <p:cNvSpPr>
            <a:spLocks noGrp="1"/>
          </p:cNvSpPr>
          <p:nvPr>
            <p:ph type="title"/>
          </p:nvPr>
        </p:nvSpPr>
        <p:spPr/>
        <p:txBody>
          <a:bodyPr/>
          <a:lstStyle/>
          <a:p>
            <a:r>
              <a:rPr lang="en-US" dirty="0"/>
              <a:t>Extensibility with </a:t>
            </a:r>
            <a:r>
              <a:rPr lang="en-US" dirty="0" err="1"/>
              <a:t>SpiraApps</a:t>
            </a:r>
            <a:r>
              <a:rPr lang="en-US" dirty="0"/>
              <a:t>™</a:t>
            </a:r>
          </a:p>
        </p:txBody>
      </p:sp>
      <p:sp>
        <p:nvSpPr>
          <p:cNvPr id="3" name="Content Placeholder 2">
            <a:extLst>
              <a:ext uri="{FF2B5EF4-FFF2-40B4-BE49-F238E27FC236}">
                <a16:creationId xmlns:a16="http://schemas.microsoft.com/office/drawing/2014/main" id="{7E4BB93B-6F7B-DE1A-A89B-1D2C7A3738FB}"/>
              </a:ext>
            </a:extLst>
          </p:cNvPr>
          <p:cNvSpPr>
            <a:spLocks noGrp="1"/>
          </p:cNvSpPr>
          <p:nvPr>
            <p:ph type="body" idx="1"/>
          </p:nvPr>
        </p:nvSpPr>
        <p:spPr>
          <a:xfrm>
            <a:off x="6035040" y="1986742"/>
            <a:ext cx="5644342" cy="4190221"/>
          </a:xfrm>
        </p:spPr>
        <p:txBody>
          <a:bodyPr>
            <a:normAutofit/>
          </a:bodyPr>
          <a:lstStyle/>
          <a:p>
            <a:pPr marL="50800" indent="0">
              <a:buNone/>
            </a:pPr>
            <a:r>
              <a:rPr lang="en-US" dirty="0" err="1"/>
              <a:t>SpiraApps</a:t>
            </a:r>
            <a:r>
              <a:rPr lang="en-US" dirty="0"/>
              <a:t> are powerful add-ons that unlock the full potential of SpiraTest by extending its core functionality to precisely match your specific requirements.</a:t>
            </a:r>
          </a:p>
          <a:p>
            <a:pPr marL="50800" indent="0">
              <a:buNone/>
            </a:pPr>
            <a:r>
              <a:rPr lang="en-US" dirty="0"/>
              <a:t>They empower allow you to </a:t>
            </a:r>
            <a:r>
              <a:rPr lang="en-US"/>
              <a:t>optimize SpiraTest </a:t>
            </a:r>
            <a:r>
              <a:rPr lang="en-US" dirty="0"/>
              <a:t>to support your  software development lifecycle and quality engineering practices.</a:t>
            </a:r>
          </a:p>
        </p:txBody>
      </p:sp>
      <p:pic>
        <p:nvPicPr>
          <p:cNvPr id="4" name="Google Shape;1150;p29" descr="A group of hexagons with different colors&#10;&#10;Description automatically generated">
            <a:extLst>
              <a:ext uri="{FF2B5EF4-FFF2-40B4-BE49-F238E27FC236}">
                <a16:creationId xmlns:a16="http://schemas.microsoft.com/office/drawing/2014/main" id="{0A32F2D1-BE11-FA4D-E772-FD24C711496F}"/>
              </a:ext>
            </a:extLst>
          </p:cNvPr>
          <p:cNvPicPr preferRelativeResize="0"/>
          <p:nvPr/>
        </p:nvPicPr>
        <p:blipFill rotWithShape="1">
          <a:blip r:embed="rId2">
            <a:alphaModFix/>
          </a:blip>
          <a:srcRect/>
          <a:stretch/>
        </p:blipFill>
        <p:spPr>
          <a:xfrm>
            <a:off x="10457411" y="505324"/>
            <a:ext cx="896389" cy="891213"/>
          </a:xfrm>
          <a:prstGeom prst="rect">
            <a:avLst/>
          </a:prstGeom>
          <a:noFill/>
          <a:ln>
            <a:noFill/>
          </a:ln>
          <a:effectLst>
            <a:outerShdw blurRad="63500" sx="102000" sy="102000" algn="ctr" rotWithShape="0">
              <a:srgbClr val="000000">
                <a:alpha val="40000"/>
              </a:srgbClr>
            </a:outerShdw>
          </a:effectLst>
        </p:spPr>
      </p:pic>
      <p:pic>
        <p:nvPicPr>
          <p:cNvPr id="5" name="Picture 4">
            <a:extLst>
              <a:ext uri="{FF2B5EF4-FFF2-40B4-BE49-F238E27FC236}">
                <a16:creationId xmlns:a16="http://schemas.microsoft.com/office/drawing/2014/main" id="{32B176B1-B057-9570-5182-21E6F6701535}"/>
              </a:ext>
            </a:extLst>
          </p:cNvPr>
          <p:cNvPicPr>
            <a:picLocks noChangeAspect="1"/>
          </p:cNvPicPr>
          <p:nvPr/>
        </p:nvPicPr>
        <p:blipFill>
          <a:blip r:embed="rId3"/>
          <a:stretch>
            <a:fillRect/>
          </a:stretch>
        </p:blipFill>
        <p:spPr>
          <a:xfrm>
            <a:off x="554183" y="1130968"/>
            <a:ext cx="5056909" cy="5262713"/>
          </a:xfrm>
          <a:prstGeom prst="rect">
            <a:avLst/>
          </a:prstGeom>
          <a:ln>
            <a:solidFill>
              <a:schemeClr val="bg2">
                <a:lumMod val="50000"/>
              </a:schemeClr>
            </a:solidFill>
          </a:ln>
        </p:spPr>
      </p:pic>
    </p:spTree>
    <p:extLst>
      <p:ext uri="{BB962C8B-B14F-4D97-AF65-F5344CB8AC3E}">
        <p14:creationId xmlns:p14="http://schemas.microsoft.com/office/powerpoint/2010/main" val="1390495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Integration Options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SpiraTest Fits into Your Ecosystem Seamlessly</a:t>
            </a:r>
          </a:p>
        </p:txBody>
      </p:sp>
    </p:spTree>
    <p:extLst>
      <p:ext uri="{BB962C8B-B14F-4D97-AF65-F5344CB8AC3E}">
        <p14:creationId xmlns:p14="http://schemas.microsoft.com/office/powerpoint/2010/main" val="1824116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1"/>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Extensive Integrations &amp; Migrations</a:t>
            </a:r>
            <a:endParaRPr>
              <a:latin typeface="Josefin Sans"/>
              <a:ea typeface="Josefin Sans"/>
              <a:cs typeface="Josefin Sans"/>
              <a:sym typeface="Josefin Sans"/>
            </a:endParaRPr>
          </a:p>
        </p:txBody>
      </p:sp>
      <p:sp>
        <p:nvSpPr>
          <p:cNvPr id="387" name="Google Shape;387;p11"/>
          <p:cNvSpPr/>
          <p:nvPr/>
        </p:nvSpPr>
        <p:spPr>
          <a:xfrm>
            <a:off x="2042051" y="2961309"/>
            <a:ext cx="1493397" cy="1304672"/>
          </a:xfrm>
          <a:prstGeom prst="hexagon">
            <a:avLst>
              <a:gd name="adj" fmla="val 25000"/>
              <a:gd name="vf" fmla="val 115470"/>
            </a:avLst>
          </a:prstGeom>
          <a:solidFill>
            <a:srgbClr val="07364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88" name="Google Shape;388;p11"/>
          <p:cNvSpPr/>
          <p:nvPr/>
        </p:nvSpPr>
        <p:spPr>
          <a:xfrm>
            <a:off x="2029213" y="438906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89" name="Google Shape;389;p11"/>
          <p:cNvSpPr/>
          <p:nvPr/>
        </p:nvSpPr>
        <p:spPr>
          <a:xfrm>
            <a:off x="741289"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0" name="Google Shape;390;p11"/>
          <p:cNvSpPr/>
          <p:nvPr/>
        </p:nvSpPr>
        <p:spPr>
          <a:xfrm>
            <a:off x="3344756"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1" name="Google Shape;391;p11"/>
          <p:cNvSpPr/>
          <p:nvPr/>
        </p:nvSpPr>
        <p:spPr>
          <a:xfrm>
            <a:off x="741289"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2" name="Google Shape;392;p11"/>
          <p:cNvSpPr/>
          <p:nvPr/>
        </p:nvSpPr>
        <p:spPr>
          <a:xfrm>
            <a:off x="3344756"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3" name="Google Shape;393;p11"/>
          <p:cNvSpPr/>
          <p:nvPr/>
        </p:nvSpPr>
        <p:spPr>
          <a:xfrm>
            <a:off x="2042051" y="1533555"/>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394" name="Google Shape;394;p11" descr="ServiceNow Partner | Cogniz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9143" y="2773263"/>
            <a:ext cx="1297689" cy="253009"/>
          </a:xfrm>
          <a:prstGeom prst="rect">
            <a:avLst/>
          </a:prstGeom>
          <a:noFill/>
          <a:ln>
            <a:noFill/>
          </a:ln>
        </p:spPr>
      </p:pic>
      <p:pic>
        <p:nvPicPr>
          <p:cNvPr id="395" name="Google Shape;395;p11" descr="Salesforce · GitHub"/>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3434" y="3938579"/>
            <a:ext cx="1067165" cy="773233"/>
          </a:xfrm>
          <a:prstGeom prst="rect">
            <a:avLst/>
          </a:prstGeom>
          <a:noFill/>
          <a:ln>
            <a:noFill/>
          </a:ln>
        </p:spPr>
      </p:pic>
      <p:pic>
        <p:nvPicPr>
          <p:cNvPr id="396" name="Google Shape;396;p11" descr="Why use Gitlab?. This post is about my personal… | by Irtiza | Medium"/>
          <p:cNvPicPr preferRelativeResize="0"/>
          <p:nvPr/>
        </p:nvPicPr>
        <p:blipFill rotWithShape="1">
          <a:blip r:embed="rId5" cstate="screen">
            <a:alphaModFix/>
            <a:extLst>
              <a:ext uri="{28A0092B-C50C-407E-A947-70E740481C1C}">
                <a14:useLocalDpi xmlns:a14="http://schemas.microsoft.com/office/drawing/2010/main"/>
              </a:ext>
            </a:extLst>
          </a:blip>
          <a:srcRect l="8972" t="18860" r="9063" b="20718"/>
          <a:stretch/>
        </p:blipFill>
        <p:spPr>
          <a:xfrm>
            <a:off x="2193056" y="4847249"/>
            <a:ext cx="1193331" cy="388298"/>
          </a:xfrm>
          <a:prstGeom prst="rect">
            <a:avLst/>
          </a:prstGeom>
          <a:noFill/>
          <a:ln>
            <a:noFill/>
          </a:ln>
        </p:spPr>
      </p:pic>
      <p:pic>
        <p:nvPicPr>
          <p:cNvPr id="397" name="Google Shape;397;p11" descr="Integrations | Resm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0101" y="2783849"/>
            <a:ext cx="1302705" cy="251648"/>
          </a:xfrm>
          <a:prstGeom prst="rect">
            <a:avLst/>
          </a:prstGeom>
          <a:noFill/>
          <a:ln>
            <a:noFill/>
          </a:ln>
        </p:spPr>
      </p:pic>
      <p:pic>
        <p:nvPicPr>
          <p:cNvPr id="398" name="Google Shape;398;p11" descr="Sharing Is At The Core Of Open Source Strategies | RefinePr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464901" y="4177634"/>
            <a:ext cx="1253105" cy="296856"/>
          </a:xfrm>
          <a:prstGeom prst="rect">
            <a:avLst/>
          </a:prstGeom>
          <a:noFill/>
          <a:ln>
            <a:noFill/>
          </a:ln>
        </p:spPr>
      </p:pic>
      <p:pic>
        <p:nvPicPr>
          <p:cNvPr id="399" name="Google Shape;399;p1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257492" y="3334855"/>
            <a:ext cx="1114854" cy="378580"/>
          </a:xfrm>
          <a:prstGeom prst="rect">
            <a:avLst/>
          </a:prstGeom>
          <a:noFill/>
          <a:ln>
            <a:noFill/>
          </a:ln>
        </p:spPr>
      </p:pic>
      <p:sp>
        <p:nvSpPr>
          <p:cNvPr id="400" name="Google Shape;400;p11"/>
          <p:cNvSpPr/>
          <p:nvPr/>
        </p:nvSpPr>
        <p:spPr>
          <a:xfrm>
            <a:off x="5920775" y="1439696"/>
            <a:ext cx="5802302" cy="534493"/>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80+ INTEGRATIONS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401" name="Google Shape;401;p11"/>
          <p:cNvSpPr/>
          <p:nvPr/>
        </p:nvSpPr>
        <p:spPr>
          <a:xfrm>
            <a:off x="5902502" y="4062231"/>
            <a:ext cx="5820404" cy="491479"/>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35+ BUILT-IN MIGRATIONS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402" name="Google Shape;402;p11"/>
          <p:cNvSpPr/>
          <p:nvPr/>
        </p:nvSpPr>
        <p:spPr>
          <a:xfrm>
            <a:off x="5920604" y="2029469"/>
            <a:ext cx="5802302" cy="188113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403" name="Google Shape;403;p11" descr="Atlassian Jira and Jira Plugins - CCD Suppor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806410" y="2149493"/>
            <a:ext cx="978097" cy="383115"/>
          </a:xfrm>
          <a:prstGeom prst="rect">
            <a:avLst/>
          </a:prstGeom>
          <a:noFill/>
          <a:ln>
            <a:noFill/>
          </a:ln>
        </p:spPr>
      </p:pic>
      <p:pic>
        <p:nvPicPr>
          <p:cNvPr id="404" name="Google Shape;404;p11" descr="Pros and Cons of Tricentis Tosca - Reviews &amp; General Overview"/>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62444" y="2191873"/>
            <a:ext cx="1170191" cy="331928"/>
          </a:xfrm>
          <a:prstGeom prst="rect">
            <a:avLst/>
          </a:prstGeom>
          <a:noFill/>
          <a:ln>
            <a:noFill/>
          </a:ln>
        </p:spPr>
      </p:pic>
      <p:pic>
        <p:nvPicPr>
          <p:cNvPr id="405" name="Google Shape;405;p11" descr="Continuous Integration and Delivery - CircleCI"/>
          <p:cNvPicPr preferRelativeResize="0"/>
          <p:nvPr/>
        </p:nvPicPr>
        <p:blipFill rotWithShape="1">
          <a:blip r:embed="rId11" cstate="screen">
            <a:alphaModFix/>
            <a:extLst>
              <a:ext uri="{28A0092B-C50C-407E-A947-70E740481C1C}">
                <a14:useLocalDpi xmlns:a14="http://schemas.microsoft.com/office/drawing/2010/main"/>
              </a:ext>
            </a:extLst>
          </a:blip>
          <a:srcRect l="10310" t="17000" r="10557" b="16710"/>
          <a:stretch/>
        </p:blipFill>
        <p:spPr>
          <a:xfrm>
            <a:off x="6063907" y="2105018"/>
            <a:ext cx="658583" cy="551072"/>
          </a:xfrm>
          <a:prstGeom prst="rect">
            <a:avLst/>
          </a:prstGeom>
          <a:noFill/>
          <a:ln>
            <a:noFill/>
          </a:ln>
        </p:spPr>
      </p:pic>
      <p:sp>
        <p:nvSpPr>
          <p:cNvPr id="406" name="Google Shape;406;p11"/>
          <p:cNvSpPr/>
          <p:nvPr/>
        </p:nvSpPr>
        <p:spPr>
          <a:xfrm>
            <a:off x="5901971" y="4608990"/>
            <a:ext cx="5820404" cy="152053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407" name="Google Shape;407;p11" descr="Building CI/CD With Jenkins - AgileSparks"/>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219059" y="2070560"/>
            <a:ext cx="779217" cy="731630"/>
          </a:xfrm>
          <a:prstGeom prst="rect">
            <a:avLst/>
          </a:prstGeom>
          <a:noFill/>
          <a:ln>
            <a:noFill/>
          </a:ln>
        </p:spPr>
      </p:pic>
      <p:pic>
        <p:nvPicPr>
          <p:cNvPr id="408" name="Google Shape;408;p11" descr="OctoPerf · GitHub"/>
          <p:cNvPicPr preferRelativeResize="0"/>
          <p:nvPr/>
        </p:nvPicPr>
        <p:blipFill rotWithShape="1">
          <a:blip r:embed="rId13" cstate="screen">
            <a:alphaModFix/>
            <a:extLst>
              <a:ext uri="{28A0092B-C50C-407E-A947-70E740481C1C}">
                <a14:useLocalDpi xmlns:a14="http://schemas.microsoft.com/office/drawing/2010/main"/>
              </a:ext>
            </a:extLst>
          </a:blip>
          <a:srcRect t="8559" b="9616"/>
          <a:stretch/>
        </p:blipFill>
        <p:spPr>
          <a:xfrm>
            <a:off x="9146438" y="2038360"/>
            <a:ext cx="928715" cy="759035"/>
          </a:xfrm>
          <a:prstGeom prst="rect">
            <a:avLst/>
          </a:prstGeom>
          <a:noFill/>
          <a:ln>
            <a:noFill/>
          </a:ln>
        </p:spPr>
      </p:pic>
      <p:pic>
        <p:nvPicPr>
          <p:cNvPr id="409" name="Google Shape;409;p11"/>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36810" y="5186797"/>
            <a:ext cx="1983669" cy="440295"/>
          </a:xfrm>
          <a:prstGeom prst="rect">
            <a:avLst/>
          </a:prstGeom>
          <a:noFill/>
          <a:ln>
            <a:noFill/>
          </a:ln>
        </p:spPr>
      </p:pic>
      <p:pic>
        <p:nvPicPr>
          <p:cNvPr id="410" name="Google Shape;410;p11"/>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720028" y="3015270"/>
            <a:ext cx="844265" cy="785474"/>
          </a:xfrm>
          <a:prstGeom prst="rect">
            <a:avLst/>
          </a:prstGeom>
          <a:noFill/>
          <a:ln>
            <a:noFill/>
          </a:ln>
        </p:spPr>
      </p:pic>
      <p:pic>
        <p:nvPicPr>
          <p:cNvPr id="411" name="Google Shape;411;p11"/>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6195061" y="5646169"/>
            <a:ext cx="1276687" cy="368045"/>
          </a:xfrm>
          <a:prstGeom prst="rect">
            <a:avLst/>
          </a:prstGeom>
          <a:noFill/>
          <a:ln>
            <a:noFill/>
          </a:ln>
        </p:spPr>
      </p:pic>
      <p:pic>
        <p:nvPicPr>
          <p:cNvPr id="412" name="Google Shape;412;p11"/>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7925443" y="5806757"/>
            <a:ext cx="1127168" cy="246652"/>
          </a:xfrm>
          <a:prstGeom prst="rect">
            <a:avLst/>
          </a:prstGeom>
          <a:noFill/>
          <a:ln>
            <a:noFill/>
          </a:ln>
        </p:spPr>
      </p:pic>
      <p:pic>
        <p:nvPicPr>
          <p:cNvPr id="413" name="Google Shape;413;p11"/>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584409" y="5523617"/>
            <a:ext cx="1404955" cy="530528"/>
          </a:xfrm>
          <a:prstGeom prst="rect">
            <a:avLst/>
          </a:prstGeom>
          <a:noFill/>
          <a:ln>
            <a:noFill/>
          </a:ln>
        </p:spPr>
      </p:pic>
      <p:pic>
        <p:nvPicPr>
          <p:cNvPr id="414" name="Google Shape;414;p11" descr="GitHub — A Beginner's Introduction | by Thiago Marsal Farias | Medium"/>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139107" y="3325359"/>
            <a:ext cx="1366710" cy="413049"/>
          </a:xfrm>
          <a:prstGeom prst="rect">
            <a:avLst/>
          </a:prstGeom>
          <a:noFill/>
          <a:ln>
            <a:noFill/>
          </a:ln>
        </p:spPr>
      </p:pic>
      <p:pic>
        <p:nvPicPr>
          <p:cNvPr id="415" name="Google Shape;415;p11" descr="IBM - Wikipedia"/>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501569" y="4704907"/>
            <a:ext cx="898947" cy="359903"/>
          </a:xfrm>
          <a:prstGeom prst="rect">
            <a:avLst/>
          </a:prstGeom>
          <a:noFill/>
          <a:ln>
            <a:noFill/>
          </a:ln>
        </p:spPr>
      </p:pic>
      <p:pic>
        <p:nvPicPr>
          <p:cNvPr id="416" name="Google Shape;416;p11" descr="TestRail Features | G2"/>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7091697" y="4683899"/>
            <a:ext cx="1194525" cy="322778"/>
          </a:xfrm>
          <a:prstGeom prst="rect">
            <a:avLst/>
          </a:prstGeom>
          <a:noFill/>
          <a:ln>
            <a:noFill/>
          </a:ln>
        </p:spPr>
      </p:pic>
      <p:pic>
        <p:nvPicPr>
          <p:cNvPr id="417" name="Google Shape;417;p11" descr="PractiTest Reviews 2024: Details, Pricing, &amp; Features | G2"/>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181531" y="4689765"/>
            <a:ext cx="820310" cy="841095"/>
          </a:xfrm>
          <a:prstGeom prst="rect">
            <a:avLst/>
          </a:prstGeom>
          <a:noFill/>
          <a:ln>
            <a:noFill/>
          </a:ln>
        </p:spPr>
      </p:pic>
      <p:pic>
        <p:nvPicPr>
          <p:cNvPr id="418" name="Google Shape;418;p11"/>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350941" y="5094339"/>
            <a:ext cx="711795" cy="575872"/>
          </a:xfrm>
          <a:prstGeom prst="rect">
            <a:avLst/>
          </a:prstGeom>
          <a:noFill/>
          <a:ln>
            <a:noFill/>
          </a:ln>
        </p:spPr>
      </p:pic>
      <p:pic>
        <p:nvPicPr>
          <p:cNvPr id="419" name="Google Shape;419;p11" descr="ChatGPT Icon Logo"/>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7639076" y="2675433"/>
            <a:ext cx="1291556" cy="397410"/>
          </a:xfrm>
          <a:prstGeom prst="rect">
            <a:avLst/>
          </a:prstGeom>
          <a:noFill/>
          <a:ln>
            <a:noFill/>
          </a:ln>
        </p:spPr>
      </p:pic>
      <p:pic>
        <p:nvPicPr>
          <p:cNvPr id="420" name="Google Shape;420;p11" descr="Load Testing from Neotys - Fully Integrated with Inflectra Products"/>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6023952" y="2787685"/>
            <a:ext cx="1390053" cy="402657"/>
          </a:xfrm>
          <a:prstGeom prst="rect">
            <a:avLst/>
          </a:prstGeom>
          <a:noFill/>
          <a:ln>
            <a:noFill/>
          </a:ln>
        </p:spPr>
      </p:pic>
      <p:pic>
        <p:nvPicPr>
          <p:cNvPr id="421" name="Google Shape;421;p11"/>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8097618" y="5075459"/>
            <a:ext cx="1020346" cy="743438"/>
          </a:xfrm>
          <a:prstGeom prst="rect">
            <a:avLst/>
          </a:prstGeom>
          <a:noFill/>
          <a:ln>
            <a:noFill/>
          </a:ln>
        </p:spPr>
      </p:pic>
      <p:pic>
        <p:nvPicPr>
          <p:cNvPr id="422" name="Google Shape;422;p11"/>
          <p:cNvPicPr preferRelativeResize="0"/>
          <p:nvPr/>
        </p:nvPicPr>
        <p:blipFill rotWithShape="1">
          <a:blip r:embed="rId27">
            <a:alphaModFix/>
          </a:blip>
          <a:srcRect/>
          <a:stretch/>
        </p:blipFill>
        <p:spPr>
          <a:xfrm>
            <a:off x="9706411" y="2822229"/>
            <a:ext cx="1359960" cy="451469"/>
          </a:xfrm>
          <a:prstGeom prst="rect">
            <a:avLst/>
          </a:prstGeom>
          <a:noFill/>
          <a:ln>
            <a:noFill/>
          </a:ln>
        </p:spPr>
      </p:pic>
      <p:pic>
        <p:nvPicPr>
          <p:cNvPr id="423" name="Google Shape;423;p11"/>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9538191" y="4774074"/>
            <a:ext cx="1469401" cy="270384"/>
          </a:xfrm>
          <a:prstGeom prst="rect">
            <a:avLst/>
          </a:prstGeom>
          <a:noFill/>
          <a:ln>
            <a:noFill/>
          </a:ln>
        </p:spPr>
      </p:pic>
      <p:pic>
        <p:nvPicPr>
          <p:cNvPr id="424" name="Google Shape;424;p11"/>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7731206" y="3201361"/>
            <a:ext cx="550483" cy="575250"/>
          </a:xfrm>
          <a:prstGeom prst="rect">
            <a:avLst/>
          </a:prstGeom>
          <a:noFill/>
          <a:ln>
            <a:noFill/>
          </a:ln>
        </p:spPr>
      </p:pic>
      <p:pic>
        <p:nvPicPr>
          <p:cNvPr id="425" name="Google Shape;425;p11" descr="Technology Partners | Inflectra"/>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9904678" y="3228580"/>
            <a:ext cx="962750" cy="608938"/>
          </a:xfrm>
          <a:prstGeom prst="rect">
            <a:avLst/>
          </a:prstGeom>
          <a:noFill/>
          <a:ln>
            <a:noFill/>
          </a:ln>
        </p:spPr>
      </p:pic>
      <p:pic>
        <p:nvPicPr>
          <p:cNvPr id="5" name="Picture 4" descr="A blue triangle logo with text&#10;&#10;AI-generated content may be incorrect.">
            <a:extLst>
              <a:ext uri="{FF2B5EF4-FFF2-40B4-BE49-F238E27FC236}">
                <a16:creationId xmlns:a16="http://schemas.microsoft.com/office/drawing/2014/main" id="{5C58EBE5-3AF0-4EA3-C017-711DBB4A209C}"/>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2130905" y="1755271"/>
            <a:ext cx="1333996" cy="75037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817093"/>
            <a:ext cx="9042918" cy="914400"/>
          </a:xfrm>
        </p:spPr>
        <p:txBody>
          <a:bodyPr>
            <a:normAutofit lnSpcReduction="10000"/>
          </a:bodyPr>
          <a:lstStyle/>
          <a:p>
            <a:pPr marL="0" indent="0">
              <a:buNone/>
            </a:pPr>
            <a:r>
              <a:rPr lang="en-US" dirty="0" err="1">
                <a:latin typeface="+mj-lt"/>
              </a:rPr>
              <a:t>RemoteLaunch</a:t>
            </a:r>
            <a:r>
              <a:rPr lang="en-US" dirty="0">
                <a:latin typeface="+mj-lt"/>
              </a:rPr>
              <a:t> lets you integrate other automated testing tools with </a:t>
            </a:r>
            <a:r>
              <a:rPr lang="en-US" dirty="0" err="1">
                <a:latin typeface="+mj-lt"/>
              </a:rPr>
              <a:t>SpiraTest</a:t>
            </a:r>
            <a:r>
              <a:rPr lang="en-US" dirty="0">
                <a:latin typeface="+mj-lt"/>
              </a:rPr>
              <a:t> in addition to Rapise</a:t>
            </a:r>
          </a:p>
        </p:txBody>
      </p:sp>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SpiraTest</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969286" y="2925932"/>
                <a:ext cx="485902" cy="440150"/>
              </a:xfrm>
              <a:prstGeom prst="rect">
                <a:avLst/>
              </a:prstGeom>
            </p:spPr>
          </p:pic>
        </p:grpSp>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969286" y="2925932"/>
                <a:ext cx="485902" cy="440150"/>
              </a:xfrm>
              <a:prstGeom prst="rect">
                <a:avLst/>
              </a:prstGeom>
            </p:spPr>
          </p:pic>
        </p:grpSp>
      </p:grpSp>
      <p:pic>
        <p:nvPicPr>
          <p:cNvPr id="32" name="Graphic 31">
            <a:extLst>
              <a:ext uri="{FF2B5EF4-FFF2-40B4-BE49-F238E27FC236}">
                <a16:creationId xmlns:a16="http://schemas.microsoft.com/office/drawing/2014/main" id="{14F9F0E3-2F28-4359-89DB-4AC3152AACE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3182" y="2388138"/>
            <a:ext cx="685710" cy="685710"/>
          </a:xfrm>
          <a:prstGeom prst="rect">
            <a:avLst/>
          </a:prstGeom>
        </p:spPr>
      </p:pic>
    </p:spTree>
    <p:extLst>
      <p:ext uri="{BB962C8B-B14F-4D97-AF65-F5344CB8AC3E}">
        <p14:creationId xmlns:p14="http://schemas.microsoft.com/office/powerpoint/2010/main" val="4062572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D9A-12A0-47AF-9689-71D323872231}"/>
              </a:ext>
            </a:extLst>
          </p:cNvPr>
          <p:cNvSpPr>
            <a:spLocks noGrp="1"/>
          </p:cNvSpPr>
          <p:nvPr>
            <p:ph type="title"/>
          </p:nvPr>
        </p:nvSpPr>
        <p:spPr/>
        <p:txBody>
          <a:bodyPr/>
          <a:lstStyle/>
          <a:p>
            <a:r>
              <a:rPr lang="en-US" dirty="0"/>
              <a:t>Build Integrated with CI / CD Tools</a:t>
            </a:r>
          </a:p>
        </p:txBody>
      </p:sp>
      <p:sp>
        <p:nvSpPr>
          <p:cNvPr id="4" name="Rectangle 3">
            <a:extLst>
              <a:ext uri="{FF2B5EF4-FFF2-40B4-BE49-F238E27FC236}">
                <a16:creationId xmlns:a16="http://schemas.microsoft.com/office/drawing/2014/main" id="{5D79E844-1D98-4ACA-A05B-9816D4F74B40}"/>
              </a:ext>
            </a:extLst>
          </p:cNvPr>
          <p:cNvSpPr/>
          <p:nvPr/>
        </p:nvSpPr>
        <p:spPr>
          <a:xfrm>
            <a:off x="734008" y="5490436"/>
            <a:ext cx="9417698" cy="954107"/>
          </a:xfrm>
          <a:prstGeom prst="rect">
            <a:avLst/>
          </a:prstGeom>
        </p:spPr>
        <p:txBody>
          <a:bodyPr wrap="square">
            <a:spAutoFit/>
          </a:bodyPr>
          <a:lstStyle/>
          <a:p>
            <a:r>
              <a:rPr lang="en-US" sz="2800" dirty="0">
                <a:latin typeface="+mj-lt"/>
              </a:rPr>
              <a:t>Build Management in </a:t>
            </a:r>
            <a:r>
              <a:rPr lang="en-US" sz="2800" dirty="0" err="1">
                <a:latin typeface="+mj-lt"/>
              </a:rPr>
              <a:t>SpiraTest</a:t>
            </a:r>
            <a:r>
              <a:rPr lang="en-US" sz="2800" dirty="0">
                <a:latin typeface="+mj-lt"/>
              </a:rPr>
              <a:t> lets you integrate with continuous integration build servers with full traceability for each build</a:t>
            </a:r>
          </a:p>
        </p:txBody>
      </p:sp>
      <p:pic>
        <p:nvPicPr>
          <p:cNvPr id="6" name="Picture 5">
            <a:extLst>
              <a:ext uri="{FF2B5EF4-FFF2-40B4-BE49-F238E27FC236}">
                <a16:creationId xmlns:a16="http://schemas.microsoft.com/office/drawing/2014/main" id="{73E89243-76E9-4EC4-94FA-DD1317AB7E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5028" y="1596125"/>
            <a:ext cx="9664411" cy="238804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4D02A1F0-D073-47E0-8366-88CD3B764E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5836" y="3125733"/>
            <a:ext cx="8770776" cy="2110136"/>
          </a:xfrm>
          <a:prstGeom prst="rect">
            <a:avLst/>
          </a:prstGeom>
          <a:ln>
            <a:solidFill>
              <a:schemeClr val="bg2">
                <a:lumMod val="50000"/>
              </a:schemeClr>
            </a:solidFill>
          </a:ln>
        </p:spPr>
      </p:pic>
    </p:spTree>
    <p:extLst>
      <p:ext uri="{BB962C8B-B14F-4D97-AF65-F5344CB8AC3E}">
        <p14:creationId xmlns:p14="http://schemas.microsoft.com/office/powerpoint/2010/main" val="46181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9118-C6AB-4A2C-876C-25D49F37961E}"/>
              </a:ext>
            </a:extLst>
          </p:cNvPr>
          <p:cNvSpPr>
            <a:spLocks noGrp="1"/>
          </p:cNvSpPr>
          <p:nvPr>
            <p:ph type="title"/>
          </p:nvPr>
        </p:nvSpPr>
        <p:spPr/>
        <p:txBody>
          <a:bodyPr/>
          <a:lstStyle/>
          <a:p>
            <a:r>
              <a:rPr lang="en-US" dirty="0"/>
              <a:t>Integration with your Favorite IDEs</a:t>
            </a:r>
          </a:p>
        </p:txBody>
      </p:sp>
      <p:pic>
        <p:nvPicPr>
          <p:cNvPr id="4" name="Picture 3">
            <a:extLst>
              <a:ext uri="{FF2B5EF4-FFF2-40B4-BE49-F238E27FC236}">
                <a16:creationId xmlns:a16="http://schemas.microsoft.com/office/drawing/2014/main" id="{6E5B5E5D-C9D4-45B2-A344-D1AA292B02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522750"/>
            <a:ext cx="4000000" cy="5161905"/>
          </a:xfrm>
          <a:prstGeom prst="rect">
            <a:avLst/>
          </a:prstGeom>
        </p:spPr>
      </p:pic>
      <p:pic>
        <p:nvPicPr>
          <p:cNvPr id="5" name="Picture 4">
            <a:extLst>
              <a:ext uri="{FF2B5EF4-FFF2-40B4-BE49-F238E27FC236}">
                <a16:creationId xmlns:a16="http://schemas.microsoft.com/office/drawing/2014/main" id="{E54AB7EB-8359-48AE-9FE3-5E3367D7D8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6962" y="1522750"/>
            <a:ext cx="3334215" cy="2410161"/>
          </a:xfrm>
          <a:prstGeom prst="rect">
            <a:avLst/>
          </a:prstGeom>
        </p:spPr>
      </p:pic>
      <p:pic>
        <p:nvPicPr>
          <p:cNvPr id="6" name="Picture 5">
            <a:extLst>
              <a:ext uri="{FF2B5EF4-FFF2-40B4-BE49-F238E27FC236}">
                <a16:creationId xmlns:a16="http://schemas.microsoft.com/office/drawing/2014/main" id="{F072F58A-BB2F-4FF7-9A0C-6FF2B12C3C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6961" y="4103701"/>
            <a:ext cx="4134093" cy="2580953"/>
          </a:xfrm>
          <a:prstGeom prst="rect">
            <a:avLst/>
          </a:prstGeom>
          <a:ln>
            <a:solidFill>
              <a:srgbClr val="93A1A1"/>
            </a:solidFill>
          </a:ln>
        </p:spPr>
      </p:pic>
      <p:pic>
        <p:nvPicPr>
          <p:cNvPr id="7" name="Picture 6">
            <a:extLst>
              <a:ext uri="{FF2B5EF4-FFF2-40B4-BE49-F238E27FC236}">
                <a16:creationId xmlns:a16="http://schemas.microsoft.com/office/drawing/2014/main" id="{92D7C3F1-DF81-4A69-8A83-494DECCBAA52}"/>
              </a:ext>
            </a:extLst>
          </p:cNvPr>
          <p:cNvPicPr>
            <a:picLocks noChangeAspect="1"/>
          </p:cNvPicPr>
          <p:nvPr/>
        </p:nvPicPr>
        <p:blipFill>
          <a:blip r:embed="rId5"/>
          <a:stretch>
            <a:fillRect/>
          </a:stretch>
        </p:blipFill>
        <p:spPr>
          <a:xfrm>
            <a:off x="8639639" y="1522750"/>
            <a:ext cx="3175431" cy="2410161"/>
          </a:xfrm>
          <a:prstGeom prst="rect">
            <a:avLst/>
          </a:prstGeom>
        </p:spPr>
      </p:pic>
      <p:pic>
        <p:nvPicPr>
          <p:cNvPr id="11" name="Picture 10">
            <a:extLst>
              <a:ext uri="{FF2B5EF4-FFF2-40B4-BE49-F238E27FC236}">
                <a16:creationId xmlns:a16="http://schemas.microsoft.com/office/drawing/2014/main" id="{CD9B009E-BF5C-4982-9430-06931529AC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1771" y="1636552"/>
            <a:ext cx="453327" cy="453327"/>
          </a:xfrm>
          <a:prstGeom prst="rect">
            <a:avLst/>
          </a:prstGeom>
        </p:spPr>
      </p:pic>
      <p:pic>
        <p:nvPicPr>
          <p:cNvPr id="12" name="Picture 11">
            <a:extLst>
              <a:ext uri="{FF2B5EF4-FFF2-40B4-BE49-F238E27FC236}">
                <a16:creationId xmlns:a16="http://schemas.microsoft.com/office/drawing/2014/main" id="{13941BB7-EEDC-40FD-B5C8-812175CB59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5511" y="2310636"/>
            <a:ext cx="589835" cy="586558"/>
          </a:xfrm>
          <a:prstGeom prst="rect">
            <a:avLst/>
          </a:prstGeom>
        </p:spPr>
      </p:pic>
      <p:pic>
        <p:nvPicPr>
          <p:cNvPr id="13" name="Picture 12">
            <a:extLst>
              <a:ext uri="{FF2B5EF4-FFF2-40B4-BE49-F238E27FC236}">
                <a16:creationId xmlns:a16="http://schemas.microsoft.com/office/drawing/2014/main" id="{D7AF53A7-AA6E-4FC4-A296-1589DE14AC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16472" y="4201053"/>
            <a:ext cx="1621764" cy="381114"/>
          </a:xfrm>
          <a:prstGeom prst="rect">
            <a:avLst/>
          </a:prstGeom>
          <a:solidFill>
            <a:schemeClr val="bg2"/>
          </a:solidFill>
        </p:spPr>
      </p:pic>
      <p:pic>
        <p:nvPicPr>
          <p:cNvPr id="14" name="Picture 13">
            <a:extLst>
              <a:ext uri="{FF2B5EF4-FFF2-40B4-BE49-F238E27FC236}">
                <a16:creationId xmlns:a16="http://schemas.microsoft.com/office/drawing/2014/main" id="{D6C19589-40E6-44B0-89D7-00F7FE0015A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81316" y="1790892"/>
            <a:ext cx="597973" cy="597973"/>
          </a:xfrm>
          <a:prstGeom prst="rect">
            <a:avLst/>
          </a:prstGeom>
        </p:spPr>
      </p:pic>
    </p:spTree>
    <p:extLst>
      <p:ext uri="{BB962C8B-B14F-4D97-AF65-F5344CB8AC3E}">
        <p14:creationId xmlns:p14="http://schemas.microsoft.com/office/powerpoint/2010/main" val="455353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9B76-63FA-497A-9661-71935429F2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4499" y="3190359"/>
            <a:ext cx="1174260" cy="880695"/>
          </a:xfrm>
          <a:prstGeom prst="rect">
            <a:avLst/>
          </a:prstGeom>
        </p:spPr>
      </p:pic>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a:t>Integration Options</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a:t>Over 80 integrations and connectors, here’s some of the more popular ones:</a:t>
            </a:r>
          </a:p>
        </p:txBody>
      </p:sp>
      <p:grpSp>
        <p:nvGrpSpPr>
          <p:cNvPr id="65539" name="Group 39">
            <a:extLst>
              <a:ext uri="{FF2B5EF4-FFF2-40B4-BE49-F238E27FC236}">
                <a16:creationId xmlns:a16="http://schemas.microsoft.com/office/drawing/2014/main" id="{A1406726-B654-4C41-AD8F-574F878ED3B7}"/>
              </a:ext>
            </a:extLst>
          </p:cNvPr>
          <p:cNvGrpSpPr>
            <a:grpSpLocks/>
          </p:cNvGrpSpPr>
          <p:nvPr/>
        </p:nvGrpSpPr>
        <p:grpSpPr bwMode="auto">
          <a:xfrm>
            <a:off x="1981200" y="3111118"/>
            <a:ext cx="8229600" cy="2103438"/>
            <a:chOff x="288" y="1818"/>
            <a:chExt cx="5424" cy="1325"/>
          </a:xfrm>
        </p:grpSpPr>
        <p:sp>
          <p:nvSpPr>
            <p:cNvPr id="65582" name="Line 35">
              <a:extLst>
                <a:ext uri="{FF2B5EF4-FFF2-40B4-BE49-F238E27FC236}">
                  <a16:creationId xmlns:a16="http://schemas.microsoft.com/office/drawing/2014/main" id="{53A0596C-C351-4D5D-808C-8193524CC88C}"/>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0" name="Line 38">
            <a:extLst>
              <a:ext uri="{FF2B5EF4-FFF2-40B4-BE49-F238E27FC236}">
                <a16:creationId xmlns:a16="http://schemas.microsoft.com/office/drawing/2014/main" id="{3ED76B09-EE74-4B0F-86E9-F92AADC82D41}"/>
              </a:ext>
            </a:extLst>
          </p:cNvPr>
          <p:cNvSpPr>
            <a:spLocks noChangeShapeType="1"/>
          </p:cNvSpPr>
          <p:nvPr/>
        </p:nvSpPr>
        <p:spPr bwMode="auto">
          <a:xfrm flipH="1">
            <a:off x="5140569" y="2053843"/>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Developer IDEs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CI / Build Servers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CRM &amp; Service Management</a:t>
            </a:r>
          </a:p>
        </p:txBody>
      </p:sp>
      <p:sp>
        <p:nvSpPr>
          <p:cNvPr id="65546" name="Text Box 19">
            <a:extLst>
              <a:ext uri="{FF2B5EF4-FFF2-40B4-BE49-F238E27FC236}">
                <a16:creationId xmlns:a16="http://schemas.microsoft.com/office/drawing/2014/main" id="{B811C9F9-0AFF-4B34-9B25-1138D2403465}"/>
              </a:ext>
            </a:extLst>
          </p:cNvPr>
          <p:cNvSpPr txBox="1">
            <a:spLocks noChangeArrowheads="1"/>
          </p:cNvSpPr>
          <p:nvPr/>
        </p:nvSpPr>
        <p:spPr bwMode="auto">
          <a:xfrm>
            <a:off x="1439008"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Modelling Tools</a:t>
            </a:r>
          </a:p>
        </p:txBody>
      </p:sp>
      <p:sp>
        <p:nvSpPr>
          <p:cNvPr id="65547" name="Text Box 20">
            <a:extLst>
              <a:ext uri="{FF2B5EF4-FFF2-40B4-BE49-F238E27FC236}">
                <a16:creationId xmlns:a16="http://schemas.microsoft.com/office/drawing/2014/main" id="{9AC632A7-EFBD-49CA-9CB3-311C39ADD517}"/>
              </a:ext>
            </a:extLst>
          </p:cNvPr>
          <p:cNvSpPr txBox="1">
            <a:spLocks noChangeArrowheads="1"/>
          </p:cNvSpPr>
          <p:nvPr/>
        </p:nvSpPr>
        <p:spPr bwMode="auto">
          <a:xfrm>
            <a:off x="5486400"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Unit Test Frameworks</a:t>
            </a:r>
          </a:p>
        </p:txBody>
      </p:sp>
      <p:sp>
        <p:nvSpPr>
          <p:cNvPr id="65548" name="Text Box 21">
            <a:extLst>
              <a:ext uri="{FF2B5EF4-FFF2-40B4-BE49-F238E27FC236}">
                <a16:creationId xmlns:a16="http://schemas.microsoft.com/office/drawing/2014/main" id="{F941B172-D98D-45C7-AE52-E047252C1324}"/>
              </a:ext>
            </a:extLst>
          </p:cNvPr>
          <p:cNvSpPr txBox="1">
            <a:spLocks noChangeArrowheads="1"/>
          </p:cNvSpPr>
          <p:nvPr/>
        </p:nvSpPr>
        <p:spPr bwMode="auto">
          <a:xfrm>
            <a:off x="5486400"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Bug-Tracking Tools</a:t>
            </a:r>
          </a:p>
        </p:txBody>
      </p:sp>
      <p:sp>
        <p:nvSpPr>
          <p:cNvPr id="65549" name="Text Box 22">
            <a:extLst>
              <a:ext uri="{FF2B5EF4-FFF2-40B4-BE49-F238E27FC236}">
                <a16:creationId xmlns:a16="http://schemas.microsoft.com/office/drawing/2014/main" id="{98F56F7A-47E2-4226-8E22-21AD289B6865}"/>
              </a:ext>
            </a:extLst>
          </p:cNvPr>
          <p:cNvSpPr txBox="1">
            <a:spLocks noChangeArrowheads="1"/>
          </p:cNvSpPr>
          <p:nvPr/>
        </p:nvSpPr>
        <p:spPr bwMode="auto">
          <a:xfrm>
            <a:off x="5486400"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Performance Testing Tools</a:t>
            </a:r>
          </a:p>
        </p:txBody>
      </p:sp>
      <p:sp>
        <p:nvSpPr>
          <p:cNvPr id="65550" name="Text Box 23">
            <a:extLst>
              <a:ext uri="{FF2B5EF4-FFF2-40B4-BE49-F238E27FC236}">
                <a16:creationId xmlns:a16="http://schemas.microsoft.com/office/drawing/2014/main" id="{39C5BD68-50CC-4BE1-B81B-292D34509FCD}"/>
              </a:ext>
            </a:extLst>
          </p:cNvPr>
          <p:cNvSpPr txBox="1">
            <a:spLocks noChangeArrowheads="1"/>
          </p:cNvSpPr>
          <p:nvPr/>
        </p:nvSpPr>
        <p:spPr bwMode="auto">
          <a:xfrm>
            <a:off x="5486400"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Functional Testing Tools</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5139" y="4539869"/>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26188" y="4631943"/>
            <a:ext cx="13700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8" descr="https://www.inflectra.com/GraphicsViewer.aspx?url=SpiraTest/Integrations/Automated-Testing-Tools.xml&amp;name=wordml://03000005.png">
            <a:extLst>
              <a:ext uri="{FF2B5EF4-FFF2-40B4-BE49-F238E27FC236}">
                <a16:creationId xmlns:a16="http://schemas.microsoft.com/office/drawing/2014/main" id="{743B4BC9-EAC5-418D-908F-0DB40E41494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3021" y="5619002"/>
            <a:ext cx="71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24801" y="4247769"/>
            <a:ext cx="14319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12" descr="https://yt3.ggpht.com/-Sv7becnu9sI/AAAAAAAAAAI/AAAAAAAAAAA/OCDkFWGCKBw/s900-c-k-no-rj-c0xffffff/photo.jpg">
            <a:extLst>
              <a:ext uri="{FF2B5EF4-FFF2-40B4-BE49-F238E27FC236}">
                <a16:creationId xmlns:a16="http://schemas.microsoft.com/office/drawing/2014/main" id="{2D1BF8F8-1D73-4399-B8C9-38B2643111C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08027" y="4474781"/>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20" descr="https://www.inflectra.com/GraphicsViewer.aspx?url=SpiraTest/Integrations/Unit-Test-Frameworks.xml&amp;name=wordml://03000003.png">
            <a:extLst>
              <a:ext uri="{FF2B5EF4-FFF2-40B4-BE49-F238E27FC236}">
                <a16:creationId xmlns:a16="http://schemas.microsoft.com/office/drawing/2014/main" id="{CE1B46C5-0027-416B-821A-78987C89569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512509" y="2439607"/>
            <a:ext cx="7699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2" descr="https://www.inflectra.com/GraphicsViewer.aspx?url=SpiraTest/Integrations/Unit-Test-Frameworks.xml&amp;name=wordml://03000006.png">
            <a:extLst>
              <a:ext uri="{FF2B5EF4-FFF2-40B4-BE49-F238E27FC236}">
                <a16:creationId xmlns:a16="http://schemas.microsoft.com/office/drawing/2014/main" id="{CBD31758-5D59-4E29-AA44-C96ADE1AC85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53898" y="2452307"/>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4" descr="https://www.inflectra.com/GraphicsViewer.aspx?url=SpiraTest/Integrations/Unit-Test-Frameworks.xml&amp;name=wordml://03000008.png">
            <a:extLst>
              <a:ext uri="{FF2B5EF4-FFF2-40B4-BE49-F238E27FC236}">
                <a16:creationId xmlns:a16="http://schemas.microsoft.com/office/drawing/2014/main" id="{4CB42D6F-4169-46ED-B76B-E60BA53F9006}"/>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355598" y="2364994"/>
            <a:ext cx="5921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26" descr="https://www.inflectra.com/GraphicsViewer.aspx?url=SpiraTest/Integrations/Unit-Test-Frameworks.xml&amp;name=wordml://03000005.png">
            <a:extLst>
              <a:ext uri="{FF2B5EF4-FFF2-40B4-BE49-F238E27FC236}">
                <a16:creationId xmlns:a16="http://schemas.microsoft.com/office/drawing/2014/main" id="{190B2427-E4F4-4430-B31B-3C0D99B42ED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23935" y="2452306"/>
            <a:ext cx="1255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38" descr="https://wiki.bitnami.com/@api/deki/files/335/=redmine.png?size=thumb">
            <a:extLst>
              <a:ext uri="{FF2B5EF4-FFF2-40B4-BE49-F238E27FC236}">
                <a16:creationId xmlns:a16="http://schemas.microsoft.com/office/drawing/2014/main" id="{6FE7287B-ECA1-4CE8-AD4A-7643B37704C7}"/>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450744" y="3323843"/>
            <a:ext cx="5302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40" descr="https://encrypted-tbn1.gstatic.com/images?q=tbn:ANd9GcS_UHVJ_lMaHoSLfrwnC_R7owYfEPmSfPT8HbtrD6zeSyIPdjef">
            <a:extLst>
              <a:ext uri="{FF2B5EF4-FFF2-40B4-BE49-F238E27FC236}">
                <a16:creationId xmlns:a16="http://schemas.microsoft.com/office/drawing/2014/main" id="{313D7FE0-AD52-4D1F-B9A2-2C57E189849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781593" y="3407981"/>
            <a:ext cx="530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42" descr="https://www.inflectra.com/GraphicsViewer.aspx?url=SpiraTest/Integrations/Requirements-Management-Systems.xml&amp;name=wordml://03000001.png">
            <a:extLst>
              <a:ext uri="{FF2B5EF4-FFF2-40B4-BE49-F238E27FC236}">
                <a16:creationId xmlns:a16="http://schemas.microsoft.com/office/drawing/2014/main" id="{292D098E-2DFB-480D-90E6-84FF85D88154}"/>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499333" y="4530343"/>
            <a:ext cx="1905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46" descr="https://www.inflectra.com/GraphicsViewer.aspx?url=SpiraTest/Integrations/Requirements-Management-Systems.xml&amp;name=wordml://03000003.png">
            <a:extLst>
              <a:ext uri="{FF2B5EF4-FFF2-40B4-BE49-F238E27FC236}">
                <a16:creationId xmlns:a16="http://schemas.microsoft.com/office/drawing/2014/main" id="{6044D96E-7E61-4B1C-BA37-F2A8F1BE74D9}"/>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591102" y="4474781"/>
            <a:ext cx="5254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6" name="Picture 56" descr="https://www.inflectra.com/GraphicsViewer.aspx?url=SpiraTeam/Integrations/Integrated-Development-Environments.xml&amp;name=wordml://03000001.png">
            <a:extLst>
              <a:ext uri="{FF2B5EF4-FFF2-40B4-BE49-F238E27FC236}">
                <a16:creationId xmlns:a16="http://schemas.microsoft.com/office/drawing/2014/main" id="{4193FBEA-31FF-4002-BA79-C4FD31780807}"/>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515208" y="2403093"/>
            <a:ext cx="9715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7" name="Picture 58" descr="https://www.inflectra.com/GraphicsViewer.aspx?url=SpiraTeam/Integrations/Integrated-Development-Environments.xml&amp;name=wordml://03000007.png">
            <a:extLst>
              <a:ext uri="{FF2B5EF4-FFF2-40B4-BE49-F238E27FC236}">
                <a16:creationId xmlns:a16="http://schemas.microsoft.com/office/drawing/2014/main" id="{0DFC9BFB-9AA1-48DB-AACB-F783CFBBA02C}"/>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797909" y="2398331"/>
            <a:ext cx="14446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D1C36EF-6AA3-4975-BF3C-6A4B01A3771B}"/>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244915" y="2403093"/>
            <a:ext cx="542924" cy="542924"/>
          </a:xfrm>
          <a:prstGeom prst="rect">
            <a:avLst/>
          </a:prstGeom>
        </p:spPr>
      </p:pic>
      <p:pic>
        <p:nvPicPr>
          <p:cNvPr id="1028" name="Picture 4" descr="Image result for azure devops logo">
            <a:extLst>
              <a:ext uri="{FF2B5EF4-FFF2-40B4-BE49-F238E27FC236}">
                <a16:creationId xmlns:a16="http://schemas.microsoft.com/office/drawing/2014/main" id="{259ED5E5-DA11-46EE-A605-FF2A1CCDBF95}"/>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9105634" y="3248871"/>
            <a:ext cx="755710" cy="755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E9E3D9-1627-47B8-91AE-90F51DFFE9D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231753" y="4427035"/>
            <a:ext cx="552387" cy="550861"/>
          </a:xfrm>
          <a:prstGeom prst="rect">
            <a:avLst/>
          </a:prstGeom>
        </p:spPr>
      </p:pic>
      <p:pic>
        <p:nvPicPr>
          <p:cNvPr id="1032" name="Picture 8" descr="Image result for mochajs logo">
            <a:extLst>
              <a:ext uri="{FF2B5EF4-FFF2-40B4-BE49-F238E27FC236}">
                <a16:creationId xmlns:a16="http://schemas.microsoft.com/office/drawing/2014/main" id="{3FDF2B26-04B0-46A9-957A-793258656635}"/>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313862" y="2217790"/>
            <a:ext cx="744538" cy="744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D16EF-2E29-4870-A0F4-129AA78D3338}"/>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858621" y="4768202"/>
            <a:ext cx="1841634" cy="252678"/>
          </a:xfrm>
          <a:prstGeom prst="rect">
            <a:avLst/>
          </a:prstGeom>
        </p:spPr>
      </p:pic>
      <p:pic>
        <p:nvPicPr>
          <p:cNvPr id="48" name="Picture 47">
            <a:extLst>
              <a:ext uri="{FF2B5EF4-FFF2-40B4-BE49-F238E27FC236}">
                <a16:creationId xmlns:a16="http://schemas.microsoft.com/office/drawing/2014/main" id="{0CAF83CA-3F25-4A8E-B88B-C4C7F94A6DC8}"/>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010197" y="5598940"/>
            <a:ext cx="1417124" cy="316557"/>
          </a:xfrm>
          <a:prstGeom prst="rect">
            <a:avLst/>
          </a:prstGeom>
        </p:spPr>
      </p:pic>
      <p:pic>
        <p:nvPicPr>
          <p:cNvPr id="49" name="Picture 48">
            <a:extLst>
              <a:ext uri="{FF2B5EF4-FFF2-40B4-BE49-F238E27FC236}">
                <a16:creationId xmlns:a16="http://schemas.microsoft.com/office/drawing/2014/main" id="{EB050DAD-FC21-4A9D-AE7B-844F1A00FBF7}"/>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571502" y="5874652"/>
            <a:ext cx="1366446" cy="204967"/>
          </a:xfrm>
          <a:prstGeom prst="rect">
            <a:avLst/>
          </a:prstGeom>
        </p:spPr>
      </p:pic>
      <p:pic>
        <p:nvPicPr>
          <p:cNvPr id="50" name="Picture 49">
            <a:extLst>
              <a:ext uri="{FF2B5EF4-FFF2-40B4-BE49-F238E27FC236}">
                <a16:creationId xmlns:a16="http://schemas.microsoft.com/office/drawing/2014/main" id="{3B854EEF-C15B-4F6B-8A60-E13B754916E4}"/>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542196" y="5703209"/>
            <a:ext cx="1255307" cy="291231"/>
          </a:xfrm>
          <a:prstGeom prst="rect">
            <a:avLst/>
          </a:prstGeom>
        </p:spPr>
      </p:pic>
      <p:pic>
        <p:nvPicPr>
          <p:cNvPr id="47" name="Picture 118" descr="JIRA Plug-In">
            <a:extLst>
              <a:ext uri="{FF2B5EF4-FFF2-40B4-BE49-F238E27FC236}">
                <a16:creationId xmlns:a16="http://schemas.microsoft.com/office/drawing/2014/main" id="{53EB68F5-C5F7-477F-8FD6-E4FF668001EE}"/>
              </a:ext>
            </a:extLst>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5534202" y="3552605"/>
            <a:ext cx="444339" cy="44433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2" descr="GitHub Plug-In">
            <a:extLst>
              <a:ext uri="{FF2B5EF4-FFF2-40B4-BE49-F238E27FC236}">
                <a16:creationId xmlns:a16="http://schemas.microsoft.com/office/drawing/2014/main" id="{93DA649A-7531-4C07-8BDF-BFA01828E60B}"/>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6224938" y="3566901"/>
            <a:ext cx="424716" cy="4247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0" descr="NeoLoad Plug-In">
            <a:extLst>
              <a:ext uri="{FF2B5EF4-FFF2-40B4-BE49-F238E27FC236}">
                <a16:creationId xmlns:a16="http://schemas.microsoft.com/office/drawing/2014/main" id="{F26B017C-41FA-42F3-97F7-25368002BC9C}"/>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5593665" y="5620733"/>
            <a:ext cx="468536" cy="468536"/>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 7">
            <a:extLst>
              <a:ext uri="{FF2B5EF4-FFF2-40B4-BE49-F238E27FC236}">
                <a16:creationId xmlns:a16="http://schemas.microsoft.com/office/drawing/2014/main" id="{9C87A2C3-B226-404A-9C04-6EAD92D193F7}"/>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6163557" y="5676215"/>
            <a:ext cx="1212125" cy="387287"/>
          </a:xfrm>
          <a:prstGeom prst="rect">
            <a:avLst/>
          </a:prstGeom>
        </p:spPr>
      </p:pic>
      <p:pic>
        <p:nvPicPr>
          <p:cNvPr id="54" name="Picture 58" descr="LoadRunner Plug-In">
            <a:extLst>
              <a:ext uri="{FF2B5EF4-FFF2-40B4-BE49-F238E27FC236}">
                <a16:creationId xmlns:a16="http://schemas.microsoft.com/office/drawing/2014/main" id="{DF8EDEB9-90F4-474E-B6F7-2FFEEEBAC020}"/>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8954714" y="5619002"/>
            <a:ext cx="360119" cy="36011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4" descr="WebLOAD Icon">
            <a:extLst>
              <a:ext uri="{FF2B5EF4-FFF2-40B4-BE49-F238E27FC236}">
                <a16:creationId xmlns:a16="http://schemas.microsoft.com/office/drawing/2014/main" id="{1F978253-2316-4542-809F-364763FA026B}"/>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1"/>
          <a:stretch/>
        </p:blipFill>
        <p:spPr bwMode="auto">
          <a:xfrm>
            <a:off x="8369183" y="5626550"/>
            <a:ext cx="430569" cy="42197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6" descr="OctoPerf | OpsMatters">
            <a:extLst>
              <a:ext uri="{FF2B5EF4-FFF2-40B4-BE49-F238E27FC236}">
                <a16:creationId xmlns:a16="http://schemas.microsoft.com/office/drawing/2014/main" id="{518A1838-52AF-426F-880A-7746AECFE602}"/>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9463388" y="5554014"/>
            <a:ext cx="525605" cy="52560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Getting Started with Jenkins Plugin | Coralogix">
            <a:extLst>
              <a:ext uri="{FF2B5EF4-FFF2-40B4-BE49-F238E27FC236}">
                <a16:creationId xmlns:a16="http://schemas.microsoft.com/office/drawing/2014/main" id="{543C6554-E3C1-42E3-99C2-E12B316259BC}"/>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3183023" y="3552605"/>
            <a:ext cx="478656" cy="47865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TeamCity on Behance">
            <a:extLst>
              <a:ext uri="{FF2B5EF4-FFF2-40B4-BE49-F238E27FC236}">
                <a16:creationId xmlns:a16="http://schemas.microsoft.com/office/drawing/2014/main" id="{D0D1BBC5-B9D3-4A8A-92DE-DFB93DDA32B2}"/>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1599709" y="3549823"/>
            <a:ext cx="401083" cy="40108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LayerCI Alternatives Review: best software - Compsmag">
            <a:extLst>
              <a:ext uri="{FF2B5EF4-FFF2-40B4-BE49-F238E27FC236}">
                <a16:creationId xmlns:a16="http://schemas.microsoft.com/office/drawing/2014/main" id="{D6F0BCDC-06E4-4855-88FA-898E22AB4EBA}"/>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2147085" y="3566464"/>
            <a:ext cx="361807" cy="361807"/>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 18">
            <a:extLst>
              <a:ext uri="{FF2B5EF4-FFF2-40B4-BE49-F238E27FC236}">
                <a16:creationId xmlns:a16="http://schemas.microsoft.com/office/drawing/2014/main" id="{2F818F73-6217-4E85-978F-7FF16491DCC8}"/>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2680362" y="3549823"/>
            <a:ext cx="410185" cy="399319"/>
          </a:xfrm>
          <a:prstGeom prst="rect">
            <a:avLst/>
          </a:prstGeom>
        </p:spPr>
      </p:pic>
      <p:pic>
        <p:nvPicPr>
          <p:cNvPr id="61" name="Picture 122" descr="GitHub Plug-In">
            <a:extLst>
              <a:ext uri="{FF2B5EF4-FFF2-40B4-BE49-F238E27FC236}">
                <a16:creationId xmlns:a16="http://schemas.microsoft.com/office/drawing/2014/main" id="{D2AEF1BC-F43E-447B-B6CA-61CEFDA8557B}"/>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3737028" y="3560586"/>
            <a:ext cx="424716" cy="424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60D31C0-FA67-47D2-997A-A79596F10378}"/>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4351928" y="3544605"/>
            <a:ext cx="420512" cy="424716"/>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Josefin Sans"/>
              <a:buNone/>
            </a:pPr>
            <a:r>
              <a:rPr lang="en-US"/>
              <a:t>Case Studies</a:t>
            </a:r>
            <a:endParaRPr/>
          </a:p>
        </p:txBody>
      </p:sp>
      <p:sp>
        <p:nvSpPr>
          <p:cNvPr id="1476" name="Google Shape;1476;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ED98B"/>
              </a:buClr>
              <a:buSzPts val="24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48"/>
          <p:cNvSpPr txBox="1">
            <a:spLocks noGrp="1"/>
          </p:cNvSpPr>
          <p:nvPr>
            <p:ph type="title"/>
          </p:nvPr>
        </p:nvSpPr>
        <p:spPr>
          <a:xfrm>
            <a:off x="485260" y="313326"/>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Mastek (IT &amp; Healthcare)</a:t>
            </a:r>
            <a:endParaRPr>
              <a:latin typeface="Josefin Sans"/>
              <a:ea typeface="Josefin Sans"/>
              <a:cs typeface="Josefin Sans"/>
              <a:sym typeface="Josefin Sans"/>
            </a:endParaRPr>
          </a:p>
        </p:txBody>
      </p:sp>
      <p:sp>
        <p:nvSpPr>
          <p:cNvPr id="1482" name="Google Shape;1482;p48"/>
          <p:cNvSpPr txBox="1">
            <a:spLocks noGrp="1"/>
          </p:cNvSpPr>
          <p:nvPr>
            <p:ph type="body" idx="4294967295"/>
          </p:nvPr>
        </p:nvSpPr>
        <p:spPr>
          <a:xfrm>
            <a:off x="485260" y="1183766"/>
            <a:ext cx="6025269" cy="1734283"/>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SzPts val="1800"/>
              <a:buNone/>
            </a:pPr>
            <a:r>
              <a:rPr lang="en-US" sz="1700" b="1">
                <a:latin typeface="Josefin Sans"/>
                <a:ea typeface="Josefin Sans"/>
                <a:cs typeface="Josefin Sans"/>
                <a:sym typeface="Josefin Sans"/>
              </a:rPr>
              <a:t>The Challenge</a:t>
            </a:r>
            <a:endParaRPr sz="1700" b="1">
              <a:latin typeface="Josefin Sans"/>
              <a:ea typeface="Josefin Sans"/>
              <a:cs typeface="Josefin Sans"/>
              <a:sym typeface="Josefin Sans"/>
            </a:endParaRPr>
          </a:p>
          <a:p>
            <a:pPr marL="50800" lvl="0" indent="0" algn="l" rtl="0">
              <a:lnSpc>
                <a:spcPct val="100000"/>
              </a:lnSpc>
              <a:spcBef>
                <a:spcPts val="0"/>
              </a:spcBef>
              <a:spcAft>
                <a:spcPts val="0"/>
              </a:spcAft>
              <a:buSzPts val="1800"/>
              <a:buNone/>
            </a:pPr>
            <a:r>
              <a:rPr lang="en-US" sz="1700">
                <a:latin typeface="Josefin Sans"/>
                <a:ea typeface="Josefin Sans"/>
                <a:cs typeface="Josefin Sans"/>
                <a:sym typeface="Josefin Sans"/>
              </a:rPr>
              <a:t>In a highly regulated and competitive market, Mastek needed to enhance their testing processes to achieve comprehensive test coverage, reduce time to market, and efficiently manage multiple projects while maintaining regulatory compliance.</a:t>
            </a:r>
            <a:endParaRPr sz="1700">
              <a:latin typeface="Josefin Sans"/>
              <a:ea typeface="Josefin Sans"/>
              <a:cs typeface="Josefin Sans"/>
              <a:sym typeface="Josefin Sans"/>
            </a:endParaRPr>
          </a:p>
        </p:txBody>
      </p:sp>
      <p:sp>
        <p:nvSpPr>
          <p:cNvPr id="1483" name="Google Shape;1483;p48"/>
          <p:cNvSpPr txBox="1"/>
          <p:nvPr/>
        </p:nvSpPr>
        <p:spPr>
          <a:xfrm>
            <a:off x="6754369" y="3505796"/>
            <a:ext cx="5014764" cy="168708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1"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Jira lacked comprehensive test management that could ensure full traceability from requirements to defects. Difficulties in automating test maintenance within Jira's ecosystem, led to greater manual work.</a:t>
            </a:r>
            <a:endParaRPr sz="1700" b="0" i="0" u="none" strike="noStrike" cap="none">
              <a:solidFill>
                <a:schemeClr val="dk1"/>
              </a:solidFill>
              <a:latin typeface="Josefin Sans"/>
              <a:ea typeface="Josefin Sans"/>
              <a:cs typeface="Josefin Sans"/>
              <a:sym typeface="Josefin Sans"/>
            </a:endParaRPr>
          </a:p>
        </p:txBody>
      </p:sp>
      <p:pic>
        <p:nvPicPr>
          <p:cNvPr id="1484" name="Google Shape;1484;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54369" y="1163320"/>
            <a:ext cx="5021994" cy="2278772"/>
          </a:xfrm>
          <a:prstGeom prst="rect">
            <a:avLst/>
          </a:prstGeom>
          <a:noFill/>
          <a:ln>
            <a:noFill/>
          </a:ln>
        </p:spPr>
      </p:pic>
      <p:sp>
        <p:nvSpPr>
          <p:cNvPr id="1485" name="Google Shape;1485;p48"/>
          <p:cNvSpPr txBox="1"/>
          <p:nvPr/>
        </p:nvSpPr>
        <p:spPr>
          <a:xfrm>
            <a:off x="557292" y="3268533"/>
            <a:ext cx="5881202" cy="166195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400" b="0" i="0" u="none" strike="noStrike" cap="none">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Mastek selected Inflectra products due to their favorable pricing, licensing options, and advanced project management and QA functionalities. SpiraTest was implemented to enhance project monitoring, streamline team collaboration, and improve compliance.</a:t>
            </a:r>
            <a:endParaRPr sz="1700" b="0" i="0" u="none" strike="noStrike" cap="none">
              <a:solidFill>
                <a:schemeClr val="dk1"/>
              </a:solidFill>
              <a:latin typeface="Josefin Sans"/>
              <a:ea typeface="Josefin Sans"/>
              <a:cs typeface="Josefin Sans"/>
              <a:sym typeface="Josefin Sans"/>
            </a:endParaRPr>
          </a:p>
        </p:txBody>
      </p:sp>
      <p:pic>
        <p:nvPicPr>
          <p:cNvPr id="1486" name="Google Shape;1486;p48"/>
          <p:cNvPicPr preferRelativeResize="0"/>
          <p:nvPr/>
        </p:nvPicPr>
        <p:blipFill rotWithShape="1">
          <a:blip r:embed="rId4" cstate="screen">
            <a:alphaModFix/>
            <a:extLst>
              <a:ext uri="{28A0092B-C50C-407E-A947-70E740481C1C}">
                <a14:useLocalDpi xmlns:a14="http://schemas.microsoft.com/office/drawing/2010/main"/>
              </a:ext>
            </a:extLst>
          </a:blip>
          <a:srcRect l="-3842" t="-35221" b="-31389"/>
          <a:stretch/>
        </p:blipFill>
        <p:spPr>
          <a:xfrm>
            <a:off x="9995137" y="249622"/>
            <a:ext cx="1736132" cy="726950"/>
          </a:xfrm>
          <a:prstGeom prst="rect">
            <a:avLst/>
          </a:prstGeom>
          <a:noFill/>
          <a:ln>
            <a:noFill/>
          </a:ln>
        </p:spPr>
      </p:pic>
      <p:sp>
        <p:nvSpPr>
          <p:cNvPr id="1487" name="Google Shape;1487;p48"/>
          <p:cNvSpPr txBox="1"/>
          <p:nvPr/>
        </p:nvSpPr>
        <p:spPr>
          <a:xfrm>
            <a:off x="485260" y="5280972"/>
            <a:ext cx="11291102"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2"/>
                </a:solidFill>
                <a:latin typeface="Josefin Sans"/>
                <a:ea typeface="Josefin Sans"/>
                <a:cs typeface="Josefin Sans"/>
                <a:sym typeface="Josefin Sans"/>
              </a:rPr>
              <a:t>“</a:t>
            </a:r>
            <a:r>
              <a:rPr lang="en-US" sz="1700" b="0" i="1" u="none" strike="noStrike" cap="none">
                <a:solidFill>
                  <a:schemeClr val="lt2"/>
                </a:solidFill>
                <a:latin typeface="Josefin Sans"/>
                <a:ea typeface="Josefin Sans"/>
                <a:cs typeface="Josefin Sans"/>
                <a:sym typeface="Josefin Sans"/>
              </a:rPr>
              <a:t>Inflectra's suite of products has transformed the way we manage our projects and testing processes. With tools like SpiraTest we have achieved unprecedented levels of efficiency, compliance, and quality. The seamless integration and robust features have enabled us to deliver projects faster and with greater accuracy, ensuring our competitive edge in the industry. “-- </a:t>
            </a:r>
            <a:r>
              <a:rPr lang="en-US" sz="1700" b="0" i="0" u="none" strike="noStrike" cap="none">
                <a:solidFill>
                  <a:schemeClr val="lt2"/>
                </a:solidFill>
                <a:latin typeface="Josefin Sans"/>
                <a:ea typeface="Josefin Sans"/>
                <a:cs typeface="Josefin Sans"/>
                <a:sym typeface="Josefin Sans"/>
              </a:rPr>
              <a:t>Kanchan R, Mastek</a:t>
            </a:r>
            <a:endParaRPr sz="1700" b="0" i="0" u="none" strike="noStrike" cap="none">
              <a:solidFill>
                <a:schemeClr val="lt2"/>
              </a:solidFill>
              <a:latin typeface="Josefin Sans"/>
              <a:ea typeface="Josefin Sans"/>
              <a:cs typeface="Josefin Sans"/>
              <a:sym typeface="Josefin Sans"/>
            </a:endParaRPr>
          </a:p>
        </p:txBody>
      </p:sp>
      <p:sp>
        <p:nvSpPr>
          <p:cNvPr id="1488" name="Google Shape;1488;p48"/>
          <p:cNvSpPr/>
          <p:nvPr/>
        </p:nvSpPr>
        <p:spPr>
          <a:xfrm>
            <a:off x="485259" y="3142892"/>
            <a:ext cx="6025269" cy="191323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The Inflectra® Platform</a:t>
            </a:r>
            <a:endParaRPr dirty="0">
              <a:latin typeface="Josefin Sans"/>
              <a:ea typeface="Josefin Sans"/>
              <a:cs typeface="Josefin Sans"/>
              <a:sym typeface="Josefin Sans"/>
            </a:endParaRPr>
          </a:p>
        </p:txBody>
      </p:sp>
      <p:sp>
        <p:nvSpPr>
          <p:cNvPr id="664" name="Google Shape;664;p6"/>
          <p:cNvSpPr/>
          <p:nvPr/>
        </p:nvSpPr>
        <p:spPr>
          <a:xfrm>
            <a:off x="1295653" y="2077688"/>
            <a:ext cx="9435830" cy="3162300"/>
          </a:xfrm>
          <a:prstGeom prst="rect">
            <a:avLst/>
          </a:prstGeom>
          <a:solidFill>
            <a:srgbClr val="D9D9D9"/>
          </a:solidFill>
          <a:ln w="25400" cap="flat" cmpd="sng">
            <a:solidFill>
              <a:srgbClr val="BBE0E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Arial"/>
                <a:ea typeface="Arial"/>
                <a:cs typeface="Arial"/>
                <a:sym typeface="Arial"/>
              </a:rPr>
              <a:t>SpiraPlan®</a:t>
            </a:r>
            <a:endParaRPr sz="1400" b="0" i="0" u="none" strike="noStrike" cap="none" dirty="0">
              <a:solidFill>
                <a:srgbClr val="000000"/>
              </a:solidFill>
              <a:latin typeface="Arial"/>
              <a:ea typeface="Arial"/>
              <a:cs typeface="Arial"/>
              <a:sym typeface="Arial"/>
            </a:endParaRPr>
          </a:p>
          <a:p>
            <a:pPr lvl="0" algn="ctr">
              <a:buClr>
                <a:srgbClr val="5F5F5F"/>
              </a:buClr>
              <a:buSzPts val="1800"/>
            </a:pPr>
            <a:r>
              <a:rPr lang="en-US" dirty="0">
                <a:solidFill>
                  <a:srgbClr val="5F5F5F"/>
                </a:solidFill>
                <a:latin typeface="Arial"/>
                <a:ea typeface="Arial"/>
                <a:cs typeface="Arial"/>
                <a:sym typeface="Arial"/>
              </a:rPr>
              <a:t>Enterprise Software Development Lifecycle Management</a:t>
            </a:r>
            <a:endParaRPr lang="en-US" sz="1400" dirty="0">
              <a:solidFill>
                <a:srgbClr val="000000"/>
              </a:solidFill>
              <a:latin typeface="Arial"/>
              <a:ea typeface="Arial"/>
              <a:cs typeface="Arial"/>
              <a:sym typeface="Arial"/>
            </a:endParaRPr>
          </a:p>
        </p:txBody>
      </p:sp>
      <p:sp>
        <p:nvSpPr>
          <p:cNvPr id="665" name="Google Shape;665;p6"/>
          <p:cNvSpPr/>
          <p:nvPr/>
        </p:nvSpPr>
        <p:spPr>
          <a:xfrm>
            <a:off x="1626394" y="3009240"/>
            <a:ext cx="8745165" cy="2066456"/>
          </a:xfrm>
          <a:prstGeom prst="rect">
            <a:avLst/>
          </a:prstGeom>
          <a:solidFill>
            <a:srgbClr val="F2F2F2"/>
          </a:solidFill>
          <a:ln w="25400" cap="flat" cmpd="sng">
            <a:solidFill>
              <a:srgbClr val="BBE0E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Arial"/>
                <a:ea typeface="Arial"/>
                <a:cs typeface="Arial"/>
                <a:sym typeface="Arial"/>
              </a:rPr>
              <a:t>SpiraTeam®</a:t>
            </a:r>
            <a:endParaRPr sz="1400" b="0" i="0" u="none" strike="noStrike" cap="none" dirty="0">
              <a:solidFill>
                <a:srgbClr val="000000"/>
              </a:solidFill>
              <a:latin typeface="Arial"/>
              <a:ea typeface="Arial"/>
              <a:cs typeface="Arial"/>
              <a:sym typeface="Arial"/>
            </a:endParaRPr>
          </a:p>
          <a:p>
            <a:pPr lvl="0" algn="ctr">
              <a:buClr>
                <a:srgbClr val="5F5F5F"/>
              </a:buClr>
              <a:buSzPts val="1800"/>
            </a:pPr>
            <a:r>
              <a:rPr lang="en-US" dirty="0">
                <a:solidFill>
                  <a:srgbClr val="5F5F5F"/>
                </a:solidFill>
                <a:latin typeface="Arial"/>
                <a:ea typeface="Arial"/>
                <a:cs typeface="Arial"/>
                <a:sym typeface="Arial"/>
              </a:rPr>
              <a:t>Software Development Lifecycle Management for Teams</a:t>
            </a:r>
            <a:endParaRPr lang="en-US" sz="1400" dirty="0">
              <a:solidFill>
                <a:srgbClr val="000000"/>
              </a:solidFill>
              <a:latin typeface="Arial"/>
              <a:ea typeface="Arial"/>
              <a:cs typeface="Arial"/>
              <a:sym typeface="Arial"/>
            </a:endParaRPr>
          </a:p>
        </p:txBody>
      </p:sp>
      <p:sp>
        <p:nvSpPr>
          <p:cNvPr id="666" name="Google Shape;666;p6"/>
          <p:cNvSpPr/>
          <p:nvPr/>
        </p:nvSpPr>
        <p:spPr>
          <a:xfrm>
            <a:off x="2356818" y="3858357"/>
            <a:ext cx="7337056" cy="97155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Arial"/>
                <a:ea typeface="Arial"/>
                <a:cs typeface="Arial"/>
                <a:sym typeface="Arial"/>
              </a:rPr>
              <a:t>SpiraTest®</a:t>
            </a:r>
            <a:endParaRPr sz="1400" b="0" i="0" u="none" strike="noStrike" cap="none" dirty="0">
              <a:solidFill>
                <a:srgbClr val="000000"/>
              </a:solidFill>
              <a:latin typeface="Arial"/>
              <a:ea typeface="Arial"/>
              <a:cs typeface="Arial"/>
              <a:sym typeface="Arial"/>
            </a:endParaRPr>
          </a:p>
          <a:p>
            <a:pPr lvl="0" algn="ctr">
              <a:buClr>
                <a:srgbClr val="084655"/>
              </a:buClr>
              <a:buSzPts val="1800"/>
            </a:pPr>
            <a:r>
              <a:rPr lang="en-US">
                <a:solidFill>
                  <a:srgbClr val="084655"/>
                </a:solidFill>
                <a:latin typeface="Arial"/>
                <a:ea typeface="Arial"/>
                <a:cs typeface="Arial"/>
                <a:sym typeface="Arial"/>
              </a:rPr>
              <a:t>Requirements, Test &amp; Defect Management</a:t>
            </a:r>
            <a:endParaRPr lang="en-US" sz="1400" dirty="0">
              <a:solidFill>
                <a:srgbClr val="000000"/>
              </a:solidFill>
              <a:latin typeface="Arial"/>
              <a:ea typeface="Arial"/>
              <a:cs typeface="Arial"/>
              <a:sym typeface="Arial"/>
            </a:endParaRPr>
          </a:p>
        </p:txBody>
      </p:sp>
      <p:sp>
        <p:nvSpPr>
          <p:cNvPr id="667" name="Google Shape;667;p6"/>
          <p:cNvSpPr/>
          <p:nvPr/>
        </p:nvSpPr>
        <p:spPr>
          <a:xfrm>
            <a:off x="1295654" y="1248733"/>
            <a:ext cx="3200846"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RemoteLaunch</a:t>
            </a:r>
            <a:r>
              <a:rPr lang="en-US" sz="18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Test Orchestration</a:t>
            </a:r>
            <a:endParaRPr sz="1400" b="0" i="0" u="none" strike="noStrike" cap="none">
              <a:solidFill>
                <a:srgbClr val="000000"/>
              </a:solidFill>
              <a:latin typeface="Arial"/>
              <a:ea typeface="Arial"/>
              <a:cs typeface="Arial"/>
              <a:sym typeface="Arial"/>
            </a:endParaRPr>
          </a:p>
        </p:txBody>
      </p:sp>
      <p:sp>
        <p:nvSpPr>
          <p:cNvPr id="668" name="Google Shape;668;p6"/>
          <p:cNvSpPr/>
          <p:nvPr/>
        </p:nvSpPr>
        <p:spPr>
          <a:xfrm>
            <a:off x="1295653" y="5354288"/>
            <a:ext cx="4809023"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Rapise®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UI &amp; API Test Automation</a:t>
            </a:r>
            <a:endParaRPr sz="1400" b="0" i="0" u="none" strike="noStrike" cap="none">
              <a:solidFill>
                <a:srgbClr val="000000"/>
              </a:solidFill>
              <a:latin typeface="Arial"/>
              <a:ea typeface="Arial"/>
              <a:cs typeface="Arial"/>
              <a:sym typeface="Arial"/>
            </a:endParaRPr>
          </a:p>
        </p:txBody>
      </p:sp>
      <p:sp>
        <p:nvSpPr>
          <p:cNvPr id="669" name="Google Shape;669;p6"/>
          <p:cNvSpPr/>
          <p:nvPr/>
        </p:nvSpPr>
        <p:spPr>
          <a:xfrm>
            <a:off x="4575943" y="1248733"/>
            <a:ext cx="3487040"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SpiraCapture</a:t>
            </a:r>
            <a:r>
              <a:rPr lang="en-US" sz="18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Exploratory Testing</a:t>
            </a:r>
            <a:endParaRPr sz="1400" b="0" i="0" u="none" strike="noStrike" cap="none">
              <a:solidFill>
                <a:srgbClr val="000000"/>
              </a:solidFill>
              <a:latin typeface="Arial"/>
              <a:ea typeface="Arial"/>
              <a:cs typeface="Arial"/>
              <a:sym typeface="Arial"/>
            </a:endParaRPr>
          </a:p>
        </p:txBody>
      </p:sp>
      <p:pic>
        <p:nvPicPr>
          <p:cNvPr id="670" name="Google Shape;670;p6"/>
          <p:cNvPicPr preferRelativeResize="0"/>
          <p:nvPr/>
        </p:nvPicPr>
        <p:blipFill rotWithShape="1">
          <a:blip r:embed="rId3">
            <a:alphaModFix/>
          </a:blip>
          <a:srcRect/>
          <a:stretch/>
        </p:blipFill>
        <p:spPr>
          <a:xfrm>
            <a:off x="7385687" y="1334708"/>
            <a:ext cx="532373" cy="532373"/>
          </a:xfrm>
          <a:prstGeom prst="rect">
            <a:avLst/>
          </a:prstGeom>
          <a:noFill/>
          <a:ln>
            <a:noFill/>
          </a:ln>
        </p:spPr>
      </p:pic>
      <p:pic>
        <p:nvPicPr>
          <p:cNvPr id="671" name="Google Shape;671;p6"/>
          <p:cNvPicPr preferRelativeResize="0"/>
          <p:nvPr/>
        </p:nvPicPr>
        <p:blipFill rotWithShape="1">
          <a:blip r:embed="rId4">
            <a:alphaModFix/>
          </a:blip>
          <a:srcRect/>
          <a:stretch/>
        </p:blipFill>
        <p:spPr>
          <a:xfrm>
            <a:off x="8960148" y="4072812"/>
            <a:ext cx="506815" cy="506815"/>
          </a:xfrm>
          <a:prstGeom prst="rect">
            <a:avLst/>
          </a:prstGeom>
          <a:noFill/>
          <a:ln>
            <a:noFill/>
          </a:ln>
        </p:spPr>
      </p:pic>
      <p:pic>
        <p:nvPicPr>
          <p:cNvPr id="672" name="Google Shape;672;p6"/>
          <p:cNvPicPr preferRelativeResize="0"/>
          <p:nvPr/>
        </p:nvPicPr>
        <p:blipFill rotWithShape="1">
          <a:blip r:embed="rId5">
            <a:alphaModFix/>
          </a:blip>
          <a:srcRect/>
          <a:stretch/>
        </p:blipFill>
        <p:spPr>
          <a:xfrm>
            <a:off x="5423959" y="5438148"/>
            <a:ext cx="506815" cy="506815"/>
          </a:xfrm>
          <a:prstGeom prst="rect">
            <a:avLst/>
          </a:prstGeom>
          <a:noFill/>
          <a:ln>
            <a:noFill/>
          </a:ln>
        </p:spPr>
      </p:pic>
      <p:pic>
        <p:nvPicPr>
          <p:cNvPr id="673" name="Google Shape;673;p6"/>
          <p:cNvPicPr preferRelativeResize="0"/>
          <p:nvPr/>
        </p:nvPicPr>
        <p:blipFill rotWithShape="1">
          <a:blip r:embed="rId6">
            <a:alphaModFix/>
          </a:blip>
          <a:srcRect/>
          <a:stretch/>
        </p:blipFill>
        <p:spPr>
          <a:xfrm>
            <a:off x="8960148" y="3160242"/>
            <a:ext cx="445135" cy="513842"/>
          </a:xfrm>
          <a:prstGeom prst="rect">
            <a:avLst/>
          </a:prstGeom>
          <a:noFill/>
          <a:ln>
            <a:noFill/>
          </a:ln>
        </p:spPr>
      </p:pic>
      <p:pic>
        <p:nvPicPr>
          <p:cNvPr id="674" name="Google Shape;674;p6"/>
          <p:cNvPicPr preferRelativeResize="0"/>
          <p:nvPr/>
        </p:nvPicPr>
        <p:blipFill rotWithShape="1">
          <a:blip r:embed="rId7">
            <a:alphaModFix/>
          </a:blip>
          <a:srcRect/>
          <a:stretch/>
        </p:blipFill>
        <p:spPr>
          <a:xfrm>
            <a:off x="8949276" y="2283787"/>
            <a:ext cx="456007" cy="527293"/>
          </a:xfrm>
          <a:prstGeom prst="rect">
            <a:avLst/>
          </a:prstGeom>
          <a:noFill/>
          <a:ln>
            <a:noFill/>
          </a:ln>
        </p:spPr>
      </p:pic>
      <p:sp>
        <p:nvSpPr>
          <p:cNvPr id="675" name="Google Shape;675;p6"/>
          <p:cNvSpPr/>
          <p:nvPr/>
        </p:nvSpPr>
        <p:spPr>
          <a:xfrm>
            <a:off x="6216243" y="5348655"/>
            <a:ext cx="4515240"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Inflectra.ai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Agentic AI Platform</a:t>
            </a:r>
            <a:endParaRPr sz="1400" b="0" i="0" u="none" strike="noStrike" cap="none">
              <a:solidFill>
                <a:srgbClr val="000000"/>
              </a:solidFill>
              <a:latin typeface="Arial"/>
              <a:ea typeface="Arial"/>
              <a:cs typeface="Arial"/>
              <a:sym typeface="Arial"/>
            </a:endParaRPr>
          </a:p>
        </p:txBody>
      </p:sp>
      <p:pic>
        <p:nvPicPr>
          <p:cNvPr id="676" name="Google Shape;676;p6"/>
          <p:cNvPicPr preferRelativeResize="0"/>
          <p:nvPr/>
        </p:nvPicPr>
        <p:blipFill rotWithShape="1">
          <a:blip r:embed="rId8">
            <a:alphaModFix/>
          </a:blip>
          <a:srcRect/>
          <a:stretch/>
        </p:blipFill>
        <p:spPr>
          <a:xfrm>
            <a:off x="9793541" y="5409169"/>
            <a:ext cx="674615" cy="539692"/>
          </a:xfrm>
          <a:prstGeom prst="rect">
            <a:avLst/>
          </a:prstGeom>
          <a:noFill/>
          <a:ln>
            <a:noFill/>
          </a:ln>
        </p:spPr>
      </p:pic>
      <p:sp>
        <p:nvSpPr>
          <p:cNvPr id="677" name="Google Shape;677;p6"/>
          <p:cNvSpPr/>
          <p:nvPr/>
        </p:nvSpPr>
        <p:spPr>
          <a:xfrm>
            <a:off x="8142424" y="1248733"/>
            <a:ext cx="2589059"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SpiraApps</a:t>
            </a:r>
            <a:r>
              <a:rPr lang="en-US" sz="14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Extensibility</a:t>
            </a:r>
            <a:endParaRPr sz="1400" b="0" i="0" u="none" strike="noStrike" cap="none">
              <a:solidFill>
                <a:srgbClr val="000000"/>
              </a:solidFill>
              <a:latin typeface="Arial"/>
              <a:ea typeface="Arial"/>
              <a:cs typeface="Arial"/>
              <a:sym typeface="Arial"/>
            </a:endParaRPr>
          </a:p>
        </p:txBody>
      </p:sp>
      <p:pic>
        <p:nvPicPr>
          <p:cNvPr id="678" name="Google Shape;678;p6"/>
          <p:cNvPicPr preferRelativeResize="0"/>
          <p:nvPr/>
        </p:nvPicPr>
        <p:blipFill rotWithShape="1">
          <a:blip r:embed="rId9">
            <a:alphaModFix/>
          </a:blip>
          <a:srcRect/>
          <a:stretch/>
        </p:blipFill>
        <p:spPr>
          <a:xfrm>
            <a:off x="10148037" y="1398865"/>
            <a:ext cx="447043" cy="426094"/>
          </a:xfrm>
          <a:prstGeom prst="rect">
            <a:avLst/>
          </a:prstGeom>
          <a:noFill/>
          <a:ln>
            <a:noFill/>
          </a:ln>
        </p:spPr>
      </p:pic>
      <p:pic>
        <p:nvPicPr>
          <p:cNvPr id="679" name="Google Shape;679;p6"/>
          <p:cNvPicPr preferRelativeResize="0"/>
          <p:nvPr/>
        </p:nvPicPr>
        <p:blipFill rotWithShape="1">
          <a:blip r:embed="rId10">
            <a:alphaModFix/>
          </a:blip>
          <a:srcRect/>
          <a:stretch/>
        </p:blipFill>
        <p:spPr>
          <a:xfrm>
            <a:off x="3892088" y="1379125"/>
            <a:ext cx="513765" cy="46557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56"/>
          <p:cNvSpPr txBox="1">
            <a:spLocks noGrp="1"/>
          </p:cNvSpPr>
          <p:nvPr>
            <p:ph type="title"/>
          </p:nvPr>
        </p:nvSpPr>
        <p:spPr>
          <a:xfrm>
            <a:off x="574150" y="363118"/>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80% Improvement of Test Coverage</a:t>
            </a:r>
            <a:endParaRPr>
              <a:latin typeface="Josefin Sans"/>
              <a:ea typeface="Josefin Sans"/>
              <a:cs typeface="Josefin Sans"/>
              <a:sym typeface="Josefin Sans"/>
            </a:endParaRPr>
          </a:p>
        </p:txBody>
      </p:sp>
      <p:sp>
        <p:nvSpPr>
          <p:cNvPr id="1543" name="Google Shape;1543;p56"/>
          <p:cNvSpPr txBox="1"/>
          <p:nvPr/>
        </p:nvSpPr>
        <p:spPr>
          <a:xfrm>
            <a:off x="7557728" y="3557931"/>
            <a:ext cx="4150274" cy="2041072"/>
          </a:xfrm>
          <a:prstGeom prst="rect">
            <a:avLst/>
          </a:prstGeom>
          <a:solidFill>
            <a:srgbClr val="EDEDED"/>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Results &amp; Metrics</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Test coverage improved by 80%</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Regression testing 100% automated</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Reduced reliance on manual testing, boosted overall testing efficiency, reducing human error, and improving project agility.</a:t>
            </a:r>
            <a:endParaRPr sz="1700" b="0" i="0" u="none" strike="noStrike" cap="none">
              <a:solidFill>
                <a:srgbClr val="000000"/>
              </a:solidFill>
              <a:latin typeface="Josefin Sans"/>
              <a:ea typeface="Josefin Sans"/>
              <a:cs typeface="Josefin Sans"/>
              <a:sym typeface="Josefin Sans"/>
            </a:endParaRPr>
          </a:p>
        </p:txBody>
      </p:sp>
      <p:sp>
        <p:nvSpPr>
          <p:cNvPr id="1544" name="Google Shape;1544;p56"/>
          <p:cNvSpPr txBox="1"/>
          <p:nvPr/>
        </p:nvSpPr>
        <p:spPr>
          <a:xfrm>
            <a:off x="513414" y="2951759"/>
            <a:ext cx="6779625" cy="2277547"/>
          </a:xfrm>
          <a:prstGeom prst="rect">
            <a:avLst/>
          </a:prstGeom>
          <a:noFill/>
          <a:ln>
            <a:noFill/>
          </a:ln>
        </p:spPr>
        <p:txBody>
          <a:bodyPr spcFirstLastPara="1" wrap="square" lIns="91425" tIns="91425" rIns="9142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SpiraTest and Rapise were deployed to build a comprehensive and reliable regression test suite for Salesforce. Rapise’s flexibility enabled Telstra to automate repetitive and complex tasks within the Salesforce environment, such as regression and daily sanity testing. Furthermore, the team utilized SpiraTest to effectively manage and document their testing processes, ensuring full coverage.</a:t>
            </a:r>
            <a:endParaRPr sz="1700" b="0" i="0" u="none" strike="noStrike" cap="none">
              <a:solidFill>
                <a:srgbClr val="000000"/>
              </a:solidFill>
              <a:latin typeface="Josefin Sans"/>
              <a:ea typeface="Josefin Sans"/>
              <a:cs typeface="Josefin Sans"/>
              <a:sym typeface="Josefin Sans"/>
            </a:endParaRPr>
          </a:p>
        </p:txBody>
      </p:sp>
      <p:sp>
        <p:nvSpPr>
          <p:cNvPr id="1545" name="Google Shape;1545;p56"/>
          <p:cNvSpPr txBox="1"/>
          <p:nvPr/>
        </p:nvSpPr>
        <p:spPr>
          <a:xfrm>
            <a:off x="452454" y="5278477"/>
            <a:ext cx="6888869"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 </a:t>
            </a:r>
            <a:r>
              <a:rPr lang="en-US" sz="1700" b="0" i="0" u="none" strike="noStrike" cap="none">
                <a:solidFill>
                  <a:schemeClr val="lt2"/>
                </a:solidFill>
                <a:latin typeface="Josefin Sans"/>
                <a:ea typeface="Josefin Sans"/>
                <a:cs typeface="Josefin Sans"/>
                <a:sym typeface="Josefin Sans"/>
              </a:rPr>
              <a:t>We have found Rapise to be a great automation tool, enabling us to complete regression and daily sanity testing efficiently. In the future, we plan to update the Rapise scripts to include downstream systems”….. – Nicholas B.</a:t>
            </a:r>
            <a:endParaRPr sz="1700" b="0" i="0" u="none" strike="noStrike" cap="none">
              <a:solidFill>
                <a:schemeClr val="lt2"/>
              </a:solidFill>
              <a:latin typeface="Josefin Sans"/>
              <a:ea typeface="Josefin Sans"/>
              <a:cs typeface="Josefin Sans"/>
              <a:sym typeface="Josefin Sans"/>
            </a:endParaRPr>
          </a:p>
        </p:txBody>
      </p:sp>
      <p:pic>
        <p:nvPicPr>
          <p:cNvPr id="1546" name="Google Shape;1546;p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59599" y="379475"/>
            <a:ext cx="1554824" cy="606751"/>
          </a:xfrm>
          <a:prstGeom prst="rect">
            <a:avLst/>
          </a:prstGeom>
          <a:noFill/>
          <a:ln>
            <a:noFill/>
          </a:ln>
        </p:spPr>
      </p:pic>
      <p:sp>
        <p:nvSpPr>
          <p:cNvPr id="1547" name="Google Shape;1547;p56"/>
          <p:cNvSpPr txBox="1"/>
          <p:nvPr/>
        </p:nvSpPr>
        <p:spPr>
          <a:xfrm>
            <a:off x="444135" y="1265159"/>
            <a:ext cx="6897188" cy="1580140"/>
          </a:xfrm>
          <a:prstGeom prst="rect">
            <a:avLst/>
          </a:prstGeom>
          <a:solidFill>
            <a:srgbClr val="D8D8D8"/>
          </a:solidFill>
          <a:ln>
            <a:noFill/>
          </a:ln>
        </p:spPr>
        <p:txBody>
          <a:bodyPr spcFirstLastPara="1" wrap="square" lIns="91425" tIns="45700" rIns="91425" bIns="45700" anchor="t" anchorCtr="0">
            <a:normAutofit/>
          </a:bodyPr>
          <a:lstStyle/>
          <a:p>
            <a:pPr marL="50800" marR="0" lvl="0" indent="0" algn="l" rtl="0">
              <a:lnSpc>
                <a:spcPct val="100000"/>
              </a:lnSpc>
              <a:spcBef>
                <a:spcPts val="0"/>
              </a:spcBef>
              <a:spcAft>
                <a:spcPts val="0"/>
              </a:spcAft>
              <a:buClr>
                <a:schemeClr val="dk1"/>
              </a:buClr>
              <a:buSzPts val="1800"/>
              <a:buFont typeface="Noto Sans Symbols"/>
              <a:buNone/>
            </a:pPr>
            <a:r>
              <a:rPr lang="en-US" sz="1700" b="1" i="0" u="none" strike="noStrike" cap="none">
                <a:solidFill>
                  <a:schemeClr val="dk1"/>
                </a:solidFill>
                <a:latin typeface="Josefin Sans"/>
                <a:ea typeface="Josefin Sans"/>
                <a:cs typeface="Josefin Sans"/>
                <a:sym typeface="Josefin Sans"/>
              </a:rPr>
              <a:t>The Challenge</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600"/>
              </a:spcBef>
              <a:spcAft>
                <a:spcPts val="0"/>
              </a:spcAft>
              <a:buClr>
                <a:schemeClr val="dk1"/>
              </a:buClr>
              <a:buSzPts val="1800"/>
              <a:buFont typeface="Noto Sans Symbols"/>
              <a:buNone/>
            </a:pPr>
            <a:r>
              <a:rPr lang="en-US" sz="1700" b="0" i="0" u="none" strike="noStrike" cap="none">
                <a:solidFill>
                  <a:schemeClr val="dk1"/>
                </a:solidFill>
                <a:latin typeface="Josefin Sans"/>
                <a:ea typeface="Josefin Sans"/>
                <a:cs typeface="Josefin Sans"/>
                <a:sym typeface="Josefin Sans"/>
              </a:rPr>
              <a:t>Telstra International faced growing demands for an advanced test automation for its Salesforce platform. The strict security standards, however, required full security review and approval of any automation solution, adding complexity to the selection process.</a:t>
            </a:r>
            <a:endParaRPr sz="1700" b="0" i="0" u="none" strike="noStrike" cap="none">
              <a:solidFill>
                <a:srgbClr val="000000"/>
              </a:solidFill>
              <a:latin typeface="Josefin Sans"/>
              <a:ea typeface="Josefin Sans"/>
              <a:cs typeface="Josefin Sans"/>
              <a:sym typeface="Josefin Sans"/>
            </a:endParaRPr>
          </a:p>
        </p:txBody>
      </p:sp>
      <p:sp>
        <p:nvSpPr>
          <p:cNvPr id="1548" name="Google Shape;1548;p56"/>
          <p:cNvSpPr/>
          <p:nvPr/>
        </p:nvSpPr>
        <p:spPr>
          <a:xfrm>
            <a:off x="7585977" y="1329375"/>
            <a:ext cx="4161888" cy="1016212"/>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LIKELIHOOD TO RECOMMEND</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Extremely likely: 10 out of 10</a:t>
            </a:r>
            <a:endParaRPr sz="1700" b="0" i="0" u="none" strike="noStrike" cap="none">
              <a:solidFill>
                <a:srgbClr val="000000"/>
              </a:solidFill>
              <a:latin typeface="Josefin Sans"/>
              <a:ea typeface="Josefin Sans"/>
              <a:cs typeface="Josefin Sans"/>
              <a:sym typeface="Josefin Sans"/>
            </a:endParaRPr>
          </a:p>
        </p:txBody>
      </p:sp>
      <p:sp>
        <p:nvSpPr>
          <p:cNvPr id="1549" name="Google Shape;1549;p56"/>
          <p:cNvSpPr/>
          <p:nvPr/>
        </p:nvSpPr>
        <p:spPr>
          <a:xfrm>
            <a:off x="7588044" y="2443653"/>
            <a:ext cx="4119958" cy="1016212"/>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SUPPORT SATISFACTION</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8 out of 10</a:t>
            </a:r>
            <a:endParaRPr sz="1700" b="0" i="0" u="none" strike="noStrike" cap="none">
              <a:solidFill>
                <a:srgbClr val="000000"/>
              </a:solidFill>
              <a:latin typeface="Josefin Sans"/>
              <a:ea typeface="Josefin Sans"/>
              <a:cs typeface="Josefin Sans"/>
              <a:sym typeface="Josefin Sans"/>
            </a:endParaRPr>
          </a:p>
        </p:txBody>
      </p:sp>
      <p:sp>
        <p:nvSpPr>
          <p:cNvPr id="1550" name="Google Shape;1550;p56"/>
          <p:cNvSpPr/>
          <p:nvPr/>
        </p:nvSpPr>
        <p:spPr>
          <a:xfrm>
            <a:off x="444135" y="2943950"/>
            <a:ext cx="6856064" cy="227754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51"/>
          <p:cNvSpPr txBox="1">
            <a:spLocks noGrp="1"/>
          </p:cNvSpPr>
          <p:nvPr>
            <p:ph type="title"/>
          </p:nvPr>
        </p:nvSpPr>
        <p:spPr>
          <a:xfrm>
            <a:off x="546100" y="314325"/>
            <a:ext cx="91491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Oney Bank (Banking &amp; Finance)</a:t>
            </a:r>
            <a:endParaRPr>
              <a:latin typeface="Josefin Sans"/>
              <a:ea typeface="Josefin Sans"/>
              <a:cs typeface="Josefin Sans"/>
              <a:sym typeface="Josefin Sans"/>
            </a:endParaRPr>
          </a:p>
        </p:txBody>
      </p:sp>
      <p:sp>
        <p:nvSpPr>
          <p:cNvPr id="1580" name="Google Shape;1580;p51"/>
          <p:cNvSpPr txBox="1">
            <a:spLocks noGrp="1"/>
          </p:cNvSpPr>
          <p:nvPr>
            <p:ph type="body" idx="4294967295"/>
          </p:nvPr>
        </p:nvSpPr>
        <p:spPr>
          <a:xfrm>
            <a:off x="586948" y="1591031"/>
            <a:ext cx="5916613" cy="1462087"/>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800"/>
              <a:buNone/>
            </a:pPr>
            <a:r>
              <a:rPr lang="en-US" sz="1700">
                <a:latin typeface="Josefin Sans"/>
                <a:ea typeface="Josefin Sans"/>
                <a:cs typeface="Josefin Sans"/>
                <a:sym typeface="Josefin Sans"/>
              </a:rPr>
              <a:t>Oney wanted a single, integrated platform to manage requirements, create and reference test cases, run</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r>
              <a:rPr lang="en-US" sz="1700">
                <a:latin typeface="Josefin Sans"/>
                <a:ea typeface="Josefin Sans"/>
                <a:cs typeface="Josefin Sans"/>
                <a:sym typeface="Josefin Sans"/>
              </a:rPr>
              <a:t>test campaigns, log and track test runs, create tasks and log defects.</a:t>
            </a:r>
            <a:br>
              <a:rPr lang="en-US" sz="1700">
                <a:latin typeface="Josefin Sans"/>
                <a:ea typeface="Josefin Sans"/>
                <a:cs typeface="Josefin Sans"/>
                <a:sym typeface="Josefin Sans"/>
              </a:rPr>
            </a:b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endParaRPr sz="1700">
              <a:latin typeface="Josefin Sans"/>
              <a:ea typeface="Josefin Sans"/>
              <a:cs typeface="Josefin Sans"/>
              <a:sym typeface="Josefin Sans"/>
            </a:endParaRPr>
          </a:p>
        </p:txBody>
      </p:sp>
      <p:sp>
        <p:nvSpPr>
          <p:cNvPr id="1581" name="Google Shape;1581;p51"/>
          <p:cNvSpPr txBox="1"/>
          <p:nvPr/>
        </p:nvSpPr>
        <p:spPr>
          <a:xfrm>
            <a:off x="6779622" y="4950135"/>
            <a:ext cx="5139229" cy="142547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to using SpiraTest, Oney employed Microsoft Excel to manage projects, test documentation and defect tracking and Microsoft Word to handle any screenshots.</a:t>
            </a:r>
            <a:endParaRPr sz="1700" b="0" i="0" u="none" strike="noStrike" cap="none">
              <a:solidFill>
                <a:srgbClr val="000000"/>
              </a:solidFill>
              <a:latin typeface="Josefin Sans"/>
              <a:ea typeface="Josefin Sans"/>
              <a:cs typeface="Josefin Sans"/>
              <a:sym typeface="Josefin Sans"/>
            </a:endParaRPr>
          </a:p>
        </p:txBody>
      </p:sp>
      <p:sp>
        <p:nvSpPr>
          <p:cNvPr id="1582" name="Google Shape;1582;p51"/>
          <p:cNvSpPr txBox="1"/>
          <p:nvPr/>
        </p:nvSpPr>
        <p:spPr>
          <a:xfrm>
            <a:off x="586947" y="3293208"/>
            <a:ext cx="5915163" cy="140034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Oney Bank conducted thorough market research and determined that only SpiraTest could provide the features and quality they sought in a single tool. SpiraTest also proved to be the best value.</a:t>
            </a:r>
            <a:endParaRPr sz="1700" b="0" i="0" u="none" strike="noStrike" cap="none">
              <a:solidFill>
                <a:schemeClr val="dk1"/>
              </a:solidFill>
              <a:latin typeface="Josefin Sans"/>
              <a:ea typeface="Josefin Sans"/>
              <a:cs typeface="Josefin Sans"/>
              <a:sym typeface="Josefin Sans"/>
            </a:endParaRPr>
          </a:p>
        </p:txBody>
      </p:sp>
      <p:sp>
        <p:nvSpPr>
          <p:cNvPr id="1583" name="Google Shape;1583;p51"/>
          <p:cNvSpPr txBox="1"/>
          <p:nvPr/>
        </p:nvSpPr>
        <p:spPr>
          <a:xfrm>
            <a:off x="586946" y="4975270"/>
            <a:ext cx="5915163" cy="140034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“SpiraTest…is the best tool in terms of quality and value compared to the other competing programs available on the market.. the time, productivity and cost savings are transparent”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 Benjamin-Michel G., Technical Test Analyst</a:t>
            </a:r>
            <a:endParaRPr sz="1700" b="0" i="0" u="none" strike="noStrike" cap="none">
              <a:solidFill>
                <a:schemeClr val="lt2"/>
              </a:solidFill>
              <a:latin typeface="Josefin Sans"/>
              <a:ea typeface="Josefin Sans"/>
              <a:cs typeface="Josefin Sans"/>
              <a:sym typeface="Josefin Sans"/>
            </a:endParaRPr>
          </a:p>
        </p:txBody>
      </p:sp>
      <p:pic>
        <p:nvPicPr>
          <p:cNvPr id="1584" name="Google Shape;1584;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11075" y="502700"/>
            <a:ext cx="1510800" cy="508824"/>
          </a:xfrm>
          <a:prstGeom prst="rect">
            <a:avLst/>
          </a:prstGeom>
          <a:noFill/>
          <a:ln>
            <a:noFill/>
          </a:ln>
        </p:spPr>
      </p:pic>
      <p:sp>
        <p:nvSpPr>
          <p:cNvPr id="1585" name="Google Shape;1585;p51"/>
          <p:cNvSpPr/>
          <p:nvPr/>
        </p:nvSpPr>
        <p:spPr>
          <a:xfrm>
            <a:off x="6779623" y="1464316"/>
            <a:ext cx="5042263" cy="5088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Josefin Sans"/>
                <a:ea typeface="Josefin Sans"/>
                <a:cs typeface="Josefin Sans"/>
                <a:sym typeface="Josefin Sans"/>
              </a:rPr>
              <a:t>Key Outcomes and KPIs</a:t>
            </a:r>
            <a:endParaRPr sz="1400" b="0" i="0" u="none" strike="noStrike" cap="none">
              <a:solidFill>
                <a:srgbClr val="000000"/>
              </a:solidFill>
              <a:latin typeface="Josefin Sans"/>
              <a:ea typeface="Josefin Sans"/>
              <a:cs typeface="Josefin Sans"/>
              <a:sym typeface="Josefin Sans"/>
            </a:endParaRPr>
          </a:p>
        </p:txBody>
      </p:sp>
      <p:sp>
        <p:nvSpPr>
          <p:cNvPr id="1586" name="Google Shape;1586;p51"/>
          <p:cNvSpPr txBox="1"/>
          <p:nvPr/>
        </p:nvSpPr>
        <p:spPr>
          <a:xfrm>
            <a:off x="6779623" y="2065572"/>
            <a:ext cx="5042263" cy="270839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Ability to automatically generate QA metrics for the first time.</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One centralized system for standardized QA processes.</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Replaced multiple obsolete tools with a single modern solution.</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Consolidated testers, developers and designers on one tool.</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Increased productivity using native tool</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features unavailable with previous solution.</a:t>
            </a:r>
            <a:endParaRPr sz="1700" b="0" i="0" u="none" strike="noStrike" cap="none">
              <a:solidFill>
                <a:srgbClr val="000000"/>
              </a:solidFill>
              <a:latin typeface="Josefin Sans"/>
              <a:ea typeface="Josefin Sans"/>
              <a:cs typeface="Josefin Sans"/>
              <a:sym typeface="Josefin Sans"/>
            </a:endParaRPr>
          </a:p>
        </p:txBody>
      </p:sp>
      <p:sp>
        <p:nvSpPr>
          <p:cNvPr id="1587" name="Google Shape;1587;p51"/>
          <p:cNvSpPr/>
          <p:nvPr/>
        </p:nvSpPr>
        <p:spPr>
          <a:xfrm>
            <a:off x="586947" y="3142892"/>
            <a:ext cx="5916614" cy="162679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59108E-43C8-0F84-1DF1-2B47CC83B2F2}"/>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D8002938-AAC5-E5E8-3572-5EC4655597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66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4"/>
          <p:cNvSpPr/>
          <p:nvPr/>
        </p:nvSpPr>
        <p:spPr>
          <a:xfrm>
            <a:off x="10168467" y="6074990"/>
            <a:ext cx="1955800" cy="723744"/>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39" name="Google Shape;639;p24"/>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 Platform Snapshot</a:t>
            </a:r>
            <a:endParaRPr>
              <a:latin typeface="Josefin Sans"/>
              <a:ea typeface="Josefin Sans"/>
              <a:cs typeface="Josefin Sans"/>
              <a:sym typeface="Josefin Sans"/>
            </a:endParaRPr>
          </a:p>
        </p:txBody>
      </p:sp>
      <p:sp>
        <p:nvSpPr>
          <p:cNvPr id="640" name="Google Shape;640;p24"/>
          <p:cNvSpPr/>
          <p:nvPr/>
        </p:nvSpPr>
        <p:spPr>
          <a:xfrm flipH="1">
            <a:off x="380995" y="1413404"/>
            <a:ext cx="2374477" cy="588394"/>
          </a:xfrm>
          <a:prstGeom prst="round1Rect">
            <a:avLst>
              <a:gd name="adj" fmla="val 50000"/>
            </a:avLst>
          </a:prstGeom>
          <a:solidFill>
            <a:srgbClr val="344B5F"/>
          </a:solidFill>
          <a:ln w="12700" cap="flat" cmpd="sng">
            <a:solidFill>
              <a:srgbClr val="BFBFB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Capabilities</a:t>
            </a:r>
            <a:endParaRPr sz="1400" b="0" i="0" u="none" strike="noStrike" cap="none">
              <a:solidFill>
                <a:schemeClr val="lt2"/>
              </a:solidFill>
              <a:latin typeface="Josefin Sans"/>
              <a:ea typeface="Josefin Sans"/>
              <a:cs typeface="Josefin Sans"/>
              <a:sym typeface="Josefin Sans"/>
            </a:endParaRPr>
          </a:p>
        </p:txBody>
      </p:sp>
      <p:sp>
        <p:nvSpPr>
          <p:cNvPr id="641" name="Google Shape;641;p24"/>
          <p:cNvSpPr/>
          <p:nvPr/>
        </p:nvSpPr>
        <p:spPr>
          <a:xfrm>
            <a:off x="8877162" y="1413404"/>
            <a:ext cx="2933842" cy="588394"/>
          </a:xfrm>
          <a:prstGeom prst="round1Rect">
            <a:avLst>
              <a:gd name="adj" fmla="val 50000"/>
            </a:avLst>
          </a:prstGeom>
          <a:solidFill>
            <a:srgbClr val="344B5F"/>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SpiraPlan</a:t>
            </a:r>
            <a:endParaRPr sz="2000" b="0" i="0" u="none" strike="noStrike" cap="none">
              <a:solidFill>
                <a:srgbClr val="000000"/>
              </a:solidFill>
              <a:latin typeface="Josefin Sans"/>
              <a:ea typeface="Josefin Sans"/>
              <a:cs typeface="Josefin Sans"/>
              <a:sym typeface="Josefin Sans"/>
            </a:endParaRPr>
          </a:p>
        </p:txBody>
      </p:sp>
      <p:sp>
        <p:nvSpPr>
          <p:cNvPr id="642" name="Google Shape;642;p24"/>
          <p:cNvSpPr/>
          <p:nvPr/>
        </p:nvSpPr>
        <p:spPr>
          <a:xfrm>
            <a:off x="2837855"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SpiraTest</a:t>
            </a:r>
            <a:endParaRPr sz="2000" b="0" i="0" u="none" strike="noStrike" cap="none">
              <a:solidFill>
                <a:srgbClr val="000000"/>
              </a:solidFill>
              <a:latin typeface="Josefin Sans"/>
              <a:ea typeface="Josefin Sans"/>
              <a:cs typeface="Josefin Sans"/>
              <a:sym typeface="Josefin Sans"/>
            </a:endParaRPr>
          </a:p>
        </p:txBody>
      </p:sp>
      <p:sp>
        <p:nvSpPr>
          <p:cNvPr id="643" name="Google Shape;643;p24"/>
          <p:cNvSpPr/>
          <p:nvPr/>
        </p:nvSpPr>
        <p:spPr>
          <a:xfrm>
            <a:off x="5857509"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SpiraTeam</a:t>
            </a:r>
            <a:endParaRPr sz="2000" b="0" i="0" u="none" strike="noStrike" cap="none">
              <a:solidFill>
                <a:srgbClr val="000000"/>
              </a:solidFill>
              <a:latin typeface="Josefin Sans"/>
              <a:ea typeface="Josefin Sans"/>
              <a:cs typeface="Josefin Sans"/>
              <a:sym typeface="Josefin Sans"/>
            </a:endParaRPr>
          </a:p>
        </p:txBody>
      </p:sp>
      <p:sp>
        <p:nvSpPr>
          <p:cNvPr id="644" name="Google Shape;644;p24"/>
          <p:cNvSpPr/>
          <p:nvPr/>
        </p:nvSpPr>
        <p:spPr>
          <a:xfrm>
            <a:off x="2837855"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5" name="Google Shape;645;p24"/>
          <p:cNvSpPr/>
          <p:nvPr/>
        </p:nvSpPr>
        <p:spPr>
          <a:xfrm>
            <a:off x="2837855"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6" name="Google Shape;646;p24"/>
          <p:cNvSpPr/>
          <p:nvPr/>
        </p:nvSpPr>
        <p:spPr>
          <a:xfrm>
            <a:off x="2837855"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7" name="Google Shape;647;p24"/>
          <p:cNvSpPr/>
          <p:nvPr/>
        </p:nvSpPr>
        <p:spPr>
          <a:xfrm>
            <a:off x="2837855"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8" name="Google Shape;648;p24"/>
          <p:cNvSpPr/>
          <p:nvPr/>
        </p:nvSpPr>
        <p:spPr>
          <a:xfrm>
            <a:off x="2837855"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9" name="Google Shape;649;p24"/>
          <p:cNvSpPr/>
          <p:nvPr/>
        </p:nvSpPr>
        <p:spPr>
          <a:xfrm rot="10800000" flipH="1">
            <a:off x="8875779" y="5502999"/>
            <a:ext cx="2930139" cy="810705"/>
          </a:xfrm>
          <a:prstGeom prst="round1Rect">
            <a:avLst>
              <a:gd name="adj" fmla="val 50000"/>
            </a:avLst>
          </a:prstGeom>
          <a:solidFill>
            <a:srgbClr val="FDCB2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Josefin Sans"/>
              <a:ea typeface="Josefin Sans"/>
              <a:cs typeface="Josefin Sans"/>
              <a:sym typeface="Josefin Sans"/>
            </a:endParaRPr>
          </a:p>
        </p:txBody>
      </p:sp>
      <p:sp>
        <p:nvSpPr>
          <p:cNvPr id="650" name="Google Shape;650;p24"/>
          <p:cNvSpPr/>
          <p:nvPr/>
        </p:nvSpPr>
        <p:spPr>
          <a:xfrm>
            <a:off x="5856817"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1" name="Google Shape;651;p24"/>
          <p:cNvSpPr/>
          <p:nvPr/>
        </p:nvSpPr>
        <p:spPr>
          <a:xfrm>
            <a:off x="5857509"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2" name="Google Shape;652;p24"/>
          <p:cNvSpPr/>
          <p:nvPr/>
        </p:nvSpPr>
        <p:spPr>
          <a:xfrm>
            <a:off x="5857509"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3" name="Google Shape;653;p24"/>
          <p:cNvSpPr/>
          <p:nvPr/>
        </p:nvSpPr>
        <p:spPr>
          <a:xfrm>
            <a:off x="5857509"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4" name="Google Shape;654;p24"/>
          <p:cNvSpPr/>
          <p:nvPr/>
        </p:nvSpPr>
        <p:spPr>
          <a:xfrm>
            <a:off x="5857509"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5" name="Google Shape;655;p24"/>
          <p:cNvSpPr/>
          <p:nvPr/>
        </p:nvSpPr>
        <p:spPr>
          <a:xfrm>
            <a:off x="8875780" y="2924610"/>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6" name="Google Shape;656;p24"/>
          <p:cNvSpPr/>
          <p:nvPr/>
        </p:nvSpPr>
        <p:spPr>
          <a:xfrm>
            <a:off x="8875780" y="3784074"/>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7" name="Google Shape;657;p24"/>
          <p:cNvSpPr/>
          <p:nvPr/>
        </p:nvSpPr>
        <p:spPr>
          <a:xfrm>
            <a:off x="8875780" y="4643538"/>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8" name="Google Shape;658;p24"/>
          <p:cNvSpPr/>
          <p:nvPr/>
        </p:nvSpPr>
        <p:spPr>
          <a:xfrm>
            <a:off x="8875779" y="2065146"/>
            <a:ext cx="2930139"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9" name="Google Shape;659;p24"/>
          <p:cNvSpPr/>
          <p:nvPr/>
        </p:nvSpPr>
        <p:spPr>
          <a:xfrm>
            <a:off x="386080" y="2065145"/>
            <a:ext cx="2369392" cy="810705"/>
          </a:xfrm>
          <a:prstGeom prst="rect">
            <a:avLst/>
          </a:prstGeom>
          <a:solidFill>
            <a:srgbClr val="728596"/>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Requirements Management</a:t>
            </a:r>
            <a:endParaRPr sz="1400" b="1" i="0" u="none" strike="noStrike" cap="none">
              <a:solidFill>
                <a:schemeClr val="lt2"/>
              </a:solidFill>
              <a:latin typeface="Josefin Sans"/>
              <a:ea typeface="Josefin Sans"/>
              <a:cs typeface="Josefin Sans"/>
              <a:sym typeface="Josefin Sans"/>
            </a:endParaRPr>
          </a:p>
        </p:txBody>
      </p:sp>
      <p:sp>
        <p:nvSpPr>
          <p:cNvPr id="660" name="Google Shape;660;p24"/>
          <p:cNvSpPr/>
          <p:nvPr/>
        </p:nvSpPr>
        <p:spPr>
          <a:xfrm>
            <a:off x="386080" y="2924610"/>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Test Management &amp; Traceability</a:t>
            </a:r>
            <a:endParaRPr sz="1400" b="1" i="0" u="none" strike="noStrike" cap="none">
              <a:solidFill>
                <a:schemeClr val="lt2"/>
              </a:solidFill>
              <a:latin typeface="Josefin Sans"/>
              <a:ea typeface="Josefin Sans"/>
              <a:cs typeface="Josefin Sans"/>
              <a:sym typeface="Josefin Sans"/>
            </a:endParaRPr>
          </a:p>
        </p:txBody>
      </p:sp>
      <p:sp>
        <p:nvSpPr>
          <p:cNvPr id="661" name="Google Shape;661;p24"/>
          <p:cNvSpPr/>
          <p:nvPr/>
        </p:nvSpPr>
        <p:spPr>
          <a:xfrm>
            <a:off x="386080" y="3784074"/>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Defect &amp; Issue Tracking</a:t>
            </a:r>
            <a:endParaRPr sz="1800" b="1" i="0" u="none" strike="noStrike" cap="none">
              <a:solidFill>
                <a:schemeClr val="lt2"/>
              </a:solidFill>
              <a:latin typeface="Josefin Sans"/>
              <a:ea typeface="Josefin Sans"/>
              <a:cs typeface="Josefin Sans"/>
              <a:sym typeface="Josefin Sans"/>
            </a:endParaRPr>
          </a:p>
        </p:txBody>
      </p:sp>
      <p:sp>
        <p:nvSpPr>
          <p:cNvPr id="662" name="Google Shape;662;p24"/>
          <p:cNvSpPr/>
          <p:nvPr/>
        </p:nvSpPr>
        <p:spPr>
          <a:xfrm>
            <a:off x="386080" y="4643538"/>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Agile Planning Tools</a:t>
            </a:r>
            <a:endParaRPr sz="1800" b="1" i="0" u="none" strike="noStrike" cap="none">
              <a:solidFill>
                <a:schemeClr val="lt2"/>
              </a:solidFill>
              <a:latin typeface="Josefin Sans"/>
              <a:ea typeface="Josefin Sans"/>
              <a:cs typeface="Josefin Sans"/>
              <a:sym typeface="Josefin Sans"/>
            </a:endParaRPr>
          </a:p>
        </p:txBody>
      </p:sp>
      <p:sp>
        <p:nvSpPr>
          <p:cNvPr id="663" name="Google Shape;663;p24"/>
          <p:cNvSpPr txBox="1"/>
          <p:nvPr/>
        </p:nvSpPr>
        <p:spPr>
          <a:xfrm flipH="1">
            <a:off x="386079" y="5500919"/>
            <a:ext cx="2364293" cy="810704"/>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Program &amp; Portfolio Planning</a:t>
            </a:r>
            <a:endParaRPr sz="1800" b="1" i="0" u="none" strike="noStrike" cap="none">
              <a:solidFill>
                <a:schemeClr val="lt2"/>
              </a:solidFill>
              <a:latin typeface="Josefin Sans"/>
              <a:ea typeface="Josefin Sans"/>
              <a:cs typeface="Josefin Sans"/>
              <a:sym typeface="Josefin Sans"/>
            </a:endParaRPr>
          </a:p>
        </p:txBody>
      </p:sp>
      <p:pic>
        <p:nvPicPr>
          <p:cNvPr id="664" name="Google Shape;66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80229" y="2260900"/>
            <a:ext cx="449568" cy="412726"/>
          </a:xfrm>
          <a:prstGeom prst="rect">
            <a:avLst/>
          </a:prstGeom>
          <a:noFill/>
          <a:ln>
            <a:noFill/>
          </a:ln>
          <a:effectLst>
            <a:outerShdw blurRad="50800" dist="38100" dir="13500000" algn="br" rotWithShape="0">
              <a:srgbClr val="000000">
                <a:alpha val="40000"/>
              </a:srgbClr>
            </a:outerShdw>
          </a:effectLst>
        </p:spPr>
      </p:pic>
      <p:pic>
        <p:nvPicPr>
          <p:cNvPr id="665" name="Google Shape;665;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15520" y="1499364"/>
            <a:ext cx="433191" cy="433191"/>
          </a:xfrm>
          <a:prstGeom prst="rect">
            <a:avLst/>
          </a:prstGeom>
          <a:noFill/>
          <a:ln>
            <a:noFill/>
          </a:ln>
        </p:spPr>
      </p:pic>
      <p:pic>
        <p:nvPicPr>
          <p:cNvPr id="666" name="Google Shape;666;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94496" y="1500599"/>
            <a:ext cx="373128" cy="430720"/>
          </a:xfrm>
          <a:prstGeom prst="rect">
            <a:avLst/>
          </a:prstGeom>
          <a:noFill/>
          <a:ln>
            <a:noFill/>
          </a:ln>
        </p:spPr>
      </p:pic>
      <p:pic>
        <p:nvPicPr>
          <p:cNvPr id="667" name="Google Shape;667;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022375" y="1502366"/>
            <a:ext cx="369434" cy="427186"/>
          </a:xfrm>
          <a:prstGeom prst="rect">
            <a:avLst/>
          </a:prstGeom>
          <a:noFill/>
          <a:ln>
            <a:noFill/>
          </a:ln>
        </p:spPr>
      </p:pic>
      <p:pic>
        <p:nvPicPr>
          <p:cNvPr id="668" name="Google Shape;66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116305"/>
            <a:ext cx="449568" cy="412726"/>
          </a:xfrm>
          <a:prstGeom prst="rect">
            <a:avLst/>
          </a:prstGeom>
          <a:noFill/>
          <a:ln>
            <a:noFill/>
          </a:ln>
          <a:effectLst>
            <a:outerShdw blurRad="50800" dist="38100" dir="13500000" algn="br" rotWithShape="0">
              <a:srgbClr val="000000">
                <a:alpha val="40000"/>
              </a:srgbClr>
            </a:outerShdw>
          </a:effectLst>
        </p:spPr>
      </p:pic>
      <p:pic>
        <p:nvPicPr>
          <p:cNvPr id="669" name="Google Shape;669;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927010"/>
            <a:ext cx="449568" cy="412726"/>
          </a:xfrm>
          <a:prstGeom prst="rect">
            <a:avLst/>
          </a:prstGeom>
          <a:noFill/>
          <a:ln>
            <a:noFill/>
          </a:ln>
          <a:effectLst>
            <a:outerShdw blurRad="50800" dist="38100" dir="13500000" algn="br" rotWithShape="0">
              <a:srgbClr val="000000">
                <a:alpha val="40000"/>
              </a:srgbClr>
            </a:outerShdw>
          </a:effectLst>
        </p:spPr>
      </p:pic>
      <p:pic>
        <p:nvPicPr>
          <p:cNvPr id="670" name="Google Shape;670;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6309" y="2218878"/>
            <a:ext cx="449568" cy="412726"/>
          </a:xfrm>
          <a:prstGeom prst="rect">
            <a:avLst/>
          </a:prstGeom>
          <a:noFill/>
          <a:ln>
            <a:noFill/>
          </a:ln>
          <a:effectLst>
            <a:outerShdw blurRad="50800" dist="38100" dir="13500000" algn="br" rotWithShape="0">
              <a:srgbClr val="000000">
                <a:alpha val="40000"/>
              </a:srgbClr>
            </a:outerShdw>
          </a:effectLst>
        </p:spPr>
      </p:pic>
      <p:pic>
        <p:nvPicPr>
          <p:cNvPr id="671" name="Google Shape;671;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108990"/>
            <a:ext cx="449568" cy="412726"/>
          </a:xfrm>
          <a:prstGeom prst="rect">
            <a:avLst/>
          </a:prstGeom>
          <a:noFill/>
          <a:ln>
            <a:noFill/>
          </a:ln>
          <a:effectLst>
            <a:outerShdw blurRad="50800" dist="38100" dir="13500000" algn="br" rotWithShape="0">
              <a:srgbClr val="000000">
                <a:alpha val="40000"/>
              </a:srgbClr>
            </a:outerShdw>
          </a:effectLst>
        </p:spPr>
      </p:pic>
      <p:pic>
        <p:nvPicPr>
          <p:cNvPr id="672" name="Google Shape;672;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981748"/>
            <a:ext cx="449568" cy="412726"/>
          </a:xfrm>
          <a:prstGeom prst="rect">
            <a:avLst/>
          </a:prstGeom>
          <a:noFill/>
          <a:ln>
            <a:noFill/>
          </a:ln>
          <a:effectLst>
            <a:outerShdw blurRad="50800" dist="38100" dir="13500000" algn="br" rotWithShape="0">
              <a:srgbClr val="000000">
                <a:alpha val="40000"/>
              </a:srgbClr>
            </a:outerShdw>
          </a:effectLst>
        </p:spPr>
      </p:pic>
      <p:pic>
        <p:nvPicPr>
          <p:cNvPr id="673" name="Google Shape;673;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4859534"/>
            <a:ext cx="449568" cy="412726"/>
          </a:xfrm>
          <a:prstGeom prst="rect">
            <a:avLst/>
          </a:prstGeom>
          <a:noFill/>
          <a:ln>
            <a:noFill/>
          </a:ln>
          <a:effectLst>
            <a:outerShdw blurRad="50800" dist="38100" dir="13500000" algn="br" rotWithShape="0">
              <a:srgbClr val="000000">
                <a:alpha val="40000"/>
              </a:srgbClr>
            </a:outerShdw>
          </a:effectLst>
        </p:spPr>
      </p:pic>
      <p:pic>
        <p:nvPicPr>
          <p:cNvPr id="674" name="Google Shape;67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2233218"/>
            <a:ext cx="449568" cy="412726"/>
          </a:xfrm>
          <a:prstGeom prst="rect">
            <a:avLst/>
          </a:prstGeom>
          <a:noFill/>
          <a:ln>
            <a:noFill/>
          </a:ln>
          <a:effectLst>
            <a:outerShdw blurRad="50800" dist="38100" dir="13500000" algn="br" rotWithShape="0">
              <a:srgbClr val="000000">
                <a:alpha val="40000"/>
              </a:srgbClr>
            </a:outerShdw>
          </a:effectLst>
        </p:spPr>
      </p:pic>
      <p:pic>
        <p:nvPicPr>
          <p:cNvPr id="675" name="Google Shape;675;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3060328"/>
            <a:ext cx="449568" cy="412726"/>
          </a:xfrm>
          <a:prstGeom prst="rect">
            <a:avLst/>
          </a:prstGeom>
          <a:noFill/>
          <a:ln>
            <a:noFill/>
          </a:ln>
          <a:effectLst>
            <a:outerShdw blurRad="50800" dist="38100" dir="13500000" algn="br" rotWithShape="0">
              <a:srgbClr val="000000">
                <a:alpha val="40000"/>
              </a:srgbClr>
            </a:outerShdw>
          </a:effectLst>
        </p:spPr>
      </p:pic>
      <p:pic>
        <p:nvPicPr>
          <p:cNvPr id="676" name="Google Shape;676;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030596"/>
            <a:ext cx="449568" cy="412726"/>
          </a:xfrm>
          <a:prstGeom prst="rect">
            <a:avLst/>
          </a:prstGeom>
          <a:noFill/>
          <a:ln>
            <a:noFill/>
          </a:ln>
          <a:effectLst>
            <a:outerShdw blurRad="50800" dist="38100" dir="13500000" algn="br" rotWithShape="0">
              <a:srgbClr val="000000">
                <a:alpha val="40000"/>
              </a:srgbClr>
            </a:outerShdw>
          </a:effectLst>
        </p:spPr>
      </p:pic>
      <p:pic>
        <p:nvPicPr>
          <p:cNvPr id="677" name="Google Shape;677;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857706"/>
            <a:ext cx="449568" cy="412726"/>
          </a:xfrm>
          <a:prstGeom prst="rect">
            <a:avLst/>
          </a:prstGeom>
          <a:noFill/>
          <a:ln>
            <a:noFill/>
          </a:ln>
          <a:effectLst>
            <a:outerShdw blurRad="50800" dist="38100" dir="13500000" algn="br" rotWithShape="0">
              <a:srgbClr val="000000">
                <a:alpha val="40000"/>
              </a:srgbClr>
            </a:outerShdw>
          </a:effectLst>
        </p:spPr>
      </p:pic>
      <p:pic>
        <p:nvPicPr>
          <p:cNvPr id="678" name="Google Shape;67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5652510"/>
            <a:ext cx="449568" cy="412726"/>
          </a:xfrm>
          <a:prstGeom prst="rect">
            <a:avLst/>
          </a:prstGeom>
          <a:noFill/>
          <a:ln>
            <a:noFill/>
          </a:ln>
          <a:effectLst>
            <a:outerShdw blurRad="50800" dist="38100" dir="13500000" algn="br"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8543CE-FDAC-47D3-97DD-C6BF09D6897E}"/>
              </a:ext>
            </a:extLst>
          </p:cNvPr>
          <p:cNvSpPr>
            <a:spLocks noGrp="1"/>
          </p:cNvSpPr>
          <p:nvPr>
            <p:ph type="title"/>
          </p:nvPr>
        </p:nvSpPr>
        <p:spPr/>
        <p:txBody>
          <a:bodyPr/>
          <a:lstStyle/>
          <a:p>
            <a:r>
              <a:rPr lang="en-US" dirty="0"/>
              <a:t>Why SpiraTest?</a:t>
            </a:r>
          </a:p>
        </p:txBody>
      </p:sp>
      <p:sp>
        <p:nvSpPr>
          <p:cNvPr id="5" name="Text Placeholder 4">
            <a:extLst>
              <a:ext uri="{FF2B5EF4-FFF2-40B4-BE49-F238E27FC236}">
                <a16:creationId xmlns:a16="http://schemas.microsoft.com/office/drawing/2014/main" id="{397ABE96-7002-EB91-A57C-A40179F8D266}"/>
              </a:ext>
            </a:extLst>
          </p:cNvPr>
          <p:cNvSpPr>
            <a:spLocks noGrp="1"/>
          </p:cNvSpPr>
          <p:nvPr>
            <p:ph type="body" idx="1"/>
          </p:nvPr>
        </p:nvSpPr>
        <p:spPr/>
        <p:txBody>
          <a:bodyPr/>
          <a:lstStyle/>
          <a:p>
            <a:r>
              <a:rPr lang="en-US" dirty="0"/>
              <a:t>Test Management With Quality, Agility &amp; Speed</a:t>
            </a:r>
          </a:p>
          <a:p>
            <a:endParaRPr lang="en-US" dirty="0"/>
          </a:p>
        </p:txBody>
      </p:sp>
    </p:spTree>
    <p:extLst>
      <p:ext uri="{BB962C8B-B14F-4D97-AF65-F5344CB8AC3E}">
        <p14:creationId xmlns:p14="http://schemas.microsoft.com/office/powerpoint/2010/main" val="401354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5"/>
          <p:cNvSpPr txBox="1">
            <a:spLocks noGrp="1"/>
          </p:cNvSpPr>
          <p:nvPr>
            <p:ph type="title"/>
          </p:nvPr>
        </p:nvSpPr>
        <p:spPr>
          <a:xfrm>
            <a:off x="370392" y="365126"/>
            <a:ext cx="10983408" cy="712673"/>
          </a:xfrm>
          <a:prstGeom prst="rect">
            <a:avLst/>
          </a:prstGeom>
          <a:solidFill>
            <a:schemeClr val="l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SpiraTest® - Requirements &amp; Test Management</a:t>
            </a:r>
            <a:endParaRPr>
              <a:latin typeface="Josefin Sans"/>
              <a:ea typeface="Josefin Sans"/>
              <a:cs typeface="Josefin Sans"/>
              <a:sym typeface="Josefin Sans"/>
            </a:endParaRPr>
          </a:p>
        </p:txBody>
      </p:sp>
      <p:pic>
        <p:nvPicPr>
          <p:cNvPr id="684" name="Google Shape;684;p2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1221555" y="382218"/>
            <a:ext cx="748954" cy="740850"/>
          </a:xfrm>
          <a:prstGeom prst="rect">
            <a:avLst/>
          </a:prstGeom>
          <a:noFill/>
          <a:ln>
            <a:noFill/>
          </a:ln>
        </p:spPr>
      </p:pic>
      <p:sp>
        <p:nvSpPr>
          <p:cNvPr id="685" name="Google Shape;685;p25"/>
          <p:cNvSpPr/>
          <p:nvPr/>
        </p:nvSpPr>
        <p:spPr>
          <a:xfrm>
            <a:off x="371573" y="166072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686" name="Google Shape;686;p25" descr="Clipboard Mix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391" y="1710961"/>
            <a:ext cx="466363" cy="466363"/>
          </a:xfrm>
          <a:prstGeom prst="rect">
            <a:avLst/>
          </a:prstGeom>
          <a:noFill/>
          <a:ln>
            <a:noFill/>
          </a:ln>
        </p:spPr>
      </p:pic>
      <p:sp>
        <p:nvSpPr>
          <p:cNvPr id="687" name="Google Shape;687;p25"/>
          <p:cNvSpPr/>
          <p:nvPr/>
        </p:nvSpPr>
        <p:spPr>
          <a:xfrm>
            <a:off x="6286501" y="4687726"/>
            <a:ext cx="2940935"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POPULAR INTEGRATIONS</a:t>
            </a:r>
            <a:endParaRPr sz="1600" b="1" i="0" u="none" strike="noStrike" cap="none" baseline="30000">
              <a:solidFill>
                <a:schemeClr val="dk1"/>
              </a:solidFill>
              <a:latin typeface="Poppins Medium"/>
              <a:ea typeface="Poppins Medium"/>
              <a:cs typeface="Poppins Medium"/>
              <a:sym typeface="Poppins Medium"/>
            </a:endParaRPr>
          </a:p>
        </p:txBody>
      </p:sp>
      <p:sp>
        <p:nvSpPr>
          <p:cNvPr id="688" name="Google Shape;688;p25"/>
          <p:cNvSpPr/>
          <p:nvPr/>
        </p:nvSpPr>
        <p:spPr>
          <a:xfrm>
            <a:off x="9419928" y="4673650"/>
            <a:ext cx="240030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END USER(S)</a:t>
            </a:r>
            <a:endParaRPr sz="1400" b="0" i="0" u="none" strike="noStrike" cap="none">
              <a:solidFill>
                <a:srgbClr val="000000"/>
              </a:solidFill>
              <a:latin typeface="Poppins Medium"/>
              <a:ea typeface="Poppins Medium"/>
              <a:cs typeface="Poppins Medium"/>
              <a:sym typeface="Poppins Medium"/>
            </a:endParaRPr>
          </a:p>
        </p:txBody>
      </p:sp>
      <p:sp>
        <p:nvSpPr>
          <p:cNvPr id="689" name="Google Shape;689;p25"/>
          <p:cNvSpPr/>
          <p:nvPr/>
        </p:nvSpPr>
        <p:spPr>
          <a:xfrm>
            <a:off x="371573" y="1178167"/>
            <a:ext cx="55351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KEY FEATURES &amp; BENEFITS</a:t>
            </a:r>
            <a:endParaRPr sz="1400" b="0" i="0" u="none" strike="noStrike" cap="none">
              <a:solidFill>
                <a:srgbClr val="000000"/>
              </a:solidFill>
              <a:latin typeface="Poppins Medium"/>
              <a:ea typeface="Poppins Medium"/>
              <a:cs typeface="Poppins Medium"/>
              <a:sym typeface="Poppins Medium"/>
            </a:endParaRPr>
          </a:p>
        </p:txBody>
      </p:sp>
      <p:sp>
        <p:nvSpPr>
          <p:cNvPr id="690" name="Google Shape;690;p25"/>
          <p:cNvSpPr/>
          <p:nvPr/>
        </p:nvSpPr>
        <p:spPr>
          <a:xfrm>
            <a:off x="6286501" y="1178167"/>
            <a:ext cx="5535107"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DIFFERENTIATORS</a:t>
            </a:r>
            <a:endParaRPr sz="1400" b="0" i="0" u="none" strike="noStrike" cap="none">
              <a:solidFill>
                <a:srgbClr val="000000"/>
              </a:solidFill>
              <a:latin typeface="Poppins Medium"/>
              <a:ea typeface="Poppins Medium"/>
              <a:cs typeface="Poppins Medium"/>
              <a:sym typeface="Poppins Medium"/>
            </a:endParaRPr>
          </a:p>
        </p:txBody>
      </p:sp>
      <p:sp>
        <p:nvSpPr>
          <p:cNvPr id="691" name="Google Shape;691;p25"/>
          <p:cNvSpPr txBox="1"/>
          <p:nvPr/>
        </p:nvSpPr>
        <p:spPr>
          <a:xfrm>
            <a:off x="1008269" y="1642969"/>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Centralized management of all factors that impact testing, including requirements, defects, and reporting</a:t>
            </a:r>
            <a:endParaRPr sz="1600" b="0" i="0" u="none" strike="noStrike" cap="none">
              <a:solidFill>
                <a:srgbClr val="000000"/>
              </a:solidFill>
              <a:latin typeface="Josefin Sans"/>
              <a:ea typeface="Josefin Sans"/>
              <a:cs typeface="Josefin Sans"/>
              <a:sym typeface="Josefin Sans"/>
            </a:endParaRPr>
          </a:p>
        </p:txBody>
      </p:sp>
      <p:grpSp>
        <p:nvGrpSpPr>
          <p:cNvPr id="692" name="Google Shape;692;p25"/>
          <p:cNvGrpSpPr/>
          <p:nvPr/>
        </p:nvGrpSpPr>
        <p:grpSpPr>
          <a:xfrm>
            <a:off x="282429" y="5063254"/>
            <a:ext cx="1980119" cy="1393138"/>
            <a:chOff x="282429" y="4655282"/>
            <a:chExt cx="1980119" cy="1393138"/>
          </a:xfrm>
        </p:grpSpPr>
        <p:sp>
          <p:nvSpPr>
            <p:cNvPr id="693" name="Google Shape;693;p25"/>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95%</a:t>
              </a:r>
              <a:endParaRPr sz="1400" b="0" i="0" u="none" strike="noStrike" cap="none">
                <a:solidFill>
                  <a:srgbClr val="000000"/>
                </a:solidFill>
                <a:latin typeface="Josefin Sans"/>
                <a:ea typeface="Josefin Sans"/>
                <a:cs typeface="Josefin Sans"/>
                <a:sym typeface="Josefin Sans"/>
              </a:endParaRPr>
            </a:p>
          </p:txBody>
        </p:sp>
        <p:sp>
          <p:nvSpPr>
            <p:cNvPr id="694" name="Google Shape;694;p25"/>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requirements coverage</a:t>
              </a:r>
              <a:endParaRPr sz="1400" b="0" i="0" u="none" strike="noStrike" cap="none">
                <a:solidFill>
                  <a:srgbClr val="000000"/>
                </a:solidFill>
                <a:latin typeface="Josefin Sans"/>
                <a:ea typeface="Josefin Sans"/>
                <a:cs typeface="Josefin Sans"/>
                <a:sym typeface="Josefin Sans"/>
              </a:endParaRPr>
            </a:p>
          </p:txBody>
        </p:sp>
        <p:sp>
          <p:nvSpPr>
            <p:cNvPr id="695" name="Google Shape;695;p25"/>
            <p:cNvSpPr/>
            <p:nvPr/>
          </p:nvSpPr>
          <p:spPr>
            <a:xfrm>
              <a:off x="372996" y="4655282"/>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696" name="Google Shape;696;p25"/>
          <p:cNvGrpSpPr/>
          <p:nvPr/>
        </p:nvGrpSpPr>
        <p:grpSpPr>
          <a:xfrm>
            <a:off x="4024822" y="5063166"/>
            <a:ext cx="1980771" cy="1429708"/>
            <a:chOff x="4024822" y="4655194"/>
            <a:chExt cx="1980771" cy="1429708"/>
          </a:xfrm>
        </p:grpSpPr>
        <p:sp>
          <p:nvSpPr>
            <p:cNvPr id="697" name="Google Shape;697;p25"/>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698" name="Google Shape;698;p25"/>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cost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reduction</a:t>
              </a:r>
              <a:endParaRPr sz="1400" b="0" i="0" u="none" strike="noStrike" cap="none">
                <a:solidFill>
                  <a:srgbClr val="000000"/>
                </a:solidFill>
                <a:latin typeface="Josefin Sans"/>
                <a:ea typeface="Josefin Sans"/>
                <a:cs typeface="Josefin Sans"/>
                <a:sym typeface="Josefin Sans"/>
              </a:endParaRPr>
            </a:p>
          </p:txBody>
        </p:sp>
        <p:sp>
          <p:nvSpPr>
            <p:cNvPr id="699" name="Google Shape;699;p25"/>
            <p:cNvSpPr/>
            <p:nvPr/>
          </p:nvSpPr>
          <p:spPr>
            <a:xfrm>
              <a:off x="4116042" y="4655194"/>
              <a:ext cx="1798984" cy="142970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700" name="Google Shape;700;p25"/>
          <p:cNvGrpSpPr/>
          <p:nvPr/>
        </p:nvGrpSpPr>
        <p:grpSpPr>
          <a:xfrm>
            <a:off x="2134504" y="5063166"/>
            <a:ext cx="1999311" cy="1393226"/>
            <a:chOff x="2153810" y="4655194"/>
            <a:chExt cx="1999311" cy="1393226"/>
          </a:xfrm>
        </p:grpSpPr>
        <p:sp>
          <p:nvSpPr>
            <p:cNvPr id="701" name="Google Shape;701;p25"/>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702" name="Google Shape;702;p25"/>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test cycles</a:t>
              </a:r>
              <a:endParaRPr sz="1400" b="0" i="0" u="none" strike="noStrike" cap="none">
                <a:solidFill>
                  <a:srgbClr val="000000"/>
                </a:solidFill>
                <a:latin typeface="Josefin Sans"/>
                <a:ea typeface="Josefin Sans"/>
                <a:cs typeface="Josefin Sans"/>
                <a:sym typeface="Josefin Sans"/>
              </a:endParaRPr>
            </a:p>
          </p:txBody>
        </p:sp>
        <p:sp>
          <p:nvSpPr>
            <p:cNvPr id="703" name="Google Shape;703;p25"/>
            <p:cNvSpPr/>
            <p:nvPr/>
          </p:nvSpPr>
          <p:spPr>
            <a:xfrm>
              <a:off x="2263569" y="4655194"/>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704" name="Google Shape;704;p25"/>
          <p:cNvSpPr txBox="1"/>
          <p:nvPr/>
        </p:nvSpPr>
        <p:spPr>
          <a:xfrm>
            <a:off x="1019503" y="2286386"/>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Easy-to-use, automated bug &amp; issue identification for tracking, prioritization, and resolution of defects before they impact users</a:t>
            </a:r>
            <a:endParaRPr sz="1600" b="0" i="0" u="none" strike="noStrike" cap="none">
              <a:solidFill>
                <a:srgbClr val="000000"/>
              </a:solidFill>
              <a:latin typeface="Josefin Sans"/>
              <a:ea typeface="Josefin Sans"/>
              <a:cs typeface="Josefin Sans"/>
              <a:sym typeface="Josefin Sans"/>
            </a:endParaRPr>
          </a:p>
        </p:txBody>
      </p:sp>
      <p:sp>
        <p:nvSpPr>
          <p:cNvPr id="705" name="Google Shape;705;p25"/>
          <p:cNvSpPr txBox="1"/>
          <p:nvPr/>
        </p:nvSpPr>
        <p:spPr>
          <a:xfrm>
            <a:off x="1008269" y="3225231"/>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Streamlined planning, execution, and tracking of testing, including test case management and exploratory testing</a:t>
            </a:r>
            <a:endParaRPr sz="1600" b="0" i="0" u="none" strike="noStrike" cap="none">
              <a:solidFill>
                <a:srgbClr val="000000"/>
              </a:solidFill>
              <a:latin typeface="Josefin Sans"/>
              <a:ea typeface="Josefin Sans"/>
              <a:cs typeface="Josefin Sans"/>
              <a:sym typeface="Josefin Sans"/>
            </a:endParaRPr>
          </a:p>
        </p:txBody>
      </p:sp>
      <p:sp>
        <p:nvSpPr>
          <p:cNvPr id="706" name="Google Shape;706;p25"/>
          <p:cNvSpPr txBox="1"/>
          <p:nvPr/>
        </p:nvSpPr>
        <p:spPr>
          <a:xfrm>
            <a:off x="1008268" y="4079668"/>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End-to-end traceability of product releases, tested requirements, and resolved defects, with electronic signature capabilities</a:t>
            </a:r>
            <a:endParaRPr sz="1600" b="0" i="0" u="none" strike="noStrike" cap="none">
              <a:solidFill>
                <a:srgbClr val="000000"/>
              </a:solidFill>
              <a:latin typeface="Josefin Sans"/>
              <a:ea typeface="Josefin Sans"/>
              <a:cs typeface="Josefin Sans"/>
              <a:sym typeface="Josefin Sans"/>
            </a:endParaRPr>
          </a:p>
        </p:txBody>
      </p:sp>
      <p:grpSp>
        <p:nvGrpSpPr>
          <p:cNvPr id="707" name="Google Shape;707;p25"/>
          <p:cNvGrpSpPr/>
          <p:nvPr/>
        </p:nvGrpSpPr>
        <p:grpSpPr>
          <a:xfrm>
            <a:off x="371573" y="4209963"/>
            <a:ext cx="596012" cy="594978"/>
            <a:chOff x="411097" y="3984875"/>
            <a:chExt cx="596012" cy="594978"/>
          </a:xfrm>
        </p:grpSpPr>
        <p:sp>
          <p:nvSpPr>
            <p:cNvPr id="708" name="Google Shape;708;p25"/>
            <p:cNvSpPr/>
            <p:nvPr/>
          </p:nvSpPr>
          <p:spPr>
            <a:xfrm>
              <a:off x="411097" y="398487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09" name="Google Shape;709;p25" descr="Contract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4049192"/>
              <a:ext cx="466344" cy="466344"/>
            </a:xfrm>
            <a:prstGeom prst="rect">
              <a:avLst/>
            </a:prstGeom>
            <a:noFill/>
            <a:ln>
              <a:noFill/>
            </a:ln>
          </p:spPr>
        </p:pic>
      </p:grpSp>
      <p:grpSp>
        <p:nvGrpSpPr>
          <p:cNvPr id="710" name="Google Shape;710;p25"/>
          <p:cNvGrpSpPr/>
          <p:nvPr/>
        </p:nvGrpSpPr>
        <p:grpSpPr>
          <a:xfrm>
            <a:off x="371573" y="2402613"/>
            <a:ext cx="596012" cy="594978"/>
            <a:chOff x="411097" y="2669905"/>
            <a:chExt cx="596012" cy="594978"/>
          </a:xfrm>
        </p:grpSpPr>
        <p:sp>
          <p:nvSpPr>
            <p:cNvPr id="711" name="Google Shape;711;p25"/>
            <p:cNvSpPr/>
            <p:nvPr/>
          </p:nvSpPr>
          <p:spPr>
            <a:xfrm>
              <a:off x="411097" y="266990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12" name="Google Shape;712;p25" descr="Bug under magnifying glass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7491" y="2736758"/>
              <a:ext cx="466344" cy="466344"/>
            </a:xfrm>
            <a:prstGeom prst="rect">
              <a:avLst/>
            </a:prstGeom>
            <a:noFill/>
            <a:ln>
              <a:noFill/>
            </a:ln>
          </p:spPr>
        </p:pic>
      </p:grpSp>
      <p:grpSp>
        <p:nvGrpSpPr>
          <p:cNvPr id="713" name="Google Shape;713;p25"/>
          <p:cNvGrpSpPr/>
          <p:nvPr/>
        </p:nvGrpSpPr>
        <p:grpSpPr>
          <a:xfrm>
            <a:off x="371573" y="3341458"/>
            <a:ext cx="596012" cy="594978"/>
            <a:chOff x="411097" y="3327390"/>
            <a:chExt cx="596012" cy="594978"/>
          </a:xfrm>
        </p:grpSpPr>
        <p:sp>
          <p:nvSpPr>
            <p:cNvPr id="714" name="Google Shape;714;p25"/>
            <p:cNvSpPr/>
            <p:nvPr/>
          </p:nvSpPr>
          <p:spPr>
            <a:xfrm>
              <a:off x="411097" y="332739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15" name="Google Shape;715;p25" descr="Search Inventory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3390713"/>
              <a:ext cx="466344" cy="466344"/>
            </a:xfrm>
            <a:prstGeom prst="rect">
              <a:avLst/>
            </a:prstGeom>
            <a:noFill/>
            <a:ln>
              <a:noFill/>
            </a:ln>
          </p:spPr>
        </p:pic>
      </p:grpSp>
      <p:sp>
        <p:nvSpPr>
          <p:cNvPr id="716" name="Google Shape;716;p25"/>
          <p:cNvSpPr/>
          <p:nvPr/>
        </p:nvSpPr>
        <p:spPr>
          <a:xfrm>
            <a:off x="6286501" y="176153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717" name="Google Shape;717;p25"/>
          <p:cNvSpPr/>
          <p:nvPr/>
        </p:nvSpPr>
        <p:spPr>
          <a:xfrm>
            <a:off x="6286501" y="229813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718" name="Google Shape;718;p25"/>
          <p:cNvSpPr/>
          <p:nvPr/>
        </p:nvSpPr>
        <p:spPr>
          <a:xfrm>
            <a:off x="6286501" y="284879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719" name="Google Shape;719;p25"/>
          <p:cNvSpPr/>
          <p:nvPr/>
        </p:nvSpPr>
        <p:spPr>
          <a:xfrm>
            <a:off x="6286501" y="338539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720" name="Google Shape;720;p25"/>
          <p:cNvSpPr/>
          <p:nvPr/>
        </p:nvSpPr>
        <p:spPr>
          <a:xfrm>
            <a:off x="6286501" y="403454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sp>
        <p:nvSpPr>
          <p:cNvPr id="721" name="Google Shape;721;p25"/>
          <p:cNvSpPr txBox="1"/>
          <p:nvPr/>
        </p:nvSpPr>
        <p:spPr>
          <a:xfrm>
            <a:off x="6582976" y="1630081"/>
            <a:ext cx="536049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Modern UI with ease-of-use in mind; quick access to insights and consistent functionality</a:t>
            </a:r>
            <a:endParaRPr sz="1600" b="0" i="0" u="none" strike="noStrike" cap="none">
              <a:solidFill>
                <a:srgbClr val="000000"/>
              </a:solidFill>
              <a:latin typeface="Josefin Sans"/>
              <a:ea typeface="Josefin Sans"/>
              <a:cs typeface="Josefin Sans"/>
              <a:sym typeface="Josefin Sans"/>
            </a:endParaRPr>
          </a:p>
        </p:txBody>
      </p:sp>
      <p:sp>
        <p:nvSpPr>
          <p:cNvPr id="722" name="Google Shape;722;p25"/>
          <p:cNvSpPr txBox="1"/>
          <p:nvPr/>
        </p:nvSpPr>
        <p:spPr>
          <a:xfrm>
            <a:off x="6574918" y="2163762"/>
            <a:ext cx="536855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True “out-of-the-box” platform with a full set of capabilities that can be set up in as little as 10 minutes</a:t>
            </a:r>
            <a:endParaRPr sz="1600" b="0" i="0" u="none" strike="noStrike" cap="none">
              <a:solidFill>
                <a:srgbClr val="000000"/>
              </a:solidFill>
              <a:latin typeface="Josefin Sans"/>
              <a:ea typeface="Josefin Sans"/>
              <a:cs typeface="Josefin Sans"/>
              <a:sym typeface="Josefin Sans"/>
            </a:endParaRPr>
          </a:p>
        </p:txBody>
      </p:sp>
      <p:sp>
        <p:nvSpPr>
          <p:cNvPr id="723" name="Google Shape;723;p25"/>
          <p:cNvSpPr txBox="1"/>
          <p:nvPr/>
        </p:nvSpPr>
        <p:spPr>
          <a:xfrm>
            <a:off x="6582976" y="2686294"/>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Cross-project data storage; simple reporting across projects via pre-built dashboards</a:t>
            </a:r>
            <a:endParaRPr sz="1600" b="0" i="0" u="none" strike="noStrike" cap="none">
              <a:solidFill>
                <a:srgbClr val="000000"/>
              </a:solidFill>
              <a:latin typeface="Josefin Sans"/>
              <a:ea typeface="Josefin Sans"/>
              <a:cs typeface="Josefin Sans"/>
              <a:sym typeface="Josefin Sans"/>
            </a:endParaRPr>
          </a:p>
        </p:txBody>
      </p:sp>
      <p:sp>
        <p:nvSpPr>
          <p:cNvPr id="724" name="Google Shape;724;p25"/>
          <p:cNvSpPr txBox="1"/>
          <p:nvPr/>
        </p:nvSpPr>
        <p:spPr>
          <a:xfrm>
            <a:off x="6582976" y="3236960"/>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Robust set of default workflows for customers in highly regulated industries</a:t>
            </a:r>
            <a:endParaRPr sz="1600" b="0" i="0" u="none" strike="noStrike" cap="none">
              <a:solidFill>
                <a:srgbClr val="000000"/>
              </a:solidFill>
              <a:latin typeface="Josefin Sans"/>
              <a:ea typeface="Josefin Sans"/>
              <a:cs typeface="Josefin Sans"/>
              <a:sym typeface="Josefin Sans"/>
            </a:endParaRPr>
          </a:p>
        </p:txBody>
      </p:sp>
      <p:sp>
        <p:nvSpPr>
          <p:cNvPr id="725" name="Google Shape;725;p25"/>
          <p:cNvSpPr txBox="1"/>
          <p:nvPr/>
        </p:nvSpPr>
        <p:spPr>
          <a:xfrm>
            <a:off x="6582976" y="3801697"/>
            <a:ext cx="547303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Extensive and pre-built integration library bolsters in-house capabilities; no need for dedicated admin to manage plug-ins</a:t>
            </a:r>
            <a:endParaRPr sz="1600" b="0" i="0" u="none" strike="noStrike" cap="none">
              <a:solidFill>
                <a:srgbClr val="000000"/>
              </a:solidFill>
              <a:latin typeface="Josefin Sans"/>
              <a:ea typeface="Josefin Sans"/>
              <a:cs typeface="Josefin Sans"/>
              <a:sym typeface="Josefin Sans"/>
            </a:endParaRPr>
          </a:p>
        </p:txBody>
      </p:sp>
      <p:sp>
        <p:nvSpPr>
          <p:cNvPr id="726" name="Google Shape;726;p25"/>
          <p:cNvSpPr txBox="1"/>
          <p:nvPr/>
        </p:nvSpPr>
        <p:spPr>
          <a:xfrm>
            <a:off x="9448361" y="5073160"/>
            <a:ext cx="2314573" cy="132339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Test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QA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Software Testers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Project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Developers</a:t>
            </a:r>
            <a:endParaRPr sz="1600" b="0" i="0" u="none" strike="noStrike" cap="none">
              <a:solidFill>
                <a:srgbClr val="000000"/>
              </a:solidFill>
              <a:latin typeface="Josefin Sans"/>
              <a:ea typeface="Josefin Sans"/>
              <a:cs typeface="Josefin Sans"/>
              <a:sym typeface="Josefin Sans"/>
            </a:endParaRPr>
          </a:p>
        </p:txBody>
      </p:sp>
      <p:pic>
        <p:nvPicPr>
          <p:cNvPr id="727" name="Google Shape;727;p2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05977" y="5147575"/>
            <a:ext cx="1051440" cy="352282"/>
          </a:xfrm>
          <a:prstGeom prst="rect">
            <a:avLst/>
          </a:prstGeom>
          <a:noFill/>
          <a:ln>
            <a:noFill/>
          </a:ln>
        </p:spPr>
      </p:pic>
      <p:pic>
        <p:nvPicPr>
          <p:cNvPr id="728" name="Google Shape;728;p2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04538" y="5146275"/>
            <a:ext cx="869524" cy="491301"/>
          </a:xfrm>
          <a:prstGeom prst="rect">
            <a:avLst/>
          </a:prstGeom>
          <a:noFill/>
          <a:ln>
            <a:noFill/>
          </a:ln>
        </p:spPr>
      </p:pic>
      <p:pic>
        <p:nvPicPr>
          <p:cNvPr id="729" name="Google Shape;729;p2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479801" y="5598741"/>
            <a:ext cx="470157" cy="491310"/>
          </a:xfrm>
          <a:prstGeom prst="rect">
            <a:avLst/>
          </a:prstGeom>
          <a:noFill/>
          <a:ln>
            <a:noFill/>
          </a:ln>
        </p:spPr>
      </p:pic>
      <p:pic>
        <p:nvPicPr>
          <p:cNvPr id="730" name="Google Shape;730;p2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52198" y="5692475"/>
            <a:ext cx="1209516" cy="390265"/>
          </a:xfrm>
          <a:prstGeom prst="rect">
            <a:avLst/>
          </a:prstGeom>
          <a:noFill/>
          <a:ln>
            <a:noFill/>
          </a:ln>
        </p:spPr>
      </p:pic>
      <p:pic>
        <p:nvPicPr>
          <p:cNvPr id="731" name="Google Shape;731;p25" descr="A black background with a black square&#10;&#10;Description automatically generated with medium confidenc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489575" y="6137618"/>
            <a:ext cx="1365915" cy="439657"/>
          </a:xfrm>
          <a:prstGeom prst="rect">
            <a:avLst/>
          </a:prstGeom>
          <a:noFill/>
          <a:ln>
            <a:noFill/>
          </a:ln>
        </p:spPr>
      </p:pic>
      <p:pic>
        <p:nvPicPr>
          <p:cNvPr id="732" name="Google Shape;732;p25"/>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8460714" y="5730400"/>
            <a:ext cx="543550" cy="543550"/>
          </a:xfrm>
          <a:prstGeom prst="rect">
            <a:avLst/>
          </a:prstGeom>
          <a:noFill/>
          <a:ln>
            <a:noFill/>
          </a:ln>
        </p:spPr>
      </p:pic>
      <p:sp>
        <p:nvSpPr>
          <p:cNvPr id="733" name="Google Shape;733;p25"/>
          <p:cNvSpPr txBox="1"/>
          <p:nvPr/>
        </p:nvSpPr>
        <p:spPr>
          <a:xfrm>
            <a:off x="8104600" y="6330975"/>
            <a:ext cx="1255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a:solidFill>
                  <a:schemeClr val="dk1"/>
                </a:solidFill>
                <a:latin typeface="Josefin Sans"/>
                <a:ea typeface="Josefin Sans"/>
                <a:cs typeface="Josefin Sans"/>
                <a:sym typeface="Josefin Sans"/>
              </a:rPr>
              <a:t>AWS Bedrock</a:t>
            </a:r>
            <a:endParaRPr sz="1000" b="0" i="0" u="none" strike="noStrike" cap="none">
              <a:solidFill>
                <a:srgbClr val="000000"/>
              </a:solidFill>
              <a:latin typeface="Josefin Sans"/>
              <a:ea typeface="Josefin Sans"/>
              <a:cs typeface="Josefin Sans"/>
              <a:sym typeface="Josefin Sans"/>
            </a:endParaRPr>
          </a:p>
        </p:txBody>
      </p:sp>
      <p:sp>
        <p:nvSpPr>
          <p:cNvPr id="734" name="Google Shape;734;p25"/>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Kanit"/>
              <a:ea typeface="Kanit"/>
              <a:cs typeface="Kanit"/>
              <a:sym typeface="Kani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09"/>
          <p:cNvSpPr txBox="1">
            <a:spLocks noGrp="1"/>
          </p:cNvSpPr>
          <p:nvPr>
            <p:ph type="title"/>
          </p:nvPr>
        </p:nvSpPr>
        <p:spPr>
          <a:xfrm>
            <a:off x="370392" y="365126"/>
            <a:ext cx="10983408" cy="5336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SpiraTest®: Personas </a:t>
            </a:r>
            <a:endParaRPr>
              <a:latin typeface="Josefin Sans"/>
              <a:ea typeface="Josefin Sans"/>
              <a:cs typeface="Josefin Sans"/>
              <a:sym typeface="Josefin Sans"/>
            </a:endParaRPr>
          </a:p>
        </p:txBody>
      </p:sp>
      <p:pic>
        <p:nvPicPr>
          <p:cNvPr id="740" name="Google Shape;740;p109"/>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0979323" y="261538"/>
            <a:ext cx="606125" cy="637263"/>
          </a:xfrm>
          <a:prstGeom prst="rect">
            <a:avLst/>
          </a:prstGeom>
          <a:noFill/>
          <a:ln>
            <a:noFill/>
          </a:ln>
        </p:spPr>
      </p:pic>
      <p:sp>
        <p:nvSpPr>
          <p:cNvPr id="741" name="Google Shape;741;p109"/>
          <p:cNvSpPr/>
          <p:nvPr/>
        </p:nvSpPr>
        <p:spPr>
          <a:xfrm>
            <a:off x="371573" y="1127624"/>
            <a:ext cx="2493245"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QA ENGINEER</a:t>
            </a:r>
            <a:endParaRPr kumimoji="0" sz="15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742" name="Google Shape;742;p109"/>
          <p:cNvSpPr txBox="1"/>
          <p:nvPr/>
        </p:nvSpPr>
        <p:spPr>
          <a:xfrm>
            <a:off x="476718" y="1731791"/>
            <a:ext cx="2370656" cy="4616608"/>
          </a:xfrm>
          <a:prstGeom prst="rect">
            <a:avLst/>
          </a:prstGeom>
          <a:noFill/>
          <a:ln>
            <a:noFill/>
          </a:ln>
          <a:effectLst>
            <a:outerShdw blurRad="63500" sx="102000" sy="102000" algn="ctr" rotWithShape="0">
              <a:schemeClr val="lt1">
                <a:alpha val="40000"/>
              </a:schemeClr>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Age: 30-45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QA Engineer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5-15 years</a:t>
            </a:r>
            <a:endParaRPr kumimoji="0" sz="1400" b="1"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Reduce manual testing time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Centralize test management across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Seamless integration with CI/CD pipelines</a:t>
            </a:r>
            <a:endParaRPr kumimoji="0" sz="1400" b="1"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Tedious data entry for test cases;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Struggles with tools that don't scale with team size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Difficulties tracking test case execution progress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3" name="Google Shape;743;p109"/>
          <p:cNvSpPr/>
          <p:nvPr/>
        </p:nvSpPr>
        <p:spPr>
          <a:xfrm>
            <a:off x="3190627" y="1130890"/>
            <a:ext cx="2757332"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PROJECT MANAGER</a:t>
            </a:r>
            <a:endParaRPr kumimoji="0" sz="15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744" name="Google Shape;744;p109"/>
          <p:cNvSpPr/>
          <p:nvPr/>
        </p:nvSpPr>
        <p:spPr>
          <a:xfrm>
            <a:off x="6273769" y="1130890"/>
            <a:ext cx="261420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DEVOPS SPECIALIST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5" name="Google Shape;745;p109"/>
          <p:cNvSpPr txBox="1"/>
          <p:nvPr/>
        </p:nvSpPr>
        <p:spPr>
          <a:xfrm>
            <a:off x="3302189" y="1706131"/>
            <a:ext cx="2559907" cy="46166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Age: 35-50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Project Manager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8-20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Improve project timelines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Minimize risks of undetected issues in production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Foster collaboration between QA, Dev, and Product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Limited visibility into the QA process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Difficulty aligning testing goals with business outcomes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Delays caused by poor communication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6" name="Google Shape;746;p109"/>
          <p:cNvSpPr txBox="1"/>
          <p:nvPr/>
        </p:nvSpPr>
        <p:spPr>
          <a:xfrm>
            <a:off x="6389420" y="1706131"/>
            <a:ext cx="2498549" cy="46166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Age: 25-40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DevOps Engineer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5-10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 testing aligns with CI/CD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Reduce downtime due to integration challenges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Automate repetitive testing tasks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Manual handovers between QA and DevOps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Non-integrated tools leading to bottlenecks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real-time synchronization between environments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7" name="Google Shape;747;p109"/>
          <p:cNvSpPr/>
          <p:nvPr/>
        </p:nvSpPr>
        <p:spPr>
          <a:xfrm>
            <a:off x="370393" y="1609784"/>
            <a:ext cx="2494425" cy="4729031"/>
          </a:xfrm>
          <a:prstGeom prst="roundRect">
            <a:avLst>
              <a:gd name="adj" fmla="val 16667"/>
            </a:avLst>
          </a:prstGeom>
          <a:noFill/>
          <a:ln w="15875" cap="flat" cmpd="sng">
            <a:solidFill>
              <a:schemeClr val="lt1"/>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8" name="Google Shape;748;p109"/>
          <p:cNvSpPr/>
          <p:nvPr/>
        </p:nvSpPr>
        <p:spPr>
          <a:xfrm>
            <a:off x="3186964" y="1599994"/>
            <a:ext cx="2746530" cy="4738821"/>
          </a:xfrm>
          <a:prstGeom prst="roundRect">
            <a:avLst>
              <a:gd name="adj" fmla="val 16667"/>
            </a:avLst>
          </a:prstGeom>
          <a:noFill/>
          <a:ln w="15875" cap="flat" cmpd="sng">
            <a:solidFill>
              <a:schemeClr val="lt1"/>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9" name="Google Shape;749;p109"/>
          <p:cNvSpPr/>
          <p:nvPr/>
        </p:nvSpPr>
        <p:spPr>
          <a:xfrm>
            <a:off x="6255640" y="1609578"/>
            <a:ext cx="2632329" cy="4738821"/>
          </a:xfrm>
          <a:prstGeom prst="roundRect">
            <a:avLst>
              <a:gd name="adj" fmla="val 16667"/>
            </a:avLst>
          </a:prstGeom>
          <a:noFill/>
          <a:ln w="15875" cap="flat" cmpd="sng">
            <a:solidFill>
              <a:schemeClr val="lt1"/>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0" name="Google Shape;750;p109"/>
          <p:cNvSpPr/>
          <p:nvPr/>
        </p:nvSpPr>
        <p:spPr>
          <a:xfrm>
            <a:off x="9213780" y="1119586"/>
            <a:ext cx="2632329"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PRODUCT OWNER</a:t>
            </a:r>
            <a:endParaRPr kumimoji="0" sz="1500" b="1"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51" name="Google Shape;751;p109"/>
          <p:cNvSpPr/>
          <p:nvPr/>
        </p:nvSpPr>
        <p:spPr>
          <a:xfrm>
            <a:off x="9213780" y="1599994"/>
            <a:ext cx="2632329" cy="4738822"/>
          </a:xfrm>
          <a:prstGeom prst="roundRect">
            <a:avLst>
              <a:gd name="adj" fmla="val 16667"/>
            </a:avLst>
          </a:prstGeom>
          <a:noFill/>
          <a:ln w="15875" cap="flat" cmpd="sng">
            <a:solidFill>
              <a:schemeClr val="lt1"/>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2" name="Google Shape;752;p109"/>
          <p:cNvSpPr txBox="1"/>
          <p:nvPr/>
        </p:nvSpPr>
        <p:spPr>
          <a:xfrm>
            <a:off x="9336623" y="1706131"/>
            <a:ext cx="2484984" cy="46166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Age: 28-45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Product Owner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4-10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Align product requirements with testing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Monitor product readiness pre-release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 all user stories meet acceptance criteria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Fragmented tools for managing requirements and test cases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clarity on defect origins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Challenges in tracking which features are ready for release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0DAF78E-A0C4-42B6-B862-921907A5A350}" vid="{B7C5D1A1-F667-4E85-BF75-C3A479BE9010}"/>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0DAF78E-A0C4-42B6-B862-921907A5A350}" vid="{9821B01A-BCBB-4DC7-8A9F-ECCC871020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209</TotalTime>
  <Words>3101</Words>
  <Application>Microsoft Office PowerPoint</Application>
  <PresentationFormat>Widescreen</PresentationFormat>
  <Paragraphs>504</Paragraphs>
  <Slides>52</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Wingdings</vt:lpstr>
      <vt:lpstr>Arial</vt:lpstr>
      <vt:lpstr>Kanit</vt:lpstr>
      <vt:lpstr>Noto Sans Symbols</vt:lpstr>
      <vt:lpstr>Calibri</vt:lpstr>
      <vt:lpstr>Josefin Sans</vt:lpstr>
      <vt:lpstr>Poppins Medium</vt:lpstr>
      <vt:lpstr>Inflectra content</vt:lpstr>
      <vt:lpstr>Inflectra titles</vt:lpstr>
      <vt:lpstr>Requirements, Test &amp; Defect Management</vt:lpstr>
      <vt:lpstr>Why Inflectra?</vt:lpstr>
      <vt:lpstr>When Failure Isn’t An Option. We Help You Deliver. And Prove It. </vt:lpstr>
      <vt:lpstr>With Inflectra, Deliver Measurable Quality Fast! Only 16% of software development projects are completed on time and within budget.</vt:lpstr>
      <vt:lpstr>The Inflectra® Platform</vt:lpstr>
      <vt:lpstr>Spira Platform Snapshot</vt:lpstr>
      <vt:lpstr>Why SpiraTest?</vt:lpstr>
      <vt:lpstr>SpiraTest® - Requirements &amp; Test Management</vt:lpstr>
      <vt:lpstr>SpiraTest®: Personas </vt:lpstr>
      <vt:lpstr>SpiraTest®: User Benefits</vt:lpstr>
      <vt:lpstr>Add-On Products</vt:lpstr>
      <vt:lpstr>Add-On Products</vt:lpstr>
      <vt:lpstr>Customer Onboarding &amp; Self-Guided Enablement</vt:lpstr>
      <vt:lpstr>Technical Support &amp; Customer Success</vt:lpstr>
      <vt:lpstr>How SpiraTest Works For You</vt:lpstr>
      <vt:lpstr>Healthcare, Life Sciences &amp; Bio-Tech</vt:lpstr>
      <vt:lpstr>Financial Services &amp; Insurance</vt:lpstr>
      <vt:lpstr>Energy, Industrial &amp; Automotive</vt:lpstr>
      <vt:lpstr>Defense, Government  &amp; Aerospace</vt:lpstr>
      <vt:lpstr>Security &amp; Compliance</vt:lpstr>
      <vt:lpstr>Compliance with International Standards</vt:lpstr>
      <vt:lpstr>PowerPoint Presentation</vt:lpstr>
      <vt:lpstr>Representative Customers</vt:lpstr>
      <vt:lpstr>Global Partnership Ecosystem</vt:lpstr>
      <vt:lpstr>Customer Testimonials</vt:lpstr>
      <vt:lpstr>Awards and Recognition*</vt:lpstr>
      <vt:lpstr>Feature Overview</vt:lpstr>
      <vt:lpstr>AI Supercharged Test Management</vt:lpstr>
      <vt:lpstr>Improve Quality With Requirements Analysis</vt:lpstr>
      <vt:lpstr>Integrated QA Dashboards</vt:lpstr>
      <vt:lpstr>Requirements Management</vt:lpstr>
      <vt:lpstr>Test Management &amp; QA</vt:lpstr>
      <vt:lpstr>Manual Testing</vt:lpstr>
      <vt:lpstr>Automated Testing</vt:lpstr>
      <vt:lpstr>Exploratory &amp; Session-Based Testing</vt:lpstr>
      <vt:lpstr>Data-Driven Testing</vt:lpstr>
      <vt:lpstr>Issue &amp; Defect Tracking</vt:lpstr>
      <vt:lpstr>Document Management</vt:lpstr>
      <vt:lpstr>Customizable Reporting</vt:lpstr>
      <vt:lpstr>Cross Project Reporting</vt:lpstr>
      <vt:lpstr>Extensibility with SpiraApps™</vt:lpstr>
      <vt:lpstr>Integration Options</vt:lpstr>
      <vt:lpstr>Extensive Integrations &amp; Migrations</vt:lpstr>
      <vt:lpstr>RemoteLaunch® - Automation Integration</vt:lpstr>
      <vt:lpstr>Build Integrated with CI / CD Tools</vt:lpstr>
      <vt:lpstr>Integration with your Favorite IDEs</vt:lpstr>
      <vt:lpstr>Integration Options</vt:lpstr>
      <vt:lpstr>Case Studies</vt:lpstr>
      <vt:lpstr>Mastek (IT &amp; Healthcare)</vt:lpstr>
      <vt:lpstr>80% Improvement of Test Coverage</vt:lpstr>
      <vt:lpstr>Oney Bank (Banking &amp; Finance)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Sandman</dc:creator>
  <cp:lastModifiedBy>Adam Sandman</cp:lastModifiedBy>
  <cp:revision>53</cp:revision>
  <cp:lastPrinted>2017-03-07T16:58:37Z</cp:lastPrinted>
  <dcterms:created xsi:type="dcterms:W3CDTF">2026-03-31T01:48:17Z</dcterms:created>
  <dcterms:modified xsi:type="dcterms:W3CDTF">2026-04-02T23:54:52Z</dcterms:modified>
</cp:coreProperties>
</file>