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74"/>
  </p:notesMasterIdLst>
  <p:sldIdLst>
    <p:sldId id="535" r:id="rId3"/>
    <p:sldId id="261" r:id="rId4"/>
    <p:sldId id="259" r:id="rId5"/>
    <p:sldId id="260" r:id="rId6"/>
    <p:sldId id="280" r:id="rId7"/>
    <p:sldId id="282" r:id="rId8"/>
    <p:sldId id="344" r:id="rId9"/>
    <p:sldId id="286" r:id="rId10"/>
    <p:sldId id="734" r:id="rId11"/>
    <p:sldId id="735" r:id="rId12"/>
    <p:sldId id="266" r:id="rId13"/>
    <p:sldId id="346" r:id="rId14"/>
    <p:sldId id="347" r:id="rId15"/>
    <p:sldId id="267" r:id="rId16"/>
    <p:sldId id="348" r:id="rId17"/>
    <p:sldId id="349" r:id="rId18"/>
    <p:sldId id="350" r:id="rId19"/>
    <p:sldId id="262" r:id="rId20"/>
    <p:sldId id="271" r:id="rId21"/>
    <p:sldId id="272" r:id="rId22"/>
    <p:sldId id="273" r:id="rId23"/>
    <p:sldId id="274" r:id="rId24"/>
    <p:sldId id="633" r:id="rId25"/>
    <p:sldId id="634" r:id="rId26"/>
    <p:sldId id="270" r:id="rId27"/>
    <p:sldId id="275" r:id="rId28"/>
    <p:sldId id="276" r:id="rId29"/>
    <p:sldId id="277" r:id="rId30"/>
    <p:sldId id="278" r:id="rId31"/>
    <p:sldId id="354" r:id="rId32"/>
    <p:sldId id="551" r:id="rId33"/>
    <p:sldId id="602" r:id="rId34"/>
    <p:sldId id="375" r:id="rId35"/>
    <p:sldId id="376" r:id="rId36"/>
    <p:sldId id="732" r:id="rId37"/>
    <p:sldId id="356" r:id="rId38"/>
    <p:sldId id="637" r:id="rId39"/>
    <p:sldId id="733" r:id="rId40"/>
    <p:sldId id="335" r:id="rId41"/>
    <p:sldId id="339" r:id="rId42"/>
    <p:sldId id="337" r:id="rId43"/>
    <p:sldId id="288" r:id="rId44"/>
    <p:sldId id="626" r:id="rId45"/>
    <p:sldId id="575" r:id="rId46"/>
    <p:sldId id="566" r:id="rId47"/>
    <p:sldId id="569" r:id="rId48"/>
    <p:sldId id="572" r:id="rId49"/>
    <p:sldId id="579" r:id="rId50"/>
    <p:sldId id="568" r:id="rId51"/>
    <p:sldId id="578" r:id="rId52"/>
    <p:sldId id="570" r:id="rId53"/>
    <p:sldId id="595" r:id="rId54"/>
    <p:sldId id="573" r:id="rId55"/>
    <p:sldId id="605" r:id="rId56"/>
    <p:sldId id="577" r:id="rId57"/>
    <p:sldId id="571" r:id="rId58"/>
    <p:sldId id="581" r:id="rId59"/>
    <p:sldId id="580" r:id="rId60"/>
    <p:sldId id="576" r:id="rId61"/>
    <p:sldId id="635" r:id="rId62"/>
    <p:sldId id="309" r:id="rId63"/>
    <p:sldId id="268" r:id="rId64"/>
    <p:sldId id="369" r:id="rId65"/>
    <p:sldId id="370" r:id="rId66"/>
    <p:sldId id="313" r:id="rId67"/>
    <p:sldId id="371" r:id="rId68"/>
    <p:sldId id="315" r:id="rId69"/>
    <p:sldId id="318" r:id="rId70"/>
    <p:sldId id="320" r:id="rId71"/>
    <p:sldId id="323" r:id="rId72"/>
    <p:sldId id="333" r:id="rId73"/>
  </p:sldIdLst>
  <p:sldSz cx="12192000" cy="6858000"/>
  <p:notesSz cx="6858000" cy="9144000"/>
  <p:embeddedFontLst>
    <p:embeddedFont>
      <p:font typeface="Josefin Sans" pitchFamily="2" charset="0"/>
      <p:regular r:id="rId75"/>
      <p:bold r:id="rId76"/>
      <p:italic r:id="rId77"/>
      <p:boldItalic r:id="rId78"/>
    </p:embeddedFont>
    <p:embeddedFont>
      <p:font typeface="Kanit" panose="00000500000000000000" pitchFamily="2" charset="-34"/>
      <p:regular r:id="rId79"/>
      <p:bold r:id="rId80"/>
      <p:italic r:id="rId81"/>
      <p:boldItalic r:id="rId82"/>
    </p:embeddedFont>
    <p:embeddedFont>
      <p:font typeface="Noto Sans Symbols" pitchFamily="2" charset="0"/>
      <p:regular r:id="rId83"/>
      <p:bold r:id="rId84"/>
    </p:embeddedFont>
    <p:embeddedFont>
      <p:font typeface="Poppins Medium" panose="00000600000000000000" pitchFamily="2" charset="0"/>
      <p:regular r:id="rId85"/>
      <p: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073642"/>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79" d="100"/>
          <a:sy n="79" d="100"/>
        </p:scale>
        <p:origin x="11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0.fntdata"/><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78" name="Google Shape;6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1" name="Google Shape;7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6" name="Google Shape;7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7" name="Google Shape;6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2" name="Google Shape;6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0" name="Google Shape;7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8" name="Google Shape;10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1" name="Google Shape;6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8" name="Google Shape;124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1" name="Google Shape;126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4" name="Google Shape;129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2" name="Google Shape;130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3" name="Google Shape;150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4" name="Google Shape;156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0" name="Google Shape;6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44" name="Google Shape;6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3245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68537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81458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105"/>
        <p:cNvGrpSpPr/>
        <p:nvPr/>
      </p:nvGrpSpPr>
      <p:grpSpPr>
        <a:xfrm>
          <a:off x="0" y="0"/>
          <a:ext cx="0" cy="0"/>
          <a:chOff x="0" y="0"/>
          <a:chExt cx="0" cy="0"/>
        </a:xfrm>
      </p:grpSpPr>
      <p:sp>
        <p:nvSpPr>
          <p:cNvPr id="106" name="Google Shape;106;p8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83"/>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08" name="Google Shape;108;p83"/>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pic>
        <p:nvPicPr>
          <p:cNvPr id="109" name="Google Shape;109;p83"/>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110" name="Google Shape;110;p83"/>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467"/>
              <a:buFont typeface="Kanit"/>
              <a:buNone/>
            </a:pPr>
            <a:r>
              <a:rPr lang="en-US" sz="1467">
                <a:solidFill>
                  <a:schemeClr val="dk1"/>
                </a:solidFill>
                <a:latin typeface="Kanit"/>
                <a:ea typeface="Kanit"/>
                <a:cs typeface="Kanit"/>
                <a:sym typeface="Kanit"/>
              </a:rPr>
              <a:t>®</a:t>
            </a:r>
            <a:endParaRPr sz="1467">
              <a:solidFill>
                <a:schemeClr val="dk1"/>
              </a:solidFill>
              <a:latin typeface="Kanit"/>
              <a:ea typeface="Kanit"/>
              <a:cs typeface="Kanit"/>
              <a:sym typeface="Kanit"/>
            </a:endParaRPr>
          </a:p>
        </p:txBody>
      </p:sp>
    </p:spTree>
    <p:extLst>
      <p:ext uri="{BB962C8B-B14F-4D97-AF65-F5344CB8AC3E}">
        <p14:creationId xmlns:p14="http://schemas.microsoft.com/office/powerpoint/2010/main" val="3000687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1"/>
        </a:solidFill>
        <a:effectLst/>
      </p:bgPr>
    </p:bg>
    <p:spTree>
      <p:nvGrpSpPr>
        <p:cNvPr id="1" name="Shape 517"/>
        <p:cNvGrpSpPr/>
        <p:nvPr/>
      </p:nvGrpSpPr>
      <p:grpSpPr>
        <a:xfrm>
          <a:off x="0" y="0"/>
          <a:ext cx="0" cy="0"/>
          <a:chOff x="0" y="0"/>
          <a:chExt cx="0" cy="0"/>
        </a:xfrm>
      </p:grpSpPr>
      <p:sp>
        <p:nvSpPr>
          <p:cNvPr id="518" name="Google Shape;51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Font typeface="Noto Sans Symbols"/>
              <a:buChar char="▪"/>
              <a:defRPr>
                <a:solidFill>
                  <a:schemeClr val="lt1"/>
                </a:solidFill>
              </a:defRPr>
            </a:lvl1pPr>
            <a:lvl2pPr marL="914400" lvl="1" indent="-381000" algn="l">
              <a:lnSpc>
                <a:spcPct val="90000"/>
              </a:lnSpc>
              <a:spcBef>
                <a:spcPts val="500"/>
              </a:spcBef>
              <a:spcAft>
                <a:spcPts val="0"/>
              </a:spcAft>
              <a:buClr>
                <a:schemeClr val="lt1"/>
              </a:buClr>
              <a:buSzPts val="2400"/>
              <a:buFont typeface="Noto Sans Symbols"/>
              <a:buChar char="▪"/>
              <a:defRPr>
                <a:solidFill>
                  <a:schemeClr val="lt1"/>
                </a:solidFill>
              </a:defRPr>
            </a:lvl2pPr>
            <a:lvl3pPr marL="1371600" lvl="2" indent="-355600" algn="l">
              <a:lnSpc>
                <a:spcPct val="90000"/>
              </a:lnSpc>
              <a:spcBef>
                <a:spcPts val="500"/>
              </a:spcBef>
              <a:spcAft>
                <a:spcPts val="0"/>
              </a:spcAft>
              <a:buClr>
                <a:schemeClr val="lt1"/>
              </a:buClr>
              <a:buSzPts val="2000"/>
              <a:buFont typeface="Noto Sans Symbols"/>
              <a:buChar char="▪"/>
              <a:defRPr>
                <a:solidFill>
                  <a:schemeClr val="lt1"/>
                </a:solidFill>
              </a:defRPr>
            </a:lvl3pPr>
            <a:lvl4pPr marL="1828800" lvl="3" indent="-342900" algn="l">
              <a:lnSpc>
                <a:spcPct val="90000"/>
              </a:lnSpc>
              <a:spcBef>
                <a:spcPts val="500"/>
              </a:spcBef>
              <a:spcAft>
                <a:spcPts val="0"/>
              </a:spcAft>
              <a:buClr>
                <a:schemeClr val="lt1"/>
              </a:buClr>
              <a:buSzPts val="1800"/>
              <a:buFont typeface="Noto Sans Symbols"/>
              <a:buChar char="▪"/>
              <a:defRPr>
                <a:solidFill>
                  <a:schemeClr val="lt1"/>
                </a:solidFill>
              </a:defRPr>
            </a:lvl4pPr>
            <a:lvl5pPr marL="2286000" lvl="4" indent="-342900" algn="l">
              <a:lnSpc>
                <a:spcPct val="90000"/>
              </a:lnSpc>
              <a:spcBef>
                <a:spcPts val="500"/>
              </a:spcBef>
              <a:spcAft>
                <a:spcPts val="0"/>
              </a:spcAft>
              <a:buClr>
                <a:schemeClr val="lt1"/>
              </a:buClr>
              <a:buSzPts val="1800"/>
              <a:buFont typeface="Noto Sans Symbols"/>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876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4/2/2026</a:t>
            </a:fld>
            <a:r>
              <a:rPr lang="en-US" sz="1000" dirty="0"/>
              <a:t>  </a:t>
            </a:r>
            <a:r>
              <a:rPr lang="en-US" sz="1000" dirty="0">
                <a:solidFill>
                  <a:srgbClr val="93A1A1"/>
                </a:solidFill>
              </a:rPr>
              <a:t>  © Copyright 2006-2026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 id="2147483723" r:id="rId16"/>
    <p:sldLayoutId id="2147483724" r:id="rId17"/>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hyperlink" Target="https://www.inflectracon.com/"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50.png"/><Relationship Id="rId11" Type="http://schemas.openxmlformats.org/officeDocument/2006/relationships/hyperlink" Target="https://www.youtube.com/@Inflectra_Tech" TargetMode="External"/><Relationship Id="rId5" Type="http://schemas.openxmlformats.org/officeDocument/2006/relationships/image" Target="../media/image49.png"/><Relationship Id="rId10" Type="http://schemas.openxmlformats.org/officeDocument/2006/relationships/hyperlink" Target="https://inflectra.com/Company/Events.aspx" TargetMode="External"/><Relationship Id="rId4" Type="http://schemas.openxmlformats.org/officeDocument/2006/relationships/image" Target="../media/image48.png"/><Relationship Id="rId9" Type="http://schemas.openxmlformats.org/officeDocument/2006/relationships/hyperlink" Target="https://campus.inflectra.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59.png"/><Relationship Id="rId4" Type="http://schemas.openxmlformats.org/officeDocument/2006/relationships/hyperlink" Target="https://www.inflectra.com/Solutions/Industries/Healthcare-And-Bio-Technology.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59.png"/><Relationship Id="rId4" Type="http://schemas.openxmlformats.org/officeDocument/2006/relationships/hyperlink" Target="https://www.inflectra.com/Solutions/Industries/Financial-Services.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8.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8.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hyperlink" Target="https://www.inflectra.com/Company/Security.aspx"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2.xml"/><Relationship Id="rId16" Type="http://schemas.openxmlformats.org/officeDocument/2006/relationships/image" Target="../media/image85.png"/><Relationship Id="rId1" Type="http://schemas.openxmlformats.org/officeDocument/2006/relationships/slideLayout" Target="../slideLayouts/slideLayout36.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hyperlink" Target="https://www.inflectra.com/Products/Cloud-Services.aspx" TargetMode="External"/></Relationships>
</file>

<file path=ppt/slides/_rels/slide29.xml.rels><?xml version="1.0" encoding="UTF-8" standalone="yes"?>
<Relationships xmlns="http://schemas.openxmlformats.org/package/2006/relationships"><Relationship Id="rId13" Type="http://schemas.openxmlformats.org/officeDocument/2006/relationships/image" Target="../media/image97.png"/><Relationship Id="rId18" Type="http://schemas.openxmlformats.org/officeDocument/2006/relationships/image" Target="../media/image102.png"/><Relationship Id="rId26" Type="http://schemas.openxmlformats.org/officeDocument/2006/relationships/image" Target="../media/image110.png"/><Relationship Id="rId3" Type="http://schemas.openxmlformats.org/officeDocument/2006/relationships/image" Target="../media/image87.png"/><Relationship Id="rId21" Type="http://schemas.openxmlformats.org/officeDocument/2006/relationships/image" Target="../media/image105.png"/><Relationship Id="rId34" Type="http://schemas.openxmlformats.org/officeDocument/2006/relationships/image" Target="../media/image118.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png"/><Relationship Id="rId25" Type="http://schemas.openxmlformats.org/officeDocument/2006/relationships/image" Target="../media/image109.png"/><Relationship Id="rId33" Type="http://schemas.openxmlformats.org/officeDocument/2006/relationships/image" Target="../media/image117.png"/><Relationship Id="rId2" Type="http://schemas.openxmlformats.org/officeDocument/2006/relationships/notesSlide" Target="../notesSlides/notesSlide24.xml"/><Relationship Id="rId16" Type="http://schemas.openxmlformats.org/officeDocument/2006/relationships/image" Target="../media/image100.png"/><Relationship Id="rId20" Type="http://schemas.openxmlformats.org/officeDocument/2006/relationships/image" Target="../media/image104.png"/><Relationship Id="rId29" Type="http://schemas.openxmlformats.org/officeDocument/2006/relationships/image" Target="../media/image113.png"/><Relationship Id="rId1" Type="http://schemas.openxmlformats.org/officeDocument/2006/relationships/slideLayout" Target="../slideLayouts/slideLayout38.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32" Type="http://schemas.openxmlformats.org/officeDocument/2006/relationships/image" Target="../media/image116.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jpg"/><Relationship Id="rId10" Type="http://schemas.openxmlformats.org/officeDocument/2006/relationships/image" Target="../media/image94.png"/><Relationship Id="rId19" Type="http://schemas.openxmlformats.org/officeDocument/2006/relationships/image" Target="../media/image103.png"/><Relationship Id="rId31" Type="http://schemas.openxmlformats.org/officeDocument/2006/relationships/image" Target="../media/image115.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 Id="rId8" Type="http://schemas.openxmlformats.org/officeDocument/2006/relationships/image" Target="../media/image9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19.png"/><Relationship Id="rId21" Type="http://schemas.openxmlformats.org/officeDocument/2006/relationships/image" Target="../media/image137.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5" Type="http://schemas.openxmlformats.org/officeDocument/2006/relationships/image" Target="../media/image141.png"/><Relationship Id="rId2" Type="http://schemas.openxmlformats.org/officeDocument/2006/relationships/notesSlide" Target="../notesSlides/notesSlide25.xml"/><Relationship Id="rId16" Type="http://schemas.openxmlformats.org/officeDocument/2006/relationships/image" Target="../media/image132.png"/><Relationship Id="rId20" Type="http://schemas.openxmlformats.org/officeDocument/2006/relationships/image" Target="../media/image136.png"/><Relationship Id="rId1" Type="http://schemas.openxmlformats.org/officeDocument/2006/relationships/slideLayout" Target="../slideLayouts/slideLayout37.xml"/><Relationship Id="rId6" Type="http://schemas.openxmlformats.org/officeDocument/2006/relationships/image" Target="../media/image122.png"/><Relationship Id="rId11" Type="http://schemas.openxmlformats.org/officeDocument/2006/relationships/image" Target="../media/image127.png"/><Relationship Id="rId24" Type="http://schemas.openxmlformats.org/officeDocument/2006/relationships/image" Target="../media/image140.png"/><Relationship Id="rId5" Type="http://schemas.openxmlformats.org/officeDocument/2006/relationships/image" Target="../media/image121.png"/><Relationship Id="rId15" Type="http://schemas.openxmlformats.org/officeDocument/2006/relationships/image" Target="../media/image131.png"/><Relationship Id="rId23" Type="http://schemas.openxmlformats.org/officeDocument/2006/relationships/image" Target="../media/image139.png"/><Relationship Id="rId10" Type="http://schemas.openxmlformats.org/officeDocument/2006/relationships/image" Target="../media/image126.png"/><Relationship Id="rId19" Type="http://schemas.openxmlformats.org/officeDocument/2006/relationships/image" Target="../media/image135.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30.png"/><Relationship Id="rId22" Type="http://schemas.openxmlformats.org/officeDocument/2006/relationships/image" Target="../media/image1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8.xml"/><Relationship Id="rId4" Type="http://schemas.openxmlformats.org/officeDocument/2006/relationships/image" Target="../media/image1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9.xml"/><Relationship Id="rId1" Type="http://schemas.openxmlformats.org/officeDocument/2006/relationships/slideLayout" Target="../slideLayouts/slideLayout38.xml"/><Relationship Id="rId5" Type="http://schemas.openxmlformats.org/officeDocument/2006/relationships/image" Target="../media/image15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0.xml"/><Relationship Id="rId1" Type="http://schemas.openxmlformats.org/officeDocument/2006/relationships/slideLayout" Target="../slideLayouts/slideLayout38.xml"/><Relationship Id="rId5" Type="http://schemas.openxmlformats.org/officeDocument/2006/relationships/image" Target="../media/image154.png"/><Relationship Id="rId4" Type="http://schemas.openxmlformats.org/officeDocument/2006/relationships/image" Target="../media/image1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8.xml"/><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38.xml"/><Relationship Id="rId4" Type="http://schemas.openxmlformats.org/officeDocument/2006/relationships/image" Target="../media/image171.png"/></Relationships>
</file>

<file path=ppt/slides/_rels/slide5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77.svg"/><Relationship Id="rId2" Type="http://schemas.openxmlformats.org/officeDocument/2006/relationships/image" Target="../media/image176.svg"/><Relationship Id="rId1" Type="http://schemas.openxmlformats.org/officeDocument/2006/relationships/slideLayout" Target="../slideLayouts/slideLayout38.xml"/><Relationship Id="rId5" Type="http://schemas.openxmlformats.org/officeDocument/2006/relationships/image" Target="../media/image179.png"/><Relationship Id="rId4" Type="http://schemas.openxmlformats.org/officeDocument/2006/relationships/image" Target="../media/image178.png"/></Relationships>
</file>

<file path=ppt/slides/_rels/slide54.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38.xml"/><Relationship Id="rId4" Type="http://schemas.openxmlformats.org/officeDocument/2006/relationships/image" Target="../media/image184.png"/></Relationships>
</file>

<file path=ppt/slides/_rels/slide5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38.xml"/><Relationship Id="rId4" Type="http://schemas.openxmlformats.org/officeDocument/2006/relationships/image" Target="../media/image189.png"/></Relationships>
</file>

<file path=ppt/slides/_rels/slide5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38.xml"/><Relationship Id="rId4" Type="http://schemas.openxmlformats.org/officeDocument/2006/relationships/image" Target="../media/image192.png"/></Relationships>
</file>

<file path=ppt/slides/_rels/slide59.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38.xml"/><Relationship Id="rId4" Type="http://schemas.openxmlformats.org/officeDocument/2006/relationships/image" Target="../media/image19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18" Type="http://schemas.openxmlformats.org/officeDocument/2006/relationships/image" Target="../media/image212.png"/><Relationship Id="rId26" Type="http://schemas.openxmlformats.org/officeDocument/2006/relationships/image" Target="../media/image220.png"/><Relationship Id="rId3" Type="http://schemas.openxmlformats.org/officeDocument/2006/relationships/image" Target="../media/image198.png"/><Relationship Id="rId21" Type="http://schemas.openxmlformats.org/officeDocument/2006/relationships/image" Target="../media/image215.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5" Type="http://schemas.openxmlformats.org/officeDocument/2006/relationships/image" Target="../media/image219.png"/><Relationship Id="rId2" Type="http://schemas.openxmlformats.org/officeDocument/2006/relationships/notesSlide" Target="../notesSlides/notesSlide33.xml"/><Relationship Id="rId16" Type="http://schemas.openxmlformats.org/officeDocument/2006/relationships/image" Target="../media/image210.png"/><Relationship Id="rId20" Type="http://schemas.openxmlformats.org/officeDocument/2006/relationships/image" Target="../media/image214.png"/><Relationship Id="rId29" Type="http://schemas.openxmlformats.org/officeDocument/2006/relationships/image" Target="../media/image222.png"/><Relationship Id="rId1" Type="http://schemas.openxmlformats.org/officeDocument/2006/relationships/slideLayout" Target="../slideLayouts/slideLayout38.xml"/><Relationship Id="rId6" Type="http://schemas.openxmlformats.org/officeDocument/2006/relationships/image" Target="../media/image200.png"/><Relationship Id="rId11" Type="http://schemas.openxmlformats.org/officeDocument/2006/relationships/image" Target="../media/image205.png"/><Relationship Id="rId24" Type="http://schemas.openxmlformats.org/officeDocument/2006/relationships/image" Target="../media/image218.png"/><Relationship Id="rId5" Type="http://schemas.openxmlformats.org/officeDocument/2006/relationships/image" Target="../media/image120.png"/><Relationship Id="rId15" Type="http://schemas.openxmlformats.org/officeDocument/2006/relationships/image" Target="../media/image209.png"/><Relationship Id="rId23" Type="http://schemas.openxmlformats.org/officeDocument/2006/relationships/image" Target="../media/image217.png"/><Relationship Id="rId28" Type="http://schemas.openxmlformats.org/officeDocument/2006/relationships/image" Target="../media/image221.png"/><Relationship Id="rId10" Type="http://schemas.openxmlformats.org/officeDocument/2006/relationships/image" Target="../media/image204.png"/><Relationship Id="rId19" Type="http://schemas.openxmlformats.org/officeDocument/2006/relationships/image" Target="../media/image213.png"/><Relationship Id="rId31" Type="http://schemas.openxmlformats.org/officeDocument/2006/relationships/image" Target="../media/image224.png"/><Relationship Id="rId4" Type="http://schemas.openxmlformats.org/officeDocument/2006/relationships/image" Target="../media/image199.png"/><Relationship Id="rId9" Type="http://schemas.openxmlformats.org/officeDocument/2006/relationships/image" Target="../media/image203.png"/><Relationship Id="rId14" Type="http://schemas.openxmlformats.org/officeDocument/2006/relationships/image" Target="../media/image208.png"/><Relationship Id="rId22" Type="http://schemas.openxmlformats.org/officeDocument/2006/relationships/image" Target="../media/image216.png"/><Relationship Id="rId27" Type="http://schemas.openxmlformats.org/officeDocument/2006/relationships/image" Target="../media/image123.png"/><Relationship Id="rId30" Type="http://schemas.openxmlformats.org/officeDocument/2006/relationships/image" Target="../media/image223.png"/></Relationships>
</file>

<file path=ppt/slides/_rels/slide63.xml.rels><?xml version="1.0" encoding="UTF-8" standalone="yes"?>
<Relationships xmlns="http://schemas.openxmlformats.org/package/2006/relationships"><Relationship Id="rId8" Type="http://schemas.openxmlformats.org/officeDocument/2006/relationships/image" Target="../media/image230.jpg"/><Relationship Id="rId3" Type="http://schemas.openxmlformats.org/officeDocument/2006/relationships/image" Target="../media/image225.png"/><Relationship Id="rId7" Type="http://schemas.openxmlformats.org/officeDocument/2006/relationships/image" Target="../media/image229.png"/><Relationship Id="rId2" Type="http://schemas.openxmlformats.org/officeDocument/2006/relationships/notesSlide" Target="../notesSlides/notesSlide34.xml"/><Relationship Id="rId1" Type="http://schemas.openxmlformats.org/officeDocument/2006/relationships/slideLayout" Target="../slideLayouts/slideLayout38.xml"/><Relationship Id="rId6" Type="http://schemas.openxmlformats.org/officeDocument/2006/relationships/image" Target="../media/image228.png"/><Relationship Id="rId5" Type="http://schemas.openxmlformats.org/officeDocument/2006/relationships/image" Target="../media/image227.png"/><Relationship Id="rId10" Type="http://schemas.openxmlformats.org/officeDocument/2006/relationships/image" Target="../media/image232.png"/><Relationship Id="rId4" Type="http://schemas.openxmlformats.org/officeDocument/2006/relationships/image" Target="../media/image226.png"/><Relationship Id="rId9" Type="http://schemas.openxmlformats.org/officeDocument/2006/relationships/image" Target="../media/image231.png"/></Relationships>
</file>

<file path=ppt/slides/_rels/slide64.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234.png"/></Relationships>
</file>

<file path=ppt/slides/_rels/slide65.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236.png"/></Relationships>
</file>

<file path=ppt/slides/_rels/slide66.xml.rels><?xml version="1.0" encoding="UTF-8" standalone="yes"?>
<Relationships xmlns="http://schemas.openxmlformats.org/package/2006/relationships"><Relationship Id="rId26" Type="http://schemas.openxmlformats.org/officeDocument/2006/relationships/image" Target="../media/image260.png"/><Relationship Id="rId21" Type="http://schemas.openxmlformats.org/officeDocument/2006/relationships/image" Target="../media/image255.gif"/><Relationship Id="rId42" Type="http://schemas.openxmlformats.org/officeDocument/2006/relationships/image" Target="../media/image276.gif"/><Relationship Id="rId47" Type="http://schemas.openxmlformats.org/officeDocument/2006/relationships/image" Target="../media/image281.gif"/><Relationship Id="rId63" Type="http://schemas.openxmlformats.org/officeDocument/2006/relationships/image" Target="../media/image296.png"/><Relationship Id="rId68" Type="http://schemas.openxmlformats.org/officeDocument/2006/relationships/image" Target="../media/image301.png"/><Relationship Id="rId2" Type="http://schemas.openxmlformats.org/officeDocument/2006/relationships/notesSlide" Target="../notesSlides/notesSlide37.xml"/><Relationship Id="rId16" Type="http://schemas.openxmlformats.org/officeDocument/2006/relationships/image" Target="../media/image250.gif"/><Relationship Id="rId29" Type="http://schemas.openxmlformats.org/officeDocument/2006/relationships/image" Target="../media/image263.gif"/><Relationship Id="rId11" Type="http://schemas.openxmlformats.org/officeDocument/2006/relationships/image" Target="../media/image245.gif"/><Relationship Id="rId24" Type="http://schemas.openxmlformats.org/officeDocument/2006/relationships/image" Target="../media/image258.png"/><Relationship Id="rId32" Type="http://schemas.openxmlformats.org/officeDocument/2006/relationships/image" Target="../media/image266.png"/><Relationship Id="rId37" Type="http://schemas.openxmlformats.org/officeDocument/2006/relationships/image" Target="../media/image271.png"/><Relationship Id="rId40" Type="http://schemas.openxmlformats.org/officeDocument/2006/relationships/image" Target="../media/image274.gif"/><Relationship Id="rId45" Type="http://schemas.openxmlformats.org/officeDocument/2006/relationships/image" Target="../media/image279.png"/><Relationship Id="rId53" Type="http://schemas.openxmlformats.org/officeDocument/2006/relationships/image" Target="../media/image286.png"/><Relationship Id="rId58" Type="http://schemas.openxmlformats.org/officeDocument/2006/relationships/image" Target="../media/image291.png"/><Relationship Id="rId66" Type="http://schemas.openxmlformats.org/officeDocument/2006/relationships/image" Target="../media/image299.png"/><Relationship Id="rId74" Type="http://schemas.openxmlformats.org/officeDocument/2006/relationships/image" Target="../media/image307.png"/><Relationship Id="rId5" Type="http://schemas.openxmlformats.org/officeDocument/2006/relationships/image" Target="../media/image239.png"/><Relationship Id="rId61" Type="http://schemas.openxmlformats.org/officeDocument/2006/relationships/image" Target="../media/image294.png"/><Relationship Id="rId19" Type="http://schemas.openxmlformats.org/officeDocument/2006/relationships/image" Target="../media/image253.gif"/><Relationship Id="rId14" Type="http://schemas.openxmlformats.org/officeDocument/2006/relationships/image" Target="../media/image248.gif"/><Relationship Id="rId22" Type="http://schemas.openxmlformats.org/officeDocument/2006/relationships/image" Target="../media/image256.gif"/><Relationship Id="rId27" Type="http://schemas.openxmlformats.org/officeDocument/2006/relationships/image" Target="../media/image261.gif"/><Relationship Id="rId30" Type="http://schemas.openxmlformats.org/officeDocument/2006/relationships/image" Target="../media/image264.png"/><Relationship Id="rId35" Type="http://schemas.openxmlformats.org/officeDocument/2006/relationships/image" Target="../media/image269.gif"/><Relationship Id="rId43" Type="http://schemas.openxmlformats.org/officeDocument/2006/relationships/image" Target="../media/image277.png"/><Relationship Id="rId48" Type="http://schemas.openxmlformats.org/officeDocument/2006/relationships/image" Target="../media/image282.gif"/><Relationship Id="rId56" Type="http://schemas.openxmlformats.org/officeDocument/2006/relationships/image" Target="../media/image289.png"/><Relationship Id="rId64" Type="http://schemas.openxmlformats.org/officeDocument/2006/relationships/image" Target="../media/image297.png"/><Relationship Id="rId69" Type="http://schemas.openxmlformats.org/officeDocument/2006/relationships/image" Target="../media/image302.png"/><Relationship Id="rId8" Type="http://schemas.openxmlformats.org/officeDocument/2006/relationships/image" Target="../media/image242.png"/><Relationship Id="rId51" Type="http://schemas.openxmlformats.org/officeDocument/2006/relationships/image" Target="../media/image285.gif"/><Relationship Id="rId72" Type="http://schemas.openxmlformats.org/officeDocument/2006/relationships/image" Target="../media/image305.png"/><Relationship Id="rId3" Type="http://schemas.openxmlformats.org/officeDocument/2006/relationships/image" Target="../media/image237.png"/><Relationship Id="rId12" Type="http://schemas.openxmlformats.org/officeDocument/2006/relationships/image" Target="../media/image246.gif"/><Relationship Id="rId17" Type="http://schemas.openxmlformats.org/officeDocument/2006/relationships/image" Target="../media/image251.gif"/><Relationship Id="rId25" Type="http://schemas.openxmlformats.org/officeDocument/2006/relationships/image" Target="../media/image259.gif"/><Relationship Id="rId33" Type="http://schemas.openxmlformats.org/officeDocument/2006/relationships/image" Target="../media/image267.png"/><Relationship Id="rId38" Type="http://schemas.openxmlformats.org/officeDocument/2006/relationships/image" Target="../media/image272.png"/><Relationship Id="rId46" Type="http://schemas.openxmlformats.org/officeDocument/2006/relationships/image" Target="../media/image280.png"/><Relationship Id="rId59" Type="http://schemas.openxmlformats.org/officeDocument/2006/relationships/image" Target="../media/image292.png"/><Relationship Id="rId67" Type="http://schemas.openxmlformats.org/officeDocument/2006/relationships/image" Target="../media/image300.png"/><Relationship Id="rId20" Type="http://schemas.openxmlformats.org/officeDocument/2006/relationships/image" Target="../media/image254.png"/><Relationship Id="rId41" Type="http://schemas.openxmlformats.org/officeDocument/2006/relationships/image" Target="../media/image275.gif"/><Relationship Id="rId54" Type="http://schemas.openxmlformats.org/officeDocument/2006/relationships/image" Target="../media/image287.png"/><Relationship Id="rId62" Type="http://schemas.openxmlformats.org/officeDocument/2006/relationships/image" Target="../media/image295.png"/><Relationship Id="rId70" Type="http://schemas.openxmlformats.org/officeDocument/2006/relationships/image" Target="../media/image303.png"/><Relationship Id="rId75" Type="http://schemas.openxmlformats.org/officeDocument/2006/relationships/image" Target="../media/image308.png"/><Relationship Id="rId1" Type="http://schemas.openxmlformats.org/officeDocument/2006/relationships/slideLayout" Target="../slideLayouts/slideLayout40.xml"/><Relationship Id="rId6" Type="http://schemas.openxmlformats.org/officeDocument/2006/relationships/image" Target="../media/image240.gif"/><Relationship Id="rId15" Type="http://schemas.openxmlformats.org/officeDocument/2006/relationships/image" Target="../media/image249.png"/><Relationship Id="rId23" Type="http://schemas.openxmlformats.org/officeDocument/2006/relationships/image" Target="../media/image257.png"/><Relationship Id="rId28" Type="http://schemas.openxmlformats.org/officeDocument/2006/relationships/image" Target="../media/image262.gif"/><Relationship Id="rId36" Type="http://schemas.openxmlformats.org/officeDocument/2006/relationships/image" Target="../media/image270.gif"/><Relationship Id="rId49" Type="http://schemas.openxmlformats.org/officeDocument/2006/relationships/image" Target="../media/image283.gif"/><Relationship Id="rId57" Type="http://schemas.openxmlformats.org/officeDocument/2006/relationships/image" Target="../media/image290.png"/><Relationship Id="rId10" Type="http://schemas.openxmlformats.org/officeDocument/2006/relationships/image" Target="../media/image244.gif"/><Relationship Id="rId31" Type="http://schemas.openxmlformats.org/officeDocument/2006/relationships/image" Target="../media/image265.png"/><Relationship Id="rId44" Type="http://schemas.openxmlformats.org/officeDocument/2006/relationships/image" Target="../media/image278.png"/><Relationship Id="rId52" Type="http://schemas.openxmlformats.org/officeDocument/2006/relationships/hyperlink" Target="https://www.inflectra.com/SpiraPlan/Downloads.aspx" TargetMode="External"/><Relationship Id="rId60" Type="http://schemas.openxmlformats.org/officeDocument/2006/relationships/image" Target="../media/image293.png"/><Relationship Id="rId65" Type="http://schemas.openxmlformats.org/officeDocument/2006/relationships/image" Target="../media/image298.png"/><Relationship Id="rId73" Type="http://schemas.openxmlformats.org/officeDocument/2006/relationships/image" Target="../media/image306.png"/><Relationship Id="rId4" Type="http://schemas.openxmlformats.org/officeDocument/2006/relationships/image" Target="../media/image238.png"/><Relationship Id="rId9" Type="http://schemas.openxmlformats.org/officeDocument/2006/relationships/image" Target="../media/image243.gif"/><Relationship Id="rId13" Type="http://schemas.openxmlformats.org/officeDocument/2006/relationships/image" Target="../media/image247.gif"/><Relationship Id="rId18" Type="http://schemas.openxmlformats.org/officeDocument/2006/relationships/image" Target="../media/image252.gif"/><Relationship Id="rId39" Type="http://schemas.openxmlformats.org/officeDocument/2006/relationships/image" Target="../media/image273.gif"/><Relationship Id="rId34" Type="http://schemas.openxmlformats.org/officeDocument/2006/relationships/image" Target="../media/image268.gif"/><Relationship Id="rId50" Type="http://schemas.openxmlformats.org/officeDocument/2006/relationships/image" Target="../media/image284.gif"/><Relationship Id="rId55" Type="http://schemas.openxmlformats.org/officeDocument/2006/relationships/image" Target="../media/image288.png"/><Relationship Id="rId76" Type="http://schemas.openxmlformats.org/officeDocument/2006/relationships/image" Target="../media/image309.png"/><Relationship Id="rId7" Type="http://schemas.openxmlformats.org/officeDocument/2006/relationships/image" Target="../media/image241.png"/><Relationship Id="rId71" Type="http://schemas.openxmlformats.org/officeDocument/2006/relationships/image" Target="../media/image30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312.pn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E135C-3A3B-465B-9568-7733710E5D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8420" y="753991"/>
            <a:ext cx="10455546"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7" y="4666065"/>
            <a:ext cx="8237232" cy="1325563"/>
          </a:xfrm>
        </p:spPr>
        <p:txBody>
          <a:bodyPr/>
          <a:lstStyle/>
          <a:p>
            <a:pPr algn="r"/>
            <a:r>
              <a:rPr lang="en-US" dirty="0">
                <a:solidFill>
                  <a:schemeClr val="tx2"/>
                </a:solidFill>
              </a:rPr>
              <a:t>Software Development Lifecycle</a:t>
            </a:r>
            <a:br>
              <a:rPr lang="en-US" dirty="0">
                <a:solidFill>
                  <a:schemeClr val="tx2"/>
                </a:solidFill>
              </a:rPr>
            </a:br>
            <a:r>
              <a:rPr lang="en-US" dirty="0">
                <a:solidFill>
                  <a:schemeClr val="tx2"/>
                </a:solidFill>
              </a:rPr>
              <a:t>Management for Teams</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SpiraTeam®: User Benefits</a:t>
            </a:r>
            <a:endParaRPr/>
          </a:p>
        </p:txBody>
      </p:sp>
      <p:grpSp>
        <p:nvGrpSpPr>
          <p:cNvPr id="870" name="Google Shape;870;p112"/>
          <p:cNvGrpSpPr/>
          <p:nvPr/>
        </p:nvGrpSpPr>
        <p:grpSpPr>
          <a:xfrm>
            <a:off x="842153" y="1407920"/>
            <a:ext cx="10507693" cy="2195891"/>
            <a:chOff x="3953" y="10921"/>
            <a:chExt cx="10507693" cy="2195891"/>
          </a:xfrm>
        </p:grpSpPr>
        <p:sp>
          <p:nvSpPr>
            <p:cNvPr id="871" name="Google Shape;871;p112"/>
            <p:cNvSpPr/>
            <p:nvPr/>
          </p:nvSpPr>
          <p:spPr>
            <a:xfrm>
              <a:off x="3953" y="10921"/>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2" name="Google Shape;872;p112"/>
            <p:cNvSpPr txBox="1"/>
            <p:nvPr/>
          </p:nvSpPr>
          <p:spPr>
            <a:xfrm>
              <a:off x="3953" y="10921"/>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INTEGRATED AGILE LIFECYCLE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73" name="Google Shape;873;p112"/>
            <p:cNvSpPr/>
            <p:nvPr/>
          </p:nvSpPr>
          <p:spPr>
            <a:xfrm>
              <a:off x="3953" y="878579"/>
              <a:ext cx="2377306" cy="1317600"/>
            </a:xfrm>
            <a:prstGeom prst="rect">
              <a:avLst/>
            </a:prstGeom>
            <a:solidFill>
              <a:schemeClr val="lt2"/>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4" name="Google Shape;874;p112"/>
            <p:cNvSpPr txBox="1"/>
            <p:nvPr/>
          </p:nvSpPr>
          <p:spPr>
            <a:xfrm>
              <a:off x="3953" y="878579"/>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Centralized tools for sprint planning, backlog prioritization, and progress tracking eliminate the need for multiple platforms, ensuring streamlined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5" name="Google Shape;875;p112"/>
            <p:cNvSpPr/>
            <p:nvPr/>
          </p:nvSpPr>
          <p:spPr>
            <a:xfrm>
              <a:off x="2714082"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6" name="Google Shape;876;p112"/>
            <p:cNvSpPr txBox="1"/>
            <p:nvPr/>
          </p:nvSpPr>
          <p:spPr>
            <a:xfrm>
              <a:off x="2714082"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CROSS-FUNCTIONAL ALIGNMENT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77" name="Google Shape;877;p112"/>
            <p:cNvSpPr/>
            <p:nvPr/>
          </p:nvSpPr>
          <p:spPr>
            <a:xfrm>
              <a:off x="2714082"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8" name="Google Shape;878;p112"/>
            <p:cNvSpPr txBox="1"/>
            <p:nvPr/>
          </p:nvSpPr>
          <p:spPr>
            <a:xfrm>
              <a:off x="2714082"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Facilitates collaboration across development, QA, and product teams with shared workflows and automated updates, reducing communication overhead.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9" name="Google Shape;879;p112"/>
            <p:cNvSpPr/>
            <p:nvPr/>
          </p:nvSpPr>
          <p:spPr>
            <a:xfrm>
              <a:off x="5424211"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0" name="Google Shape;880;p112"/>
            <p:cNvSpPr txBox="1"/>
            <p:nvPr/>
          </p:nvSpPr>
          <p:spPr>
            <a:xfrm>
              <a:off x="5424211"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DYNAMIC REQUIREMENT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81" name="Google Shape;881;p112"/>
            <p:cNvSpPr/>
            <p:nvPr/>
          </p:nvSpPr>
          <p:spPr>
            <a:xfrm>
              <a:off x="5424211"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2" name="Google Shape;882;p112"/>
            <p:cNvSpPr txBox="1"/>
            <p:nvPr/>
          </p:nvSpPr>
          <p:spPr>
            <a:xfrm>
              <a:off x="5424211"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Enables real-time documentation, versioning, and tracking of requirements to minimize errors and ensure alignment with project 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3" name="Google Shape;883;p112"/>
            <p:cNvSpPr/>
            <p:nvPr/>
          </p:nvSpPr>
          <p:spPr>
            <a:xfrm>
              <a:off x="8134340"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4" name="Google Shape;884;p112"/>
            <p:cNvSpPr txBox="1"/>
            <p:nvPr/>
          </p:nvSpPr>
          <p:spPr>
            <a:xfrm>
              <a:off x="8134340"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ENTERPRISE-GRADE COMPLIANCE TOOLS</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85" name="Google Shape;885;p112"/>
            <p:cNvSpPr/>
            <p:nvPr/>
          </p:nvSpPr>
          <p:spPr>
            <a:xfrm>
              <a:off x="8134340"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6" name="Google Shape;886;p112"/>
            <p:cNvSpPr txBox="1"/>
            <p:nvPr/>
          </p:nvSpPr>
          <p:spPr>
            <a:xfrm>
              <a:off x="8134340"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Configurable workflows and reporting ensure adherence to governance standards and regulatory requirements across all projects.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887" name="Google Shape;887;p112"/>
          <p:cNvGrpSpPr/>
          <p:nvPr/>
        </p:nvGrpSpPr>
        <p:grpSpPr>
          <a:xfrm>
            <a:off x="851678" y="3931897"/>
            <a:ext cx="10507693" cy="2108880"/>
            <a:chOff x="3953" y="2835"/>
            <a:chExt cx="10507693" cy="2108880"/>
          </a:xfrm>
        </p:grpSpPr>
        <p:sp>
          <p:nvSpPr>
            <p:cNvPr id="888" name="Google Shape;888;p112"/>
            <p:cNvSpPr/>
            <p:nvPr/>
          </p:nvSpPr>
          <p:spPr>
            <a:xfrm>
              <a:off x="3953"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9" name="Google Shape;889;p112"/>
            <p:cNvSpPr txBox="1"/>
            <p:nvPr/>
          </p:nvSpPr>
          <p:spPr>
            <a:xfrm>
              <a:off x="3953"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UNIFIED TOOL ECOSYSTEM</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0" name="Google Shape;890;p112"/>
            <p:cNvSpPr/>
            <p:nvPr/>
          </p:nvSpPr>
          <p:spPr>
            <a:xfrm>
              <a:off x="3953"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1" name="Google Shape;891;p112"/>
            <p:cNvSpPr txBox="1"/>
            <p:nvPr/>
          </p:nvSpPr>
          <p:spPr>
            <a:xfrm>
              <a:off x="3953"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Replace multiple disconnected tools with a centralized platform for project, requirement, and test management, reducing costs and complexity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2" name="Google Shape;892;p112"/>
            <p:cNvSpPr/>
            <p:nvPr/>
          </p:nvSpPr>
          <p:spPr>
            <a:xfrm>
              <a:off x="2714082"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3" name="Google Shape;893;p112"/>
            <p:cNvSpPr txBox="1"/>
            <p:nvPr/>
          </p:nvSpPr>
          <p:spPr>
            <a:xfrm>
              <a:off x="2714082"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SCALABLE PROJECT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4" name="Google Shape;894;p112"/>
            <p:cNvSpPr/>
            <p:nvPr/>
          </p:nvSpPr>
          <p:spPr>
            <a:xfrm>
              <a:off x="2714082"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5" name="Google Shape;895;p112"/>
            <p:cNvSpPr txBox="1"/>
            <p:nvPr/>
          </p:nvSpPr>
          <p:spPr>
            <a:xfrm>
              <a:off x="2714082"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Support enterprise growth with a scalable platform designed to manage portfolios, resources, and large teams effectively.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6" name="Google Shape;896;p112"/>
            <p:cNvSpPr/>
            <p:nvPr/>
          </p:nvSpPr>
          <p:spPr>
            <a:xfrm>
              <a:off x="5424211"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7" name="Google Shape;897;p112"/>
            <p:cNvSpPr txBox="1"/>
            <p:nvPr/>
          </p:nvSpPr>
          <p:spPr>
            <a:xfrm>
              <a:off x="5424211"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FULL TRACEABILITY ACROSS TESTING PHASES</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8" name="Google Shape;898;p112"/>
            <p:cNvSpPr/>
            <p:nvPr/>
          </p:nvSpPr>
          <p:spPr>
            <a:xfrm>
              <a:off x="5424211"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9" name="Google Shape;899;p112"/>
            <p:cNvSpPr txBox="1"/>
            <p:nvPr/>
          </p:nvSpPr>
          <p:spPr>
            <a:xfrm>
              <a:off x="5424211"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Ensures complete linkage between requirements, test cases, execution results, and defects, improving quality assurance accuracy and accountability.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0" name="Google Shape;900;p112"/>
            <p:cNvSpPr/>
            <p:nvPr/>
          </p:nvSpPr>
          <p:spPr>
            <a:xfrm>
              <a:off x="8134340"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1" name="Google Shape;901;p112"/>
            <p:cNvSpPr txBox="1"/>
            <p:nvPr/>
          </p:nvSpPr>
          <p:spPr>
            <a:xfrm>
              <a:off x="8134340"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AI-POWERED RISK MITIGATION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2" name="Google Shape;902;p112"/>
            <p:cNvSpPr/>
            <p:nvPr/>
          </p:nvSpPr>
          <p:spPr>
            <a:xfrm>
              <a:off x="8134340"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3" name="Google Shape;903;p112"/>
            <p:cNvSpPr txBox="1"/>
            <p:nvPr/>
          </p:nvSpPr>
          <p:spPr>
            <a:xfrm>
              <a:off x="8134340"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Leverage AI to assess project data and flag potential compliance or operational risks before they escalate.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904" name="Google Shape;904;p1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73922" y="494578"/>
            <a:ext cx="579878" cy="6981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1"/>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613" name="Google Shape;613;p11"/>
          <p:cNvCxnSpPr>
            <a:endCxn id="614"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615" name="Google Shape;615;p11"/>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616" name="Google Shape;616;p11"/>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14" name="Google Shape;614;p11"/>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17" name="Google Shape;617;p11"/>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18" name="Google Shape;618;p11"/>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19" name="Google Shape;619;p11"/>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20" name="Google Shape;620;p11"/>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cxnSp>
        <p:nvCxnSpPr>
          <p:cNvPr id="621" name="Google Shape;621;p11"/>
          <p:cNvCxnSpPr>
            <a:stCxn id="614" idx="4"/>
            <a:endCxn id="617"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622" name="Google Shape;622;p11"/>
          <p:cNvCxnSpPr>
            <a:stCxn id="617" idx="4"/>
            <a:endCxn id="618"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623" name="Google Shape;623;p11"/>
          <p:cNvCxnSpPr>
            <a:stCxn id="618"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624" name="Google Shape;624;p11"/>
          <p:cNvCxnSpPr>
            <a:endCxn id="619"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625" name="Google Shape;625;p11"/>
          <p:cNvCxnSpPr>
            <a:stCxn id="619" idx="4"/>
            <a:endCxn id="620"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626" name="Google Shape;626;p11"/>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627" name="Google Shape;627;p11"/>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28" name="Google Shape;628;p11"/>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Extends Spira® Platform (SpiraTest, SpiraTeam, SpiraPlan) with customizable features to meet specific industry needs and compliance requirements.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Offers modular </a:t>
            </a:r>
            <a:r>
              <a:rPr lang="en-US" sz="1200" b="0" i="0" u="none" strike="noStrike" cap="none" dirty="0" err="1">
                <a:solidFill>
                  <a:srgbClr val="000000"/>
                </a:solidFill>
                <a:latin typeface="Josefin Sans"/>
                <a:ea typeface="Josefin Sans"/>
                <a:cs typeface="Josefin Sans"/>
                <a:sym typeface="Josefin Sans"/>
              </a:rPr>
              <a:t>SpiraApps</a:t>
            </a:r>
            <a:r>
              <a:rPr lang="en-US" sz="1200" b="0" i="0" u="none" strike="noStrike" cap="none" dirty="0">
                <a:solidFill>
                  <a:srgbClr val="000000"/>
                </a:solidFill>
                <a:latin typeface="Josefin Sans"/>
                <a:ea typeface="Josefin Sans"/>
                <a:cs typeface="Josefin Sans"/>
                <a:sym typeface="Josefin Sans"/>
              </a:rPr>
              <a:t> to dynamically adapt workflows, optimize SDLC processes, and maximize ROI.</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Integrates with AI solutions like ChatGPT, Azure OpenAI, and AWS Bedrock for automated test generation, risk analysis, and streamlined project 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Quick installation with support for integrations like GitHub, GitLab, AWS Bedrock, and </a:t>
            </a:r>
            <a:r>
              <a:rPr lang="en-US" sz="1200" b="0" i="0" u="none" strike="noStrike" cap="none" dirty="0" err="1">
                <a:solidFill>
                  <a:srgbClr val="000000"/>
                </a:solidFill>
                <a:latin typeface="Josefin Sans"/>
                <a:ea typeface="Josefin Sans"/>
                <a:cs typeface="Josefin Sans"/>
                <a:sym typeface="Josefin Sans"/>
              </a:rPr>
              <a:t>CircleCI</a:t>
            </a:r>
            <a:r>
              <a:rPr lang="en-US" sz="1200" b="0" i="0" u="none" strike="noStrike" cap="none" dirty="0">
                <a:solidFill>
                  <a:srgbClr val="000000"/>
                </a:solidFill>
                <a:latin typeface="Josefin Sans"/>
                <a:ea typeface="Josefin Sans"/>
                <a:cs typeface="Josefin Sans"/>
                <a:sym typeface="Josefin Sans"/>
              </a:rPr>
              <a:t> for a unified workflow experience.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Josefin Sans"/>
                <a:ea typeface="Josefin Sans"/>
                <a:cs typeface="Josefin Sans"/>
                <a:sym typeface="Josefin Sans"/>
              </a:rPr>
              <a:t>Supports third-party development and monetization of </a:t>
            </a:r>
            <a:r>
              <a:rPr lang="en-US" sz="1200" b="0" i="0" u="none" strike="noStrike" cap="none" dirty="0" err="1">
                <a:solidFill>
                  <a:srgbClr val="000000"/>
                </a:solidFill>
                <a:latin typeface="Josefin Sans"/>
                <a:ea typeface="Josefin Sans"/>
                <a:cs typeface="Josefin Sans"/>
                <a:sym typeface="Josefin Sans"/>
              </a:rPr>
              <a:t>SpiraApps</a:t>
            </a:r>
            <a:r>
              <a:rPr lang="en-US" sz="1200" b="0" i="0" u="none" strike="noStrike" cap="none" dirty="0">
                <a:solidFill>
                  <a:srgbClr val="000000"/>
                </a:solidFill>
                <a:latin typeface="Josefin Sans"/>
                <a:ea typeface="Josefin Sans"/>
                <a:cs typeface="Josefin Sans"/>
                <a:sym typeface="Josefin Sans"/>
              </a:rPr>
              <a:t>, expanding functionality and fostering innovation.</a:t>
            </a:r>
            <a:endParaRPr sz="1400" b="0" i="0" u="none" strike="noStrike" cap="none" dirty="0">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1F2E"/>
              </a:solidFill>
              <a:latin typeface="Josefin Sans"/>
              <a:ea typeface="Josefin Sans"/>
              <a:cs typeface="Josefin Sans"/>
              <a:sym typeface="Josefin Sans"/>
            </a:endParaRPr>
          </a:p>
        </p:txBody>
      </p:sp>
      <p:sp>
        <p:nvSpPr>
          <p:cNvPr id="629" name="Google Shape;629;p11"/>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cxnSp>
        <p:nvCxnSpPr>
          <p:cNvPr id="630" name="Google Shape;630;p11"/>
          <p:cNvCxnSpPr>
            <a:endCxn id="631"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632" name="Google Shape;632;p11"/>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33" name="Google Shape;633;p11"/>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34" name="Google Shape;634;p11"/>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31" name="Google Shape;631;p11"/>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35" name="Google Shape;635;p11" descr="A logo with a black background&#10;&#10;Description automatically generated"/>
          <p:cNvPicPr preferRelativeResize="0"/>
          <p:nvPr/>
        </p:nvPicPr>
        <p:blipFill rotWithShape="1">
          <a:blip r:embed="rId3">
            <a:alphaModFix/>
          </a:blip>
          <a:srcRect/>
          <a:stretch/>
        </p:blipFill>
        <p:spPr>
          <a:xfrm>
            <a:off x="604247" y="1074379"/>
            <a:ext cx="1495560" cy="1495560"/>
          </a:xfrm>
          <a:prstGeom prst="rect">
            <a:avLst/>
          </a:prstGeom>
          <a:noFill/>
          <a:ln>
            <a:noFill/>
          </a:ln>
        </p:spPr>
      </p:pic>
      <p:pic>
        <p:nvPicPr>
          <p:cNvPr id="636" name="Google Shape;636;p11" descr="A group of hexagons with different colors&#10;&#10;Description automatically generated"/>
          <p:cNvPicPr preferRelativeResize="0"/>
          <p:nvPr/>
        </p:nvPicPr>
        <p:blipFill rotWithShape="1">
          <a:blip r:embed="rId4">
            <a:alphaModFix/>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637" name="Google Shape;637;p11"/>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38" name="Google Shape;638;p11" descr="A black background with yellow circles&#10;&#10;Description automatically generated"/>
          <p:cNvPicPr preferRelativeResize="0"/>
          <p:nvPr/>
        </p:nvPicPr>
        <p:blipFill rotWithShape="1">
          <a:blip r:embed="rId5">
            <a:alphaModFix/>
          </a:blip>
          <a:srcRect/>
          <a:stretch/>
        </p:blipFill>
        <p:spPr>
          <a:xfrm>
            <a:off x="6653739" y="1164317"/>
            <a:ext cx="1274020" cy="1274020"/>
          </a:xfrm>
          <a:prstGeom prst="rect">
            <a:avLst/>
          </a:prstGeom>
          <a:noFill/>
          <a:ln>
            <a:noFill/>
          </a:ln>
        </p:spPr>
      </p:pic>
      <p:sp>
        <p:nvSpPr>
          <p:cNvPr id="639" name="Google Shape;639;p11"/>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Automatically reflects changes across all connected tools, reducing </a:t>
            </a:r>
            <a:endParaRPr sz="1400" b="0" i="0" u="none" strike="noStrike" cap="none">
              <a:solidFill>
                <a:srgbClr val="000000"/>
              </a:solidFill>
              <a:latin typeface="Arial"/>
              <a:ea typeface="Arial"/>
              <a:cs typeface="Arial"/>
              <a:sym typeface="Arial"/>
            </a:endParaRPr>
          </a:p>
          <a:p>
            <a:pPr marL="5080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manual work and ensuring teams stay aligned.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Adapts to any operational need with cloud, on-premise, and hybrid deployment models, making it ideal for businesses of all sizes and industries.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sz="1400" b="0" i="0" u="none" strike="noStrike" cap="none">
              <a:solidFill>
                <a:srgbClr val="000000"/>
              </a:solidFill>
              <a:latin typeface="Arial"/>
              <a:ea typeface="Arial"/>
              <a:cs typeface="Arial"/>
              <a:sym typeface="Arial"/>
            </a:endParaRPr>
          </a:p>
        </p:txBody>
      </p:sp>
      <p:sp>
        <p:nvSpPr>
          <p:cNvPr id="640" name="Google Shape;640;p11"/>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41" name="Google Shape;641;p11" descr="A colorful pinwheel on a black background&#10;&#10;Description automatically generated"/>
          <p:cNvPicPr preferRelativeResize="0"/>
          <p:nvPr/>
        </p:nvPicPr>
        <p:blipFill rotWithShape="1">
          <a:blip r:embed="rId6">
            <a:alphaModFix/>
          </a:blip>
          <a:src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647" name="Google Shape;647;p12"/>
          <p:cNvCxnSpPr>
            <a:stCxn id="648" idx="2"/>
            <a:endCxn id="649"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650" name="Google Shape;650;p12"/>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B2B service desk solution for cloud &amp; on-premise installations that integrates tightly with all Spira products to keep product teams informed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Centralization of all customer communications enables a streamlined approach to customer support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Complete configurability allows for adaptability to any customer support workflow</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Quick set-up and easy-to-use ticket creation &amp; management, with an existing email integration</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sz="1400" b="0" i="0" u="none" strike="noStrike" cap="none">
              <a:solidFill>
                <a:srgbClr val="000000"/>
              </a:solidFill>
              <a:latin typeface="Josefin Sans"/>
              <a:ea typeface="Josefin Sans"/>
              <a:cs typeface="Josefin Sans"/>
              <a:sym typeface="Josefin Sans"/>
            </a:endParaRPr>
          </a:p>
        </p:txBody>
      </p:sp>
      <p:cxnSp>
        <p:nvCxnSpPr>
          <p:cNvPr id="651" name="Google Shape;651;p12"/>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648" name="Google Shape;648;p12"/>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52" name="Google Shape;652;p12"/>
          <p:cNvPicPr preferRelativeResize="0"/>
          <p:nvPr/>
        </p:nvPicPr>
        <p:blipFill rotWithShape="1">
          <a:blip r:embed="rId3">
            <a:alphaModFix/>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653" name="Google Shape;653;p12"/>
          <p:cNvPicPr preferRelativeResize="0"/>
          <p:nvPr/>
        </p:nvPicPr>
        <p:blipFill rotWithShape="1">
          <a:blip r:embed="rId4">
            <a:alphaModFix/>
          </a:blip>
          <a:srcRect/>
          <a:stretch/>
        </p:blipFill>
        <p:spPr>
          <a:xfrm>
            <a:off x="6430719" y="1642075"/>
            <a:ext cx="1553415" cy="362464"/>
          </a:xfrm>
          <a:prstGeom prst="rect">
            <a:avLst/>
          </a:prstGeom>
          <a:noFill/>
          <a:ln>
            <a:noFill/>
          </a:ln>
        </p:spPr>
      </p:pic>
      <p:sp>
        <p:nvSpPr>
          <p:cNvPr id="654" name="Google Shape;654;p12"/>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49" name="Google Shape;649;p12"/>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5" name="Google Shape;655;p12"/>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6" name="Google Shape;656;p12"/>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7" name="Google Shape;657;p12"/>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8" name="Google Shape;658;p12"/>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9" name="Google Shape;659;p12"/>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cxnSp>
        <p:nvCxnSpPr>
          <p:cNvPr id="660" name="Google Shape;660;p12"/>
          <p:cNvCxnSpPr>
            <a:stCxn id="649" idx="4"/>
            <a:endCxn id="655"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661" name="Google Shape;661;p12"/>
          <p:cNvCxnSpPr>
            <a:stCxn id="655" idx="4"/>
            <a:endCxn id="656"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662" name="Google Shape;662;p12"/>
          <p:cNvCxnSpPr>
            <a:stCxn id="656" idx="4"/>
            <a:endCxn id="657"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663" name="Google Shape;663;p12"/>
          <p:cNvCxnSpPr>
            <a:stCxn id="657" idx="4"/>
            <a:endCxn id="658"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664" name="Google Shape;664;p12"/>
          <p:cNvCxnSpPr>
            <a:stCxn id="658" idx="4"/>
            <a:endCxn id="659"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665" name="Google Shape;665;p12"/>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666" name="Google Shape;666;p12"/>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67" name="Google Shape;667;p12"/>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Browser-based testing capture tool that enables secure recording of exploratory testing sessions</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001F2E"/>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Automated tracking of clicks &amp; keystrokes on each tab being recorded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001F2E"/>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Logging of steps for each testing session and notes for specific issues encountered</a:t>
            </a:r>
            <a:endParaRPr sz="1400" b="0" i="0" u="none" strike="noStrike" cap="none">
              <a:solidFill>
                <a:srgbClr val="000000"/>
              </a:solidFill>
              <a:latin typeface="Josefin Sans"/>
              <a:ea typeface="Josefin Sans"/>
              <a:cs typeface="Josefin Sans"/>
              <a:sym typeface="Josefin Sans"/>
            </a:endParaRPr>
          </a:p>
          <a:p>
            <a:pPr marL="8466" marR="0" lvl="0" indent="0" algn="l" rtl="0">
              <a:lnSpc>
                <a:spcPct val="100000"/>
              </a:lnSpc>
              <a:spcBef>
                <a:spcPts val="600"/>
              </a:spcBef>
              <a:spcAft>
                <a:spcPts val="0"/>
              </a:spcAft>
              <a:buClr>
                <a:srgbClr val="000000"/>
              </a:buClr>
              <a:buSzPts val="1200"/>
              <a:buFont typeface="Arial"/>
              <a:buNone/>
            </a:pPr>
            <a:endParaRPr sz="1200" b="0" i="0" u="none" strike="noStrike" cap="none">
              <a:solidFill>
                <a:srgbClr val="001F2E"/>
              </a:solidFill>
              <a:latin typeface="Josefin Sans"/>
              <a:ea typeface="Josefin Sans"/>
              <a:cs typeface="Josefin Sans"/>
              <a:sym typeface="Josefin Sans"/>
            </a:endParaRPr>
          </a:p>
          <a:p>
            <a:pPr marL="179916" marR="0" lvl="0" indent="-171450" algn="l" rtl="0">
              <a:lnSpc>
                <a:spcPct val="100000"/>
              </a:lnSpc>
              <a:spcBef>
                <a:spcPts val="6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Delivered as “freemium” product; viewed as additional lever of future product-led growth for the Spira suite</a:t>
            </a:r>
            <a:endParaRPr sz="1400" b="0" i="0" u="none" strike="noStrike" cap="none">
              <a:solidFill>
                <a:srgbClr val="000000"/>
              </a:solidFill>
              <a:latin typeface="Josefin Sans"/>
              <a:ea typeface="Josefin Sans"/>
              <a:cs typeface="Josefin Sans"/>
              <a:sym typeface="Josefin Sans"/>
            </a:endParaRPr>
          </a:p>
        </p:txBody>
      </p:sp>
      <p:pic>
        <p:nvPicPr>
          <p:cNvPr id="668" name="Google Shape;668;p12"/>
          <p:cNvPicPr preferRelativeResize="0"/>
          <p:nvPr/>
        </p:nvPicPr>
        <p:blipFill rotWithShape="1">
          <a:blip r:embed="rId5">
            <a:alphaModFix/>
          </a:blip>
          <a:srcRect/>
          <a:stretch/>
        </p:blipFill>
        <p:spPr>
          <a:xfrm>
            <a:off x="542329" y="1636805"/>
            <a:ext cx="1297862" cy="402336"/>
          </a:xfrm>
          <a:prstGeom prst="rect">
            <a:avLst/>
          </a:prstGeom>
          <a:noFill/>
          <a:ln>
            <a:noFill/>
          </a:ln>
        </p:spPr>
      </p:pic>
      <p:pic>
        <p:nvPicPr>
          <p:cNvPr id="669" name="Google Shape;669;p12"/>
          <p:cNvPicPr preferRelativeResize="0"/>
          <p:nvPr/>
        </p:nvPicPr>
        <p:blipFill rotWithShape="1">
          <a:blip r:embed="rId6">
            <a:alphaModFix/>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670" name="Google Shape;670;p12"/>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cxnSp>
        <p:nvCxnSpPr>
          <p:cNvPr id="671" name="Google Shape;671;p12"/>
          <p:cNvCxnSpPr>
            <a:endCxn id="672"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673" name="Google Shape;673;p12"/>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74" name="Google Shape;674;p12"/>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75" name="Google Shape;675;p12"/>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72" name="Google Shape;672;p12"/>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681" name="Google Shape;681;p13"/>
          <p:cNvCxnSpPr>
            <a:stCxn id="682" idx="2"/>
            <a:endCxn id="68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684" name="Google Shape;684;p13"/>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rtl="0">
              <a:lnSpc>
                <a:spcPct val="100000"/>
              </a:lnSpc>
              <a:spcBef>
                <a:spcPts val="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Extension of the Spira suite that enables orchestration of automated regression testing (manual &amp; automated)</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Flexible deployment (cloud, on-premise, hybrid) to suit the needs of all end users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Real-time and detailed reporting delivers a holistic view of manual &amp; automated testing with screenshots, log files, and QA metrics</a:t>
            </a:r>
            <a:endParaRPr sz="1400" b="0" i="0" u="none" strike="noStrike" cap="none">
              <a:solidFill>
                <a:srgbClr val="000000"/>
              </a:solidFill>
              <a:latin typeface="Josefin Sans"/>
              <a:ea typeface="Josefin Sans"/>
              <a:cs typeface="Josefin Sans"/>
              <a:sym typeface="Josefin Sans"/>
            </a:endParaRPr>
          </a:p>
          <a:p>
            <a:pPr marL="179916" marR="0" lvl="0" indent="-171450" algn="l" rtl="0">
              <a:lnSpc>
                <a:spcPct val="100000"/>
              </a:lnSpc>
              <a:spcBef>
                <a:spcPts val="800"/>
              </a:spcBef>
              <a:spcAft>
                <a:spcPts val="0"/>
              </a:spcAft>
              <a:buClr>
                <a:srgbClr val="000000"/>
              </a:buClr>
              <a:buSzPts val="1000"/>
              <a:buFont typeface="Arial"/>
              <a:buChar char="•"/>
            </a:pPr>
            <a:r>
              <a:rPr lang="en-US" sz="1200" b="0" i="0" u="none" strike="noStrike" cap="none">
                <a:solidFill>
                  <a:srgbClr val="001F2E"/>
                </a:solidFill>
                <a:latin typeface="Josefin Sans"/>
                <a:ea typeface="Josefin Sans"/>
                <a:cs typeface="Josefin Sans"/>
                <a:sym typeface="Josefin Sans"/>
              </a:rPr>
              <a:t>Primary target users are automation engineers, but also test managers and QA managers</a:t>
            </a:r>
            <a:endParaRPr sz="1400" b="0" i="0" u="none" strike="noStrike" cap="none">
              <a:solidFill>
                <a:srgbClr val="000000"/>
              </a:solidFill>
              <a:latin typeface="Josefin Sans"/>
              <a:ea typeface="Josefin Sans"/>
              <a:cs typeface="Josefin Sans"/>
              <a:sym typeface="Josefin Sans"/>
            </a:endParaRPr>
          </a:p>
        </p:txBody>
      </p:sp>
      <p:sp>
        <p:nvSpPr>
          <p:cNvPr id="682" name="Google Shape;682;p13"/>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pic>
        <p:nvPicPr>
          <p:cNvPr id="685" name="Google Shape;685;p13"/>
          <p:cNvPicPr preferRelativeResize="0"/>
          <p:nvPr/>
        </p:nvPicPr>
        <p:blipFill rotWithShape="1">
          <a:blip r:embed="rId3">
            <a:alphaModFix/>
          </a:blip>
          <a:srcRect/>
          <a:stretch/>
        </p:blipFill>
        <p:spPr>
          <a:xfrm>
            <a:off x="6416507" y="1629677"/>
            <a:ext cx="1460874" cy="404175"/>
          </a:xfrm>
          <a:prstGeom prst="rect">
            <a:avLst/>
          </a:prstGeom>
          <a:noFill/>
          <a:ln>
            <a:noFill/>
          </a:ln>
        </p:spPr>
      </p:pic>
      <p:pic>
        <p:nvPicPr>
          <p:cNvPr id="686" name="Google Shape;686;p13"/>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683" name="Google Shape;683;p13"/>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7" name="Google Shape;687;p13"/>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8" name="Google Shape;688;p13"/>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9" name="Google Shape;689;p13"/>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0" name="Google Shape;690;p13"/>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1" name="Google Shape;691;p13"/>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cxnSp>
        <p:nvCxnSpPr>
          <p:cNvPr id="692" name="Google Shape;692;p13"/>
          <p:cNvCxnSpPr>
            <a:stCxn id="683" idx="4"/>
            <a:endCxn id="687"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693" name="Google Shape;693;p13"/>
          <p:cNvCxnSpPr>
            <a:stCxn id="687" idx="4"/>
            <a:endCxn id="688"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694" name="Google Shape;694;p13"/>
          <p:cNvCxnSpPr>
            <a:stCxn id="688" idx="4"/>
            <a:endCxn id="689"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695" name="Google Shape;695;p13"/>
          <p:cNvCxnSpPr>
            <a:stCxn id="689" idx="4"/>
            <a:endCxn id="690"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696" name="Google Shape;696;p13"/>
          <p:cNvCxnSpPr>
            <a:stCxn id="690" idx="4"/>
            <a:endCxn id="691"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cxnSp>
        <p:nvCxnSpPr>
          <p:cNvPr id="697" name="Google Shape;697;p13"/>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698" name="Google Shape;698;p13"/>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9" name="Google Shape;699;p13"/>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
        <p:nvSpPr>
          <p:cNvPr id="700" name="Google Shape;700;p13"/>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1F2E"/>
                </a:solidFill>
                <a:latin typeface="Josefin Sans"/>
                <a:ea typeface="Josefin Sans"/>
                <a:cs typeface="Josefin Sans"/>
                <a:sym typeface="Josefin Sans"/>
              </a:rPr>
              <a:t>Pre-defined packages of professional services for specific customer objectives</a:t>
            </a:r>
            <a:endParaRPr sz="1400" b="0" i="0" u="none" strike="noStrike" cap="none">
              <a:solidFill>
                <a:srgbClr val="001F2E"/>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rgbClr val="001F2E"/>
                </a:solidFill>
                <a:latin typeface="Josefin Sans"/>
                <a:ea typeface="Josefin Sans"/>
                <a:cs typeface="Josefin Sans"/>
                <a:sym typeface="Josefin Sans"/>
              </a:rPr>
              <a:t>Each package is associated with specific outcomes &amp; deliverables, offered at a fixed price vs. hourly</a:t>
            </a:r>
            <a:endParaRPr sz="1400" b="0" i="0" u="none" strike="noStrike" cap="none">
              <a:solidFill>
                <a:srgbClr val="000000"/>
              </a:solidFill>
              <a:latin typeface="Josefin Sans"/>
              <a:ea typeface="Josefin Sans"/>
              <a:cs typeface="Josefin Sans"/>
              <a:sym typeface="Josefin Sans"/>
            </a:endParaRPr>
          </a:p>
          <a:p>
            <a:pPr marL="179915" marR="0" lvl="0" indent="-107950" algn="l" rtl="0">
              <a:lnSpc>
                <a:spcPct val="100000"/>
              </a:lnSpc>
              <a:spcBef>
                <a:spcPts val="600"/>
              </a:spcBef>
              <a:spcAft>
                <a:spcPts val="0"/>
              </a:spcAft>
              <a:buClr>
                <a:srgbClr val="000000"/>
              </a:buClr>
              <a:buSzPts val="1000"/>
              <a:buFont typeface="Arial"/>
              <a:buNone/>
            </a:pPr>
            <a:endParaRPr sz="1400" b="0" i="0" u="none" strike="noStrike" cap="none">
              <a:solidFill>
                <a:srgbClr val="001F2E"/>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rgbClr val="001F2E"/>
                </a:solidFill>
                <a:latin typeface="Josefin Sans"/>
                <a:ea typeface="Josefin Sans"/>
                <a:cs typeface="Josefin Sans"/>
                <a:sym typeface="Josefin Sans"/>
              </a:rPr>
              <a:t>Provides smaller organizations &amp; teams access to the expertise of Inflectra’s global solution partner network</a:t>
            </a:r>
            <a:endParaRPr sz="1400" b="0" i="0" u="none" strike="noStrike" cap="none">
              <a:solidFill>
                <a:srgbClr val="000000"/>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1F2E"/>
              </a:solidFill>
              <a:latin typeface="Josefin Sans"/>
              <a:ea typeface="Josefin Sans"/>
              <a:cs typeface="Josefin Sans"/>
              <a:sym typeface="Josefin Sans"/>
            </a:endParaRPr>
          </a:p>
          <a:p>
            <a:pPr marL="8465"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rgbClr val="001F2E"/>
                </a:solidFill>
                <a:latin typeface="Josefin Sans"/>
                <a:ea typeface="Josefin Sans"/>
                <a:cs typeface="Josefin Sans"/>
                <a:sym typeface="Josefin Sans"/>
              </a:rPr>
              <a:t>Offerings are incremental to Inflectra’s existing customer support and other services</a:t>
            </a:r>
            <a:endParaRPr sz="1400" b="0" i="0" u="none" strike="noStrike" cap="none">
              <a:solidFill>
                <a:srgbClr val="001F2E"/>
              </a:solidFill>
              <a:latin typeface="Josefin Sans"/>
              <a:ea typeface="Josefin Sans"/>
              <a:cs typeface="Josefin Sans"/>
              <a:sym typeface="Josefin Sans"/>
            </a:endParaRPr>
          </a:p>
        </p:txBody>
      </p:sp>
      <p:sp>
        <p:nvSpPr>
          <p:cNvPr id="701" name="Google Shape;701;p13"/>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1F2E"/>
                </a:solidFill>
                <a:latin typeface="Josefin Sans"/>
                <a:ea typeface="Josefin Sans"/>
                <a:cs typeface="Josefin Sans"/>
                <a:sym typeface="Josefin Sans"/>
              </a:rPr>
              <a:t>Accelerators</a:t>
            </a:r>
            <a:endParaRPr sz="1400" b="0" i="0" u="none" strike="noStrike" cap="none">
              <a:solidFill>
                <a:srgbClr val="000000"/>
              </a:solidFill>
              <a:latin typeface="Josefin Sans"/>
              <a:ea typeface="Josefin Sans"/>
              <a:cs typeface="Josefin Sans"/>
              <a:sym typeface="Josefin Sans"/>
            </a:endParaRPr>
          </a:p>
        </p:txBody>
      </p:sp>
      <p:cxnSp>
        <p:nvCxnSpPr>
          <p:cNvPr id="702" name="Google Shape;702;p13"/>
          <p:cNvCxnSpPr>
            <a:stCxn id="699"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703" name="Google Shape;703;p13"/>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04" name="Google Shape;704;p13"/>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
        <p:nvSpPr>
          <p:cNvPr id="705" name="Google Shape;705;p13"/>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
        <p:nvSpPr>
          <p:cNvPr id="706" name="Google Shape;706;p13"/>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
        <p:nvSpPr>
          <p:cNvPr id="707" name="Google Shape;707;p13"/>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
        <p:nvSpPr>
          <p:cNvPr id="708" name="Google Shape;708;p13"/>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Kanit"/>
              <a:ea typeface="Kanit"/>
              <a:cs typeface="Kanit"/>
              <a:sym typeface="Kani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0"/>
          <p:cNvSpPr/>
          <p:nvPr/>
        </p:nvSpPr>
        <p:spPr>
          <a:xfrm>
            <a:off x="6155105" y="600028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5" name="Google Shape;285;p1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 Complete, Out of The Box Solution</a:t>
            </a:r>
            <a:endParaRPr>
              <a:latin typeface="Josefin Sans"/>
              <a:ea typeface="Josefin Sans"/>
              <a:cs typeface="Josefin Sans"/>
              <a:sym typeface="Josefin Sans"/>
            </a:endParaRPr>
          </a:p>
        </p:txBody>
      </p:sp>
      <p:sp>
        <p:nvSpPr>
          <p:cNvPr id="286" name="Google Shape;286;p10"/>
          <p:cNvSpPr/>
          <p:nvPr/>
        </p:nvSpPr>
        <p:spPr>
          <a:xfrm>
            <a:off x="4274934" y="1454627"/>
            <a:ext cx="1858409"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pic>
        <p:nvPicPr>
          <p:cNvPr id="287" name="Google Shape;287;p10" descr="Atlassian | Software Development and Collaboration Tools"/>
          <p:cNvPicPr preferRelativeResize="0"/>
          <p:nvPr/>
        </p:nvPicPr>
        <p:blipFill rotWithShape="1">
          <a:blip r:embed="rId3" cstate="screen">
            <a:alphaModFix/>
            <a:extLst>
              <a:ext uri="{28A0092B-C50C-407E-A947-70E740481C1C}">
                <a14:useLocalDpi xmlns:a14="http://schemas.microsoft.com/office/drawing/2010/main"/>
              </a:ext>
            </a:extLst>
          </a:blip>
          <a:srcRect t="23443" b="32458"/>
          <a:stretch/>
        </p:blipFill>
        <p:spPr>
          <a:xfrm>
            <a:off x="4395032" y="1443417"/>
            <a:ext cx="1527251" cy="385316"/>
          </a:xfrm>
          <a:prstGeom prst="rect">
            <a:avLst/>
          </a:prstGeom>
          <a:noFill/>
          <a:ln>
            <a:noFill/>
          </a:ln>
        </p:spPr>
      </p:pic>
      <p:sp>
        <p:nvSpPr>
          <p:cNvPr id="288" name="Google Shape;288;p10"/>
          <p:cNvSpPr/>
          <p:nvPr/>
        </p:nvSpPr>
        <p:spPr>
          <a:xfrm>
            <a:off x="2343092" y="1985582"/>
            <a:ext cx="1828408" cy="73071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89" name="Google Shape;289;p10"/>
          <p:cNvSpPr/>
          <p:nvPr/>
        </p:nvSpPr>
        <p:spPr>
          <a:xfrm>
            <a:off x="2343091" y="2786928"/>
            <a:ext cx="1828408" cy="731838"/>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0" name="Google Shape;290;p10"/>
          <p:cNvSpPr/>
          <p:nvPr/>
        </p:nvSpPr>
        <p:spPr>
          <a:xfrm>
            <a:off x="2342630" y="3588375"/>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1" name="Google Shape;291;p10"/>
          <p:cNvSpPr/>
          <p:nvPr/>
        </p:nvSpPr>
        <p:spPr>
          <a:xfrm>
            <a:off x="2342630" y="4394897"/>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2" name="Google Shape;292;p10"/>
          <p:cNvSpPr/>
          <p:nvPr/>
        </p:nvSpPr>
        <p:spPr>
          <a:xfrm>
            <a:off x="425222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3" name="Google Shape;293;p10"/>
          <p:cNvSpPr/>
          <p:nvPr/>
        </p:nvSpPr>
        <p:spPr>
          <a:xfrm>
            <a:off x="4237990" y="2794345"/>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4" name="Google Shape;294;p10"/>
          <p:cNvSpPr/>
          <p:nvPr/>
        </p:nvSpPr>
        <p:spPr>
          <a:xfrm>
            <a:off x="4236721" y="358948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5" name="Google Shape;295;p10"/>
          <p:cNvSpPr/>
          <p:nvPr/>
        </p:nvSpPr>
        <p:spPr>
          <a:xfrm>
            <a:off x="4245040" y="4405149"/>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6" name="Google Shape;296;p10"/>
          <p:cNvSpPr/>
          <p:nvPr/>
        </p:nvSpPr>
        <p:spPr>
          <a:xfrm>
            <a:off x="6161360"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7" name="Google Shape;297;p10"/>
          <p:cNvSpPr/>
          <p:nvPr/>
        </p:nvSpPr>
        <p:spPr>
          <a:xfrm>
            <a:off x="6161360"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8" name="Google Shape;298;p10"/>
          <p:cNvSpPr/>
          <p:nvPr/>
        </p:nvSpPr>
        <p:spPr>
          <a:xfrm>
            <a:off x="6151177" y="3587245"/>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299" name="Google Shape;299;p10"/>
          <p:cNvSpPr/>
          <p:nvPr/>
        </p:nvSpPr>
        <p:spPr>
          <a:xfrm>
            <a:off x="6151190" y="440460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0" name="Google Shape;300;p10"/>
          <p:cNvSpPr/>
          <p:nvPr/>
        </p:nvSpPr>
        <p:spPr>
          <a:xfrm>
            <a:off x="8070497" y="1985582"/>
            <a:ext cx="1828408"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1" name="Google Shape;301;p10"/>
          <p:cNvSpPr/>
          <p:nvPr/>
        </p:nvSpPr>
        <p:spPr>
          <a:xfrm>
            <a:off x="8070497" y="2792902"/>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2" name="Google Shape;302;p10"/>
          <p:cNvSpPr/>
          <p:nvPr/>
        </p:nvSpPr>
        <p:spPr>
          <a:xfrm>
            <a:off x="8070497" y="3595865"/>
            <a:ext cx="1828408" cy="72163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3" name="Google Shape;303;p10"/>
          <p:cNvSpPr/>
          <p:nvPr/>
        </p:nvSpPr>
        <p:spPr>
          <a:xfrm>
            <a:off x="8069454" y="440022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4" name="Google Shape;304;p10"/>
          <p:cNvSpPr/>
          <p:nvPr/>
        </p:nvSpPr>
        <p:spPr>
          <a:xfrm>
            <a:off x="9975134" y="1985582"/>
            <a:ext cx="1828800" cy="73071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5" name="Google Shape;305;p10"/>
          <p:cNvSpPr/>
          <p:nvPr/>
        </p:nvSpPr>
        <p:spPr>
          <a:xfrm>
            <a:off x="9984953" y="2792133"/>
            <a:ext cx="1828408" cy="731838"/>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6" name="Google Shape;306;p10"/>
          <p:cNvSpPr/>
          <p:nvPr/>
        </p:nvSpPr>
        <p:spPr>
          <a:xfrm>
            <a:off x="9984953" y="359913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7" name="Google Shape;307;p10"/>
          <p:cNvSpPr/>
          <p:nvPr/>
        </p:nvSpPr>
        <p:spPr>
          <a:xfrm>
            <a:off x="9975134" y="440696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8" name="Google Shape;308;p10"/>
          <p:cNvSpPr/>
          <p:nvPr/>
        </p:nvSpPr>
        <p:spPr>
          <a:xfrm>
            <a:off x="2335567" y="5197434"/>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09" name="Google Shape;309;p10"/>
          <p:cNvSpPr/>
          <p:nvPr/>
        </p:nvSpPr>
        <p:spPr>
          <a:xfrm>
            <a:off x="4237698" y="5207267"/>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0" name="Google Shape;310;p10"/>
          <p:cNvSpPr/>
          <p:nvPr/>
        </p:nvSpPr>
        <p:spPr>
          <a:xfrm>
            <a:off x="6143375" y="520702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1" name="Google Shape;311;p10"/>
          <p:cNvSpPr/>
          <p:nvPr/>
        </p:nvSpPr>
        <p:spPr>
          <a:xfrm>
            <a:off x="8062392" y="520890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2" name="Google Shape;312;p10"/>
          <p:cNvSpPr/>
          <p:nvPr/>
        </p:nvSpPr>
        <p:spPr>
          <a:xfrm>
            <a:off x="9975134" y="5205884"/>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13" name="Google Shape;313;p10"/>
          <p:cNvSpPr/>
          <p:nvPr/>
        </p:nvSpPr>
        <p:spPr>
          <a:xfrm>
            <a:off x="362815" y="1985582"/>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a:t>
            </a:r>
            <a:r>
              <a:rPr lang="en-US" sz="1600" b="1" i="0" u="none" strike="noStrike" cap="none">
                <a:solidFill>
                  <a:schemeClr val="lt1"/>
                </a:solidFill>
                <a:latin typeface="Josefin Sans"/>
                <a:ea typeface="Josefin Sans"/>
                <a:cs typeface="Josefin Sans"/>
                <a:sym typeface="Josefin Sans"/>
              </a:rPr>
              <a:t> </a:t>
            </a: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ECF1F2"/>
                </a:solidFill>
                <a:latin typeface="Josefin Sans"/>
                <a:ea typeface="Josefin Sans"/>
                <a:cs typeface="Josefin Sans"/>
                <a:sym typeface="Josefin Sans"/>
              </a:rPr>
              <a:t>Management</a:t>
            </a:r>
            <a:endParaRPr sz="1600" b="0" i="0" u="none" strike="noStrike" cap="none">
              <a:solidFill>
                <a:srgbClr val="ECF1F2"/>
              </a:solidFill>
              <a:latin typeface="Josefin Sans"/>
              <a:ea typeface="Josefin Sans"/>
              <a:cs typeface="Josefin Sans"/>
              <a:sym typeface="Josefin Sans"/>
            </a:endParaRPr>
          </a:p>
        </p:txBody>
      </p:sp>
      <p:sp>
        <p:nvSpPr>
          <p:cNvPr id="314" name="Google Shape;314;p10"/>
          <p:cNvSpPr/>
          <p:nvPr/>
        </p:nvSpPr>
        <p:spPr>
          <a:xfrm>
            <a:off x="6161359" y="1454627"/>
            <a:ext cx="19091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5" name="Google Shape;315;p10"/>
          <p:cNvSpPr/>
          <p:nvPr/>
        </p:nvSpPr>
        <p:spPr>
          <a:xfrm>
            <a:off x="8070496" y="1454627"/>
            <a:ext cx="1904637"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16" name="Google Shape;316;p10"/>
          <p:cNvSpPr/>
          <p:nvPr/>
        </p:nvSpPr>
        <p:spPr>
          <a:xfrm>
            <a:off x="362814" y="2786928"/>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Requirements</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7" name="Google Shape;317;p10"/>
          <p:cNvSpPr/>
          <p:nvPr/>
        </p:nvSpPr>
        <p:spPr>
          <a:xfrm>
            <a:off x="362815" y="3588294"/>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Program</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18" name="Google Shape;318;p10"/>
          <p:cNvSpPr/>
          <p:nvPr/>
        </p:nvSpPr>
        <p:spPr>
          <a:xfrm>
            <a:off x="362815" y="4390139"/>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Automated</a:t>
            </a:r>
            <a:r>
              <a:rPr lang="en-US" sz="1400" b="1" i="0" u="none" strike="noStrike" cap="none">
                <a:solidFill>
                  <a:schemeClr val="lt2"/>
                </a:solidFill>
                <a:latin typeface="Josefin Sans"/>
                <a:ea typeface="Josefin Sans"/>
                <a:cs typeface="Josefin Sans"/>
                <a:sym typeface="Josefin Sans"/>
              </a:rPr>
              <a:t> </a:t>
            </a:r>
            <a:endParaRPr sz="1400" b="1" i="0" u="none" strike="noStrike" cap="none">
              <a:solidFill>
                <a:schemeClr val="lt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Testing</a:t>
            </a:r>
            <a:endParaRPr sz="1600" b="1" i="0" u="none" strike="noStrike" cap="none">
              <a:solidFill>
                <a:schemeClr val="lt2"/>
              </a:solidFill>
              <a:latin typeface="Josefin Sans"/>
              <a:ea typeface="Josefin Sans"/>
              <a:cs typeface="Josefin Sans"/>
              <a:sym typeface="Josefin Sans"/>
            </a:endParaRPr>
          </a:p>
        </p:txBody>
      </p:sp>
      <p:sp>
        <p:nvSpPr>
          <p:cNvPr id="319" name="Google Shape;319;p10"/>
          <p:cNvSpPr/>
          <p:nvPr/>
        </p:nvSpPr>
        <p:spPr>
          <a:xfrm>
            <a:off x="362815" y="5190750"/>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Risk</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Management</a:t>
            </a:r>
            <a:endParaRPr sz="1600" b="1" i="0" u="none" strike="noStrike" cap="none">
              <a:solidFill>
                <a:schemeClr val="lt2"/>
              </a:solidFill>
              <a:latin typeface="Josefin Sans"/>
              <a:ea typeface="Josefin Sans"/>
              <a:cs typeface="Josefin Sans"/>
              <a:sym typeface="Josefin Sans"/>
            </a:endParaRPr>
          </a:p>
        </p:txBody>
      </p:sp>
      <p:sp>
        <p:nvSpPr>
          <p:cNvPr id="320" name="Google Shape;320;p10"/>
          <p:cNvSpPr/>
          <p:nvPr/>
        </p:nvSpPr>
        <p:spPr>
          <a:xfrm>
            <a:off x="2310019" y="1434895"/>
            <a:ext cx="1964915" cy="461976"/>
          </a:xfrm>
          <a:prstGeom prst="chevron">
            <a:avLst>
              <a:gd name="adj" fmla="val 50000"/>
            </a:avLst>
          </a:prstGeom>
          <a:solidFill>
            <a:srgbClr val="FDCB26"/>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1" name="Google Shape;321;p10"/>
          <p:cNvSpPr/>
          <p:nvPr/>
        </p:nvSpPr>
        <p:spPr>
          <a:xfrm>
            <a:off x="10003149" y="1454627"/>
            <a:ext cx="1828800" cy="432014"/>
          </a:xfrm>
          <a:prstGeom prst="chevron">
            <a:avLst>
              <a:gd name="adj" fmla="val 50000"/>
            </a:avLst>
          </a:prstGeom>
          <a:solidFill>
            <a:srgbClr val="BEC4C7"/>
          </a:solidFill>
          <a:ln w="9525" cap="flat" cmpd="sng">
            <a:solidFill>
              <a:srgbClr val="344B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322" name="Google Shape;322;p10"/>
          <p:cNvSpPr/>
          <p:nvPr/>
        </p:nvSpPr>
        <p:spPr>
          <a:xfrm>
            <a:off x="3020378" y="216300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3" name="Google Shape;323;p10"/>
          <p:cNvSpPr/>
          <p:nvPr/>
        </p:nvSpPr>
        <p:spPr>
          <a:xfrm>
            <a:off x="3017579" y="2957024"/>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4A5E"/>
              </a:solidFill>
              <a:latin typeface="Josefin Sans"/>
              <a:ea typeface="Josefin Sans"/>
              <a:cs typeface="Josefin Sans"/>
              <a:sym typeface="Josefin Sans"/>
            </a:endParaRPr>
          </a:p>
        </p:txBody>
      </p:sp>
      <p:sp>
        <p:nvSpPr>
          <p:cNvPr id="324" name="Google Shape;324;p10"/>
          <p:cNvSpPr/>
          <p:nvPr/>
        </p:nvSpPr>
        <p:spPr>
          <a:xfrm>
            <a:off x="3020139" y="3760230"/>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5" name="Google Shape;325;p10"/>
          <p:cNvSpPr/>
          <p:nvPr/>
        </p:nvSpPr>
        <p:spPr>
          <a:xfrm>
            <a:off x="3020140" y="456023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26" name="Google Shape;326;p10"/>
          <p:cNvSpPr/>
          <p:nvPr/>
        </p:nvSpPr>
        <p:spPr>
          <a:xfrm>
            <a:off x="3020141" y="5367296"/>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27" name="Google Shape;327;p10"/>
          <p:cNvSpPr/>
          <p:nvPr/>
        </p:nvSpPr>
        <p:spPr>
          <a:xfrm>
            <a:off x="4963397" y="215627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28" name="Google Shape;328;p10"/>
          <p:cNvSpPr/>
          <p:nvPr/>
        </p:nvSpPr>
        <p:spPr>
          <a:xfrm>
            <a:off x="4955662" y="2156273"/>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29" name="Google Shape;329;p10"/>
          <p:cNvSpPr/>
          <p:nvPr/>
        </p:nvSpPr>
        <p:spPr>
          <a:xfrm>
            <a:off x="4963396" y="45727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0" name="Google Shape;330;p10"/>
          <p:cNvSpPr/>
          <p:nvPr/>
        </p:nvSpPr>
        <p:spPr>
          <a:xfrm>
            <a:off x="4963396" y="4576619"/>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1" name="Google Shape;331;p10"/>
          <p:cNvSpPr/>
          <p:nvPr/>
        </p:nvSpPr>
        <p:spPr>
          <a:xfrm>
            <a:off x="6911677" y="375512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2" name="Google Shape;332;p10"/>
          <p:cNvSpPr/>
          <p:nvPr/>
        </p:nvSpPr>
        <p:spPr>
          <a:xfrm>
            <a:off x="8781334" y="2156273"/>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3" name="Google Shape;333;p10"/>
          <p:cNvSpPr/>
          <p:nvPr/>
        </p:nvSpPr>
        <p:spPr>
          <a:xfrm>
            <a:off x="8778196" y="2956071"/>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4" name="Google Shape;334;p10"/>
          <p:cNvSpPr/>
          <p:nvPr/>
        </p:nvSpPr>
        <p:spPr>
          <a:xfrm>
            <a:off x="8777181" y="2952922"/>
            <a:ext cx="390524"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5" name="Google Shape;335;p10"/>
          <p:cNvSpPr/>
          <p:nvPr/>
        </p:nvSpPr>
        <p:spPr>
          <a:xfrm>
            <a:off x="8785568" y="376620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6" name="Google Shape;336;p10"/>
          <p:cNvSpPr/>
          <p:nvPr/>
        </p:nvSpPr>
        <p:spPr>
          <a:xfrm>
            <a:off x="8790617" y="3767131"/>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7" name="Google Shape;337;p10"/>
          <p:cNvSpPr/>
          <p:nvPr/>
        </p:nvSpPr>
        <p:spPr>
          <a:xfrm>
            <a:off x="8778196" y="4560234"/>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38" name="Google Shape;338;p10"/>
          <p:cNvSpPr/>
          <p:nvPr/>
        </p:nvSpPr>
        <p:spPr>
          <a:xfrm>
            <a:off x="8768480" y="5367295"/>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39" name="Google Shape;339;p10"/>
          <p:cNvSpPr/>
          <p:nvPr/>
        </p:nvSpPr>
        <p:spPr>
          <a:xfrm>
            <a:off x="8776636" y="536879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0" name="Google Shape;340;p10"/>
          <p:cNvSpPr/>
          <p:nvPr/>
        </p:nvSpPr>
        <p:spPr>
          <a:xfrm>
            <a:off x="10722286" y="37569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1" name="Google Shape;341;p10"/>
          <p:cNvSpPr/>
          <p:nvPr/>
        </p:nvSpPr>
        <p:spPr>
          <a:xfrm>
            <a:off x="10722579" y="375698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2" name="Google Shape;342;p10" descr="Tricentis Logo PNG Vector (PDF) Free Downloa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369249" y="1545877"/>
            <a:ext cx="1223164" cy="252786"/>
          </a:xfrm>
          <a:prstGeom prst="rect">
            <a:avLst/>
          </a:prstGeom>
          <a:noFill/>
          <a:ln>
            <a:noFill/>
          </a:ln>
        </p:spPr>
      </p:pic>
      <p:pic>
        <p:nvPicPr>
          <p:cNvPr id="343" name="Google Shape;343;p10" descr="A black and grey 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380048" y="1537302"/>
            <a:ext cx="973752" cy="269405"/>
          </a:xfrm>
          <a:prstGeom prst="rect">
            <a:avLst/>
          </a:prstGeom>
          <a:noFill/>
          <a:ln>
            <a:noFill/>
          </a:ln>
        </p:spPr>
      </p:pic>
      <p:sp>
        <p:nvSpPr>
          <p:cNvPr id="344" name="Google Shape;344;p10"/>
          <p:cNvSpPr/>
          <p:nvPr/>
        </p:nvSpPr>
        <p:spPr>
          <a:xfrm>
            <a:off x="6914429" y="3755316"/>
            <a:ext cx="390525" cy="390525"/>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5" name="Google Shape;345;p10"/>
          <p:cNvSpPr/>
          <p:nvPr/>
        </p:nvSpPr>
        <p:spPr>
          <a:xfrm>
            <a:off x="6928766" y="4576619"/>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46" name="Google Shape;346;p10"/>
          <p:cNvSpPr/>
          <p:nvPr/>
        </p:nvSpPr>
        <p:spPr>
          <a:xfrm>
            <a:off x="6934152" y="4585186"/>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347" name="Google Shape;347;p10" descr="A black and white 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45674" y="1557395"/>
            <a:ext cx="1147094" cy="244952"/>
          </a:xfrm>
          <a:prstGeom prst="rect">
            <a:avLst/>
          </a:prstGeom>
          <a:noFill/>
          <a:ln>
            <a:noFill/>
          </a:ln>
        </p:spPr>
      </p:pic>
      <p:sp>
        <p:nvSpPr>
          <p:cNvPr id="348" name="Google Shape;348;p10"/>
          <p:cNvSpPr/>
          <p:nvPr/>
        </p:nvSpPr>
        <p:spPr>
          <a:xfrm>
            <a:off x="10703796" y="5360846"/>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49" name="Google Shape;349;p10"/>
          <p:cNvSpPr/>
          <p:nvPr/>
        </p:nvSpPr>
        <p:spPr>
          <a:xfrm>
            <a:off x="10702443" y="5352678"/>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0" name="Google Shape;350;p10"/>
          <p:cNvSpPr/>
          <p:nvPr/>
        </p:nvSpPr>
        <p:spPr>
          <a:xfrm>
            <a:off x="6920664" y="5386460"/>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1" name="Google Shape;351;p10"/>
          <p:cNvSpPr/>
          <p:nvPr/>
        </p:nvSpPr>
        <p:spPr>
          <a:xfrm>
            <a:off x="6911677" y="5386460"/>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2" name="Google Shape;352;p10"/>
          <p:cNvSpPr/>
          <p:nvPr/>
        </p:nvSpPr>
        <p:spPr>
          <a:xfrm>
            <a:off x="4955662" y="5387722"/>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3" name="Google Shape;353;p10"/>
          <p:cNvSpPr/>
          <p:nvPr/>
        </p:nvSpPr>
        <p:spPr>
          <a:xfrm>
            <a:off x="4959866" y="5390138"/>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4" name="Google Shape;354;p10"/>
          <p:cNvSpPr/>
          <p:nvPr/>
        </p:nvSpPr>
        <p:spPr>
          <a:xfrm>
            <a:off x="10703796" y="215910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55" name="Google Shape;355;p10"/>
          <p:cNvSpPr/>
          <p:nvPr/>
        </p:nvSpPr>
        <p:spPr>
          <a:xfrm>
            <a:off x="10705486" y="2166454"/>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6" name="Google Shape;356;p10"/>
          <p:cNvSpPr/>
          <p:nvPr/>
        </p:nvSpPr>
        <p:spPr>
          <a:xfrm>
            <a:off x="10694075" y="2962456"/>
            <a:ext cx="390525" cy="390525"/>
          </a:xfrm>
          <a:prstGeom prst="ellipse">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7" name="Google Shape;357;p10"/>
          <p:cNvSpPr/>
          <p:nvPr/>
        </p:nvSpPr>
        <p:spPr>
          <a:xfrm>
            <a:off x="4963396" y="296976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8" name="Google Shape;358;p10"/>
          <p:cNvSpPr/>
          <p:nvPr/>
        </p:nvSpPr>
        <p:spPr>
          <a:xfrm>
            <a:off x="4970285" y="2969762"/>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59" name="Google Shape;359;p10"/>
          <p:cNvSpPr/>
          <p:nvPr/>
        </p:nvSpPr>
        <p:spPr>
          <a:xfrm>
            <a:off x="4963396" y="3771984"/>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0" name="Google Shape;360;p10"/>
          <p:cNvSpPr/>
          <p:nvPr/>
        </p:nvSpPr>
        <p:spPr>
          <a:xfrm>
            <a:off x="4970285" y="3778861"/>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1" name="Google Shape;361;p10"/>
          <p:cNvSpPr/>
          <p:nvPr/>
        </p:nvSpPr>
        <p:spPr>
          <a:xfrm>
            <a:off x="6881201" y="2161577"/>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DDEAF6"/>
                </a:solidFill>
                <a:latin typeface="Josefin Sans"/>
                <a:ea typeface="Josefin Sans"/>
                <a:cs typeface="Josefin Sans"/>
                <a:sym typeface="Josefin Sans"/>
              </a:rPr>
              <a:t>3</a:t>
            </a:r>
            <a:endParaRPr sz="1400" b="0" i="0" u="none" strike="noStrike" cap="none">
              <a:solidFill>
                <a:srgbClr val="000000"/>
              </a:solidFill>
              <a:latin typeface="Josefin Sans"/>
              <a:ea typeface="Josefin Sans"/>
              <a:cs typeface="Josefin Sans"/>
              <a:sym typeface="Josefin Sans"/>
            </a:endParaRPr>
          </a:p>
        </p:txBody>
      </p:sp>
      <p:sp>
        <p:nvSpPr>
          <p:cNvPr id="362" name="Google Shape;362;p10"/>
          <p:cNvSpPr/>
          <p:nvPr/>
        </p:nvSpPr>
        <p:spPr>
          <a:xfrm>
            <a:off x="6879648" y="2159895"/>
            <a:ext cx="390524" cy="390524"/>
          </a:xfrm>
          <a:prstGeom prst="arc">
            <a:avLst>
              <a:gd name="adj1" fmla="val 16200000"/>
              <a:gd name="adj2" fmla="val 108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3" name="Google Shape;363;p10"/>
          <p:cNvSpPr/>
          <p:nvPr/>
        </p:nvSpPr>
        <p:spPr>
          <a:xfrm>
            <a:off x="6885762" y="296934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4" name="Google Shape;364;p10"/>
          <p:cNvSpPr/>
          <p:nvPr/>
        </p:nvSpPr>
        <p:spPr>
          <a:xfrm>
            <a:off x="6881665" y="2966589"/>
            <a:ext cx="390524" cy="390524"/>
          </a:xfrm>
          <a:prstGeom prst="arc">
            <a:avLst>
              <a:gd name="adj1" fmla="val 16200000"/>
              <a:gd name="adj2" fmla="val 540000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5" name="Google Shape;365;p10"/>
          <p:cNvSpPr/>
          <p:nvPr/>
        </p:nvSpPr>
        <p:spPr>
          <a:xfrm>
            <a:off x="10703796" y="455948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66" name="Google Shape;366;p10"/>
          <p:cNvSpPr/>
          <p:nvPr/>
        </p:nvSpPr>
        <p:spPr>
          <a:xfrm>
            <a:off x="10702883" y="456165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67" name="Google Shape;367;p10"/>
          <p:cNvSpPr/>
          <p:nvPr/>
        </p:nvSpPr>
        <p:spPr>
          <a:xfrm>
            <a:off x="362813" y="5991361"/>
            <a:ext cx="1905813" cy="730718"/>
          </a:xfrm>
          <a:prstGeom prst="rect">
            <a:avLst/>
          </a:prstGeom>
          <a:solidFill>
            <a:srgbClr val="344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2"/>
                </a:solidFill>
                <a:latin typeface="Josefin Sans"/>
                <a:ea typeface="Josefin Sans"/>
                <a:cs typeface="Josefin Sans"/>
                <a:sym typeface="Josefin Sans"/>
              </a:rPr>
              <a:t>AI-Powered</a:t>
            </a:r>
            <a:r>
              <a:rPr lang="en-US" sz="1400" b="1" i="0" u="none" strike="noStrike" cap="none">
                <a:solidFill>
                  <a:schemeClr val="lt2"/>
                </a:solidFill>
                <a:latin typeface="Josefin Sans"/>
                <a:ea typeface="Josefin Sans"/>
                <a:cs typeface="Josefin Sans"/>
                <a:sym typeface="Josefin Sans"/>
              </a:rPr>
              <a:t> </a:t>
            </a:r>
            <a:r>
              <a:rPr lang="en-US" sz="1600" b="1" i="0" u="none" strike="noStrike" cap="none">
                <a:solidFill>
                  <a:schemeClr val="lt2"/>
                </a:solidFill>
                <a:latin typeface="Josefin Sans"/>
                <a:ea typeface="Josefin Sans"/>
                <a:cs typeface="Josefin Sans"/>
                <a:sym typeface="Josefin Sans"/>
              </a:rPr>
              <a:t>Functionality</a:t>
            </a:r>
            <a:endParaRPr sz="1600" b="1" i="0" u="none" strike="noStrike" cap="none">
              <a:solidFill>
                <a:schemeClr val="lt2"/>
              </a:solidFill>
              <a:latin typeface="Josefin Sans"/>
              <a:ea typeface="Josefin Sans"/>
              <a:cs typeface="Josefin Sans"/>
              <a:sym typeface="Josefin Sans"/>
            </a:endParaRPr>
          </a:p>
        </p:txBody>
      </p:sp>
      <p:sp>
        <p:nvSpPr>
          <p:cNvPr id="368" name="Google Shape;368;p10"/>
          <p:cNvSpPr/>
          <p:nvPr/>
        </p:nvSpPr>
        <p:spPr>
          <a:xfrm>
            <a:off x="2334815" y="5997293"/>
            <a:ext cx="1828408" cy="730250"/>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69" name="Google Shape;369;p10"/>
          <p:cNvSpPr/>
          <p:nvPr/>
        </p:nvSpPr>
        <p:spPr>
          <a:xfrm>
            <a:off x="3027204" y="6167155"/>
            <a:ext cx="390525" cy="390525"/>
          </a:xfrm>
          <a:prstGeom prst="ellipse">
            <a:avLst/>
          </a:prstGeom>
          <a:solidFill>
            <a:srgbClr val="344B5F"/>
          </a:soli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EAEBFF"/>
              </a:highlight>
              <a:latin typeface="Josefin Sans"/>
              <a:ea typeface="Josefin Sans"/>
              <a:cs typeface="Josefin Sans"/>
              <a:sym typeface="Josefin Sans"/>
            </a:endParaRPr>
          </a:p>
        </p:txBody>
      </p:sp>
      <p:sp>
        <p:nvSpPr>
          <p:cNvPr id="370" name="Google Shape;370;p10"/>
          <p:cNvSpPr/>
          <p:nvPr/>
        </p:nvSpPr>
        <p:spPr>
          <a:xfrm>
            <a:off x="4241613" y="6000526"/>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1" name="Google Shape;371;p10"/>
          <p:cNvSpPr/>
          <p:nvPr/>
        </p:nvSpPr>
        <p:spPr>
          <a:xfrm>
            <a:off x="4955662" y="613189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2" name="Google Shape;372;p10"/>
          <p:cNvSpPr/>
          <p:nvPr/>
        </p:nvSpPr>
        <p:spPr>
          <a:xfrm>
            <a:off x="4955662" y="611797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3" name="Google Shape;373;p10"/>
          <p:cNvSpPr/>
          <p:nvPr/>
        </p:nvSpPr>
        <p:spPr>
          <a:xfrm>
            <a:off x="6920664" y="6147533"/>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4" name="Google Shape;374;p10"/>
          <p:cNvSpPr/>
          <p:nvPr/>
        </p:nvSpPr>
        <p:spPr>
          <a:xfrm>
            <a:off x="6923175" y="6156282"/>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5" name="Google Shape;375;p10"/>
          <p:cNvSpPr/>
          <p:nvPr/>
        </p:nvSpPr>
        <p:spPr>
          <a:xfrm>
            <a:off x="8058146" y="6004201"/>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6" name="Google Shape;376;p10"/>
          <p:cNvSpPr/>
          <p:nvPr/>
        </p:nvSpPr>
        <p:spPr>
          <a:xfrm>
            <a:off x="877718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77" name="Google Shape;377;p10"/>
          <p:cNvSpPr/>
          <p:nvPr/>
        </p:nvSpPr>
        <p:spPr>
          <a:xfrm>
            <a:off x="8780442" y="61747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sp>
        <p:nvSpPr>
          <p:cNvPr id="378" name="Google Shape;378;p10"/>
          <p:cNvSpPr/>
          <p:nvPr/>
        </p:nvSpPr>
        <p:spPr>
          <a:xfrm>
            <a:off x="9972921" y="6004200"/>
            <a:ext cx="1828408" cy="730250"/>
          </a:xfrm>
          <a:prstGeom prst="rect">
            <a:avLst/>
          </a:prstGeom>
          <a:solidFill>
            <a:srgbClr val="BEC4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379" name="Google Shape;379;p10"/>
          <p:cNvSpPr/>
          <p:nvPr/>
        </p:nvSpPr>
        <p:spPr>
          <a:xfrm>
            <a:off x="10671661" y="6170148"/>
            <a:ext cx="390525" cy="390525"/>
          </a:xfrm>
          <a:prstGeom prst="ellipse">
            <a:avLst/>
          </a:prstGeom>
          <a:solidFill>
            <a:srgbClr val="ECF1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p:txBody>
      </p:sp>
      <p:sp>
        <p:nvSpPr>
          <p:cNvPr id="380" name="Google Shape;380;p10"/>
          <p:cNvSpPr/>
          <p:nvPr/>
        </p:nvSpPr>
        <p:spPr>
          <a:xfrm>
            <a:off x="10670655" y="6168011"/>
            <a:ext cx="390524" cy="390526"/>
          </a:xfrm>
          <a:prstGeom prst="arc">
            <a:avLst>
              <a:gd name="adj1" fmla="val 16200000"/>
              <a:gd name="adj2" fmla="val 0"/>
            </a:avLst>
          </a:prstGeom>
          <a:solidFill>
            <a:srgbClr val="344B5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DDEAF6"/>
              </a:solidFill>
              <a:latin typeface="Josefin Sans"/>
              <a:ea typeface="Josefin Sans"/>
              <a:cs typeface="Josefin Sans"/>
              <a:sym typeface="Josefin Sans"/>
            </a:endParaRPr>
          </a:p>
        </p:txBody>
      </p:sp>
      <p:pic>
        <p:nvPicPr>
          <p:cNvPr id="2" name="Picture 2" descr="SpiraTeam Logo, Shadow">
            <a:extLst>
              <a:ext uri="{FF2B5EF4-FFF2-40B4-BE49-F238E27FC236}">
                <a16:creationId xmlns:a16="http://schemas.microsoft.com/office/drawing/2014/main" id="{4762A648-83B0-8A0B-5D67-1777640FFD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8551" y="1486467"/>
            <a:ext cx="1002021" cy="368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714" name="Google Shape;714;p14"/>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Josefin Sans"/>
                <a:ea typeface="Josefin Sans"/>
                <a:cs typeface="Josefin Sans"/>
                <a:sym typeface="Josefin Sans"/>
              </a:rPr>
              <a:t>Getting Started Videos</a:t>
            </a: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Introduces our products and walks you through your first 10 days.</a:t>
            </a:r>
            <a:endParaRPr sz="1400" b="0" i="0" u="none" strike="noStrike" cap="none">
              <a:solidFill>
                <a:srgbClr val="FFFFFF"/>
              </a:solidFill>
              <a:latin typeface="Josefin Sans"/>
              <a:ea typeface="Josefin Sans"/>
              <a:cs typeface="Josefin Sans"/>
              <a:sym typeface="Josefin Sans"/>
            </a:endParaRPr>
          </a:p>
        </p:txBody>
      </p:sp>
      <p:sp>
        <p:nvSpPr>
          <p:cNvPr id="715" name="Google Shape;715;p14"/>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Inflectra Campus</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Online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73642"/>
                </a:solidFill>
                <a:latin typeface="Josefin Sans"/>
                <a:ea typeface="Josefin Sans"/>
                <a:cs typeface="Josefin Sans"/>
                <a:sym typeface="Josefin Sans"/>
              </a:rPr>
              <a:t>Includes free introductory courses followed by paid advanced modules and certificates</a:t>
            </a:r>
            <a:endParaRPr sz="1400" b="0" i="0" u="none" strike="noStrike" cap="none">
              <a:solidFill>
                <a:srgbClr val="000000"/>
              </a:solidFill>
              <a:latin typeface="Josefin Sans"/>
              <a:ea typeface="Josefin Sans"/>
              <a:cs typeface="Josefin Sans"/>
              <a:sym typeface="Josefin Sans"/>
            </a:endParaRPr>
          </a:p>
        </p:txBody>
      </p:sp>
      <p:sp>
        <p:nvSpPr>
          <p:cNvPr id="716" name="Google Shape;716;p14"/>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YouTube</a:t>
            </a:r>
            <a:endParaRPr sz="14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Channel</a:t>
            </a:r>
            <a:endParaRPr sz="1400" b="0" i="0" u="none" strike="noStrike" cap="none">
              <a:solidFill>
                <a:srgbClr val="001F2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1F2E"/>
                </a:solidFill>
                <a:latin typeface="Josefin Sans"/>
                <a:ea typeface="Josefin Sans"/>
                <a:cs typeface="Josefin Sans"/>
                <a:sym typeface="Josefin Sans"/>
              </a:rPr>
              <a:t>Recordings of our webinars, advanced product insights and other key Inflectra information</a:t>
            </a:r>
            <a:endParaRPr sz="1400" b="0" i="0" u="none" strike="noStrike" cap="none">
              <a:solidFill>
                <a:srgbClr val="001F2E"/>
              </a:solidFill>
              <a:latin typeface="Josefin Sans"/>
              <a:ea typeface="Josefin Sans"/>
              <a:cs typeface="Josefin Sans"/>
              <a:sym typeface="Josefin Sans"/>
            </a:endParaRPr>
          </a:p>
        </p:txBody>
      </p:sp>
      <p:sp>
        <p:nvSpPr>
          <p:cNvPr id="717" name="Google Shape;717;p14"/>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Josefin Sans"/>
                <a:ea typeface="Josefin Sans"/>
                <a:cs typeface="Josefin Sans"/>
                <a:sym typeface="Josefin Sans"/>
              </a:rPr>
              <a:t>Live Webinars</a:t>
            </a: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Josefin Sans"/>
                <a:ea typeface="Josefin Sans"/>
                <a:cs typeface="Josefin Sans"/>
                <a:sym typeface="Josefin Sans"/>
              </a:rPr>
              <a:t>&amp; Q&amp;A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Regular webinars on key product releases, customer roundtables, and other interactive sessions</a:t>
            </a:r>
            <a:endParaRPr sz="14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p:txBody>
      </p:sp>
      <p:sp>
        <p:nvSpPr>
          <p:cNvPr id="718" name="Google Shape;718;p14"/>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CCB26"/>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InflectraCon360</a:t>
            </a:r>
            <a:endParaRPr sz="1400" b="0" i="0" u="none" strike="noStrike" cap="none">
              <a:solidFill>
                <a:srgbClr val="001F2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1F2E"/>
                </a:solidFill>
                <a:latin typeface="Josefin Sans"/>
                <a:ea typeface="Josefin Sans"/>
                <a:cs typeface="Josefin Sans"/>
                <a:sym typeface="Josefin Sans"/>
              </a:rPr>
              <a:t>Thought leadership content from industry leaders, Inflectra customers and partners</a:t>
            </a:r>
            <a:endParaRPr sz="1400" b="0" i="0" u="none" strike="noStrike" cap="none">
              <a:solidFill>
                <a:srgbClr val="001F2E"/>
              </a:solidFill>
              <a:latin typeface="Josefin Sans"/>
              <a:ea typeface="Josefin Sans"/>
              <a:cs typeface="Josefin Sans"/>
              <a:sym typeface="Josefin Sans"/>
            </a:endParaRPr>
          </a:p>
        </p:txBody>
      </p:sp>
      <p:sp>
        <p:nvSpPr>
          <p:cNvPr id="719" name="Google Shape;719;p14"/>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720" name="Google Shape;720;p14"/>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721" name="Google Shape;721;p14"/>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722" name="Google Shape;722;p14"/>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5</a:t>
            </a:r>
            <a:endParaRPr sz="1400" b="0" i="0" u="none" strike="noStrike" cap="none">
              <a:solidFill>
                <a:srgbClr val="344B5F"/>
              </a:solidFill>
              <a:latin typeface="Josefin Sans"/>
              <a:ea typeface="Josefin Sans"/>
              <a:cs typeface="Josefin Sans"/>
              <a:sym typeface="Josefin Sans"/>
            </a:endParaRPr>
          </a:p>
        </p:txBody>
      </p:sp>
      <p:sp>
        <p:nvSpPr>
          <p:cNvPr id="723" name="Google Shape;723;p14"/>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724" name="Google Shape;724;p14"/>
          <p:cNvPicPr preferRelativeResize="0"/>
          <p:nvPr/>
        </p:nvPicPr>
        <p:blipFill rotWithShape="1">
          <a:blip r:embed="rId3">
            <a:alphaModFix/>
          </a:blip>
          <a:srcRect/>
          <a:stretch/>
        </p:blipFill>
        <p:spPr>
          <a:xfrm>
            <a:off x="1145507" y="2539250"/>
            <a:ext cx="673388" cy="609600"/>
          </a:xfrm>
          <a:prstGeom prst="rect">
            <a:avLst/>
          </a:prstGeom>
          <a:noFill/>
          <a:ln>
            <a:noFill/>
          </a:ln>
        </p:spPr>
      </p:pic>
      <p:pic>
        <p:nvPicPr>
          <p:cNvPr id="725" name="Google Shape;725;p14"/>
          <p:cNvPicPr preferRelativeResize="0"/>
          <p:nvPr/>
        </p:nvPicPr>
        <p:blipFill rotWithShape="1">
          <a:blip r:embed="rId4">
            <a:alphaModFix/>
          </a:blip>
          <a:srcRect/>
          <a:stretch/>
        </p:blipFill>
        <p:spPr>
          <a:xfrm>
            <a:off x="5693524" y="2539250"/>
            <a:ext cx="793190" cy="609598"/>
          </a:xfrm>
          <a:prstGeom prst="rect">
            <a:avLst/>
          </a:prstGeom>
          <a:noFill/>
          <a:ln>
            <a:noFill/>
          </a:ln>
        </p:spPr>
      </p:pic>
      <p:pic>
        <p:nvPicPr>
          <p:cNvPr id="726" name="Google Shape;726;p14"/>
          <p:cNvPicPr preferRelativeResize="0"/>
          <p:nvPr/>
        </p:nvPicPr>
        <p:blipFill rotWithShape="1">
          <a:blip r:embed="rId5">
            <a:alphaModFix/>
          </a:blip>
          <a:srcRect/>
          <a:stretch/>
        </p:blipFill>
        <p:spPr>
          <a:xfrm>
            <a:off x="8054474" y="2562275"/>
            <a:ext cx="673377" cy="563555"/>
          </a:xfrm>
          <a:prstGeom prst="rect">
            <a:avLst/>
          </a:prstGeom>
          <a:noFill/>
          <a:ln>
            <a:noFill/>
          </a:ln>
        </p:spPr>
      </p:pic>
      <p:pic>
        <p:nvPicPr>
          <p:cNvPr id="727" name="Google Shape;727;p14"/>
          <p:cNvPicPr preferRelativeResize="0"/>
          <p:nvPr/>
        </p:nvPicPr>
        <p:blipFill rotWithShape="1">
          <a:blip r:embed="rId6">
            <a:alphaModFix/>
          </a:blip>
          <a:srcRect/>
          <a:stretch/>
        </p:blipFill>
        <p:spPr>
          <a:xfrm>
            <a:off x="3449375" y="2531675"/>
            <a:ext cx="673398" cy="624729"/>
          </a:xfrm>
          <a:prstGeom prst="rect">
            <a:avLst/>
          </a:prstGeom>
          <a:noFill/>
          <a:ln>
            <a:noFill/>
          </a:ln>
        </p:spPr>
      </p:pic>
      <p:pic>
        <p:nvPicPr>
          <p:cNvPr id="728" name="Google Shape;728;p14"/>
          <p:cNvPicPr preferRelativeResize="0"/>
          <p:nvPr/>
        </p:nvPicPr>
        <p:blipFill rotWithShape="1">
          <a:blip r:embed="rId7">
            <a:alphaModFix/>
          </a:blip>
          <a:srcRect/>
          <a:stretch/>
        </p:blipFill>
        <p:spPr>
          <a:xfrm>
            <a:off x="10360948" y="2560350"/>
            <a:ext cx="793201" cy="567398"/>
          </a:xfrm>
          <a:prstGeom prst="rect">
            <a:avLst/>
          </a:prstGeom>
          <a:noFill/>
          <a:ln>
            <a:noFill/>
          </a:ln>
        </p:spPr>
      </p:pic>
      <p:sp>
        <p:nvSpPr>
          <p:cNvPr id="729" name="Google Shape;729;p14"/>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FFFFFF"/>
                </a:solidFill>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sz="1800" b="0" i="0" u="none" strike="noStrike" cap="none">
              <a:solidFill>
                <a:srgbClr val="FFFFFF"/>
              </a:solidFill>
              <a:latin typeface="Josefin Sans"/>
              <a:ea typeface="Josefin Sans"/>
              <a:cs typeface="Josefin Sans"/>
              <a:sym typeface="Josefin Sans"/>
            </a:endParaRPr>
          </a:p>
        </p:txBody>
      </p:sp>
      <p:sp>
        <p:nvSpPr>
          <p:cNvPr id="730" name="Google Shape;730;p14"/>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1B2E4F"/>
                </a:solidFill>
                <a:latin typeface="Josefin Sans"/>
                <a:ea typeface="Josefin Sans"/>
                <a:cs typeface="Josefin Sans"/>
                <a:sym typeface="Josefin Sans"/>
                <a:hlinkClick r:id="rId9">
                  <a:extLst>
                    <a:ext uri="{A12FA001-AC4F-418D-AE19-62706E023703}">
                      <ahyp:hlinkClr xmlns:ahyp="http://schemas.microsoft.com/office/drawing/2018/hyperlinkcolor" val="tx"/>
                    </a:ext>
                  </a:extLst>
                </a:hlinkClick>
              </a:rPr>
              <a:t>Learn more</a:t>
            </a:r>
            <a:endParaRPr sz="1800" b="0" i="0" u="none" strike="noStrike" cap="none">
              <a:solidFill>
                <a:srgbClr val="FFFFFF"/>
              </a:solidFill>
              <a:latin typeface="Josefin Sans"/>
              <a:ea typeface="Josefin Sans"/>
              <a:cs typeface="Josefin Sans"/>
              <a:sym typeface="Josefin Sans"/>
            </a:endParaRPr>
          </a:p>
        </p:txBody>
      </p:sp>
      <p:sp>
        <p:nvSpPr>
          <p:cNvPr id="731" name="Google Shape;731;p14"/>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FFFFFF"/>
                </a:solidFill>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sz="1800" b="0" i="0" u="none" strike="noStrike" cap="none">
              <a:solidFill>
                <a:srgbClr val="FFFFFF"/>
              </a:solidFill>
              <a:latin typeface="Josefin Sans"/>
              <a:ea typeface="Josefin Sans"/>
              <a:cs typeface="Josefin Sans"/>
              <a:sym typeface="Josefin Sans"/>
            </a:endParaRPr>
          </a:p>
        </p:txBody>
      </p:sp>
      <p:sp>
        <p:nvSpPr>
          <p:cNvPr id="732" name="Google Shape;732;p14"/>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001F2E"/>
                </a:solidFill>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sz="1800" b="0" i="0" u="none" strike="noStrike" cap="none">
              <a:solidFill>
                <a:srgbClr val="001F2E"/>
              </a:solidFill>
              <a:latin typeface="Josefin Sans"/>
              <a:ea typeface="Josefin Sans"/>
              <a:cs typeface="Josefin Sans"/>
              <a:sym typeface="Josefin Sans"/>
            </a:endParaRPr>
          </a:p>
        </p:txBody>
      </p:sp>
      <p:sp>
        <p:nvSpPr>
          <p:cNvPr id="733" name="Google Shape;733;p14"/>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sng" strike="noStrike" cap="none">
                <a:solidFill>
                  <a:srgbClr val="1B2E4F"/>
                </a:solidFill>
                <a:latin typeface="Josefin Sans"/>
                <a:ea typeface="Josefin Sans"/>
                <a:cs typeface="Josefin Sans"/>
                <a:sym typeface="Josefin Sans"/>
                <a:hlinkClick r:id="rId12">
                  <a:extLst>
                    <a:ext uri="{A12FA001-AC4F-418D-AE19-62706E023703}">
                      <ahyp:hlinkClr xmlns:ahyp="http://schemas.microsoft.com/office/drawing/2018/hyperlinkcolor" val="tx"/>
                    </a:ext>
                  </a:extLst>
                </a:hlinkClick>
              </a:rPr>
              <a:t>Learn more</a:t>
            </a:r>
            <a:endParaRPr sz="1800" b="0" i="0" u="none" strike="noStrike" cap="none">
              <a:solidFill>
                <a:srgbClr val="001F2E"/>
              </a:solidFill>
              <a:latin typeface="Josefin Sans"/>
              <a:ea typeface="Josefin Sans"/>
              <a:cs typeface="Josefin Sans"/>
              <a:sym typeface="Josefi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5"/>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739" name="Google Shape;739;p1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740" name="Google Shape;740;p15"/>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01F2E"/>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1F2E"/>
                </a:solidFill>
                <a:latin typeface="Josefin Sans"/>
                <a:ea typeface="Josefin Sans"/>
                <a:cs typeface="Josefin Sans"/>
                <a:sym typeface="Josefin Sans"/>
              </a:rPr>
              <a:t>Live Tech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1F2E"/>
                </a:solidFill>
                <a:latin typeface="Josefin Sans"/>
                <a:ea typeface="Josefin Sans"/>
                <a:cs typeface="Josefin Sans"/>
                <a:sym typeface="Josefin Sans"/>
              </a:rPr>
              <a:t>Legendary technical support via email, phone, forums. Free standard support with every purchase.  </a:t>
            </a:r>
            <a:endParaRPr sz="1400" b="0" i="0" u="none" strike="noStrike" cap="none">
              <a:solidFill>
                <a:srgbClr val="000000"/>
              </a:solidFill>
              <a:latin typeface="Josefin Sans"/>
              <a:ea typeface="Josefin Sans"/>
              <a:cs typeface="Josefin Sans"/>
              <a:sym typeface="Josefin Sans"/>
            </a:endParaRPr>
          </a:p>
        </p:txBody>
      </p:sp>
      <p:sp>
        <p:nvSpPr>
          <p:cNvPr id="741" name="Google Shape;741;p15"/>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7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73642"/>
                </a:solidFill>
                <a:latin typeface="Josefin Sans"/>
                <a:ea typeface="Josefin Sans"/>
                <a:cs typeface="Josefin Sans"/>
                <a:sym typeface="Josefin Sans"/>
              </a:rPr>
              <a:t>Knowledge Base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Josefin Sans"/>
                <a:ea typeface="Josefin Sans"/>
                <a:cs typeface="Josefin Sans"/>
                <a:sym typeface="Josefin Sans"/>
              </a:rPr>
              <a:t>A repository of expert-written articles covering product troubleshooting, best practices, and tips &amp; tricks.</a:t>
            </a:r>
            <a:endParaRPr sz="1600" b="0" i="0" u="none" strike="noStrike" cap="none">
              <a:solidFill>
                <a:srgbClr val="344B5F"/>
              </a:solidFill>
              <a:latin typeface="Josefin Sans"/>
              <a:ea typeface="Josefin Sans"/>
              <a:cs typeface="Josefin Sans"/>
              <a:sym typeface="Josefin Sans"/>
            </a:endParaRPr>
          </a:p>
        </p:txBody>
      </p:sp>
      <p:sp>
        <p:nvSpPr>
          <p:cNvPr id="742" name="Google Shape;742;p15"/>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83642"/>
                </a:solidFill>
                <a:latin typeface="Josefin Sans"/>
                <a:ea typeface="Josefin Sans"/>
                <a:cs typeface="Josefin Sans"/>
                <a:sym typeface="Josefin Sans"/>
              </a:rPr>
              <a:t>Account Managers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83642"/>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83642"/>
                </a:solidFill>
                <a:latin typeface="Josefin Sans"/>
                <a:ea typeface="Josefin Sans"/>
                <a:cs typeface="Josefin Sans"/>
                <a:sym typeface="Josefin Sans"/>
              </a:rPr>
              <a:t>Experienced account executives providing strategic guidance from pre-sales consultations through the entire lifecycle.</a:t>
            </a:r>
            <a:endParaRPr sz="1600" b="0" i="0" u="none" strike="noStrike" cap="none">
              <a:solidFill>
                <a:srgbClr val="083642"/>
              </a:solidFill>
              <a:latin typeface="Josefin Sans"/>
              <a:ea typeface="Josefin Sans"/>
              <a:cs typeface="Josefin Sans"/>
              <a:sym typeface="Josefin Sans"/>
            </a:endParaRPr>
          </a:p>
        </p:txBody>
      </p:sp>
      <p:sp>
        <p:nvSpPr>
          <p:cNvPr id="743" name="Google Shape;743;p15"/>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Josefin Sans"/>
                <a:ea typeface="Josefin Sans"/>
                <a:cs typeface="Josefin Sans"/>
                <a:sym typeface="Josefin Sans"/>
              </a:rPr>
              <a:t>Documentation </a:t>
            </a: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Quick-start guides, in-depth manuals, and integration instructions for smooth deployment &amp; optimal performance.</a:t>
            </a: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p:txBody>
      </p:sp>
      <p:sp>
        <p:nvSpPr>
          <p:cNvPr id="744" name="Google Shape;744;p15"/>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Josefin Sans"/>
                <a:ea typeface="Josefin Sans"/>
                <a:cs typeface="Josefin Sans"/>
                <a:sym typeface="Josefin Sans"/>
              </a:rPr>
              <a:t>Premium Support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Combined advanced customer success and tailored technical support delivered by highly skilled professionals.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Josefin Sans"/>
              <a:ea typeface="Josefin Sans"/>
              <a:cs typeface="Josefin Sans"/>
              <a:sym typeface="Josefin Sans"/>
            </a:endParaRPr>
          </a:p>
        </p:txBody>
      </p:sp>
      <p:sp>
        <p:nvSpPr>
          <p:cNvPr id="745" name="Google Shape;745;p15"/>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1</a:t>
            </a:r>
            <a:endParaRPr sz="1400" b="0" i="0" u="none" strike="noStrike" cap="none">
              <a:solidFill>
                <a:srgbClr val="344B5F"/>
              </a:solidFill>
              <a:latin typeface="Josefin Sans"/>
              <a:ea typeface="Josefin Sans"/>
              <a:cs typeface="Josefin Sans"/>
              <a:sym typeface="Josefin Sans"/>
            </a:endParaRPr>
          </a:p>
        </p:txBody>
      </p:sp>
      <p:sp>
        <p:nvSpPr>
          <p:cNvPr id="746" name="Google Shape;746;p15"/>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2</a:t>
            </a:r>
            <a:endParaRPr sz="1400" b="0" i="0" u="none" strike="noStrike" cap="none">
              <a:solidFill>
                <a:srgbClr val="344B5F"/>
              </a:solidFill>
              <a:latin typeface="Josefin Sans"/>
              <a:ea typeface="Josefin Sans"/>
              <a:cs typeface="Josefin Sans"/>
              <a:sym typeface="Josefin Sans"/>
            </a:endParaRPr>
          </a:p>
        </p:txBody>
      </p:sp>
      <p:sp>
        <p:nvSpPr>
          <p:cNvPr id="747" name="Google Shape;747;p15"/>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3</a:t>
            </a:r>
            <a:endParaRPr sz="1400" b="0" i="0" u="none" strike="noStrike" cap="none">
              <a:solidFill>
                <a:srgbClr val="344B5F"/>
              </a:solidFill>
              <a:latin typeface="Josefin Sans"/>
              <a:ea typeface="Josefin Sans"/>
              <a:cs typeface="Josefin Sans"/>
              <a:sym typeface="Josefin Sans"/>
            </a:endParaRPr>
          </a:p>
        </p:txBody>
      </p:sp>
      <p:sp>
        <p:nvSpPr>
          <p:cNvPr id="748" name="Google Shape;748;p15"/>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44B5F"/>
                </a:solidFill>
                <a:latin typeface="Josefin Sans"/>
                <a:ea typeface="Josefin Sans"/>
                <a:cs typeface="Josefin Sans"/>
                <a:sym typeface="Josefin Sans"/>
              </a:rPr>
              <a:t>4</a:t>
            </a:r>
            <a:endParaRPr sz="1400" b="0" i="0" u="none" strike="noStrike" cap="none">
              <a:solidFill>
                <a:srgbClr val="344B5F"/>
              </a:solidFill>
              <a:latin typeface="Josefin Sans"/>
              <a:ea typeface="Josefin Sans"/>
              <a:cs typeface="Josefin Sans"/>
              <a:sym typeface="Josefin Sans"/>
            </a:endParaRPr>
          </a:p>
        </p:txBody>
      </p:sp>
      <p:pic>
        <p:nvPicPr>
          <p:cNvPr id="749" name="Google Shape;749;p15"/>
          <p:cNvPicPr preferRelativeResize="0"/>
          <p:nvPr/>
        </p:nvPicPr>
        <p:blipFill rotWithShape="1">
          <a:blip r:embed="rId3">
            <a:alphaModFix/>
          </a:blip>
          <a:srcRect/>
          <a:stretch/>
        </p:blipFill>
        <p:spPr>
          <a:xfrm>
            <a:off x="1212812" y="2852750"/>
            <a:ext cx="538774" cy="609603"/>
          </a:xfrm>
          <a:prstGeom prst="rect">
            <a:avLst/>
          </a:prstGeom>
          <a:noFill/>
          <a:ln>
            <a:noFill/>
          </a:ln>
        </p:spPr>
      </p:pic>
      <p:pic>
        <p:nvPicPr>
          <p:cNvPr id="750" name="Google Shape;750;p15"/>
          <p:cNvPicPr preferRelativeResize="0"/>
          <p:nvPr/>
        </p:nvPicPr>
        <p:blipFill rotWithShape="1">
          <a:blip r:embed="rId4">
            <a:alphaModFix/>
          </a:blip>
          <a:srcRect/>
          <a:stretch/>
        </p:blipFill>
        <p:spPr>
          <a:xfrm>
            <a:off x="3465785" y="2852750"/>
            <a:ext cx="640563" cy="609598"/>
          </a:xfrm>
          <a:prstGeom prst="rect">
            <a:avLst/>
          </a:prstGeom>
          <a:noFill/>
          <a:ln>
            <a:noFill/>
          </a:ln>
        </p:spPr>
      </p:pic>
      <p:pic>
        <p:nvPicPr>
          <p:cNvPr id="751" name="Google Shape;751;p15"/>
          <p:cNvPicPr preferRelativeResize="0"/>
          <p:nvPr/>
        </p:nvPicPr>
        <p:blipFill rotWithShape="1">
          <a:blip r:embed="rId5">
            <a:alphaModFix/>
          </a:blip>
          <a:srcRect/>
          <a:stretch/>
        </p:blipFill>
        <p:spPr>
          <a:xfrm>
            <a:off x="5820737" y="2833400"/>
            <a:ext cx="538777" cy="648300"/>
          </a:xfrm>
          <a:prstGeom prst="rect">
            <a:avLst/>
          </a:prstGeom>
          <a:noFill/>
          <a:ln>
            <a:noFill/>
          </a:ln>
        </p:spPr>
      </p:pic>
      <p:pic>
        <p:nvPicPr>
          <p:cNvPr id="752" name="Google Shape;752;p15"/>
          <p:cNvPicPr preferRelativeResize="0"/>
          <p:nvPr/>
        </p:nvPicPr>
        <p:blipFill rotWithShape="1">
          <a:blip r:embed="rId6">
            <a:alphaModFix/>
          </a:blip>
          <a:srcRect/>
          <a:stretch/>
        </p:blipFill>
        <p:spPr>
          <a:xfrm>
            <a:off x="8086363" y="2841800"/>
            <a:ext cx="609598" cy="631501"/>
          </a:xfrm>
          <a:prstGeom prst="rect">
            <a:avLst/>
          </a:prstGeom>
          <a:noFill/>
          <a:ln>
            <a:noFill/>
          </a:ln>
        </p:spPr>
      </p:pic>
      <p:pic>
        <p:nvPicPr>
          <p:cNvPr id="753" name="Google Shape;753;p15"/>
          <p:cNvPicPr preferRelativeResize="0"/>
          <p:nvPr/>
        </p:nvPicPr>
        <p:blipFill rotWithShape="1">
          <a:blip r:embed="rId7">
            <a:alphaModFix/>
          </a:blip>
          <a:srcRect/>
          <a:stretch/>
        </p:blipFill>
        <p:spPr>
          <a:xfrm>
            <a:off x="10372105" y="2840699"/>
            <a:ext cx="640573" cy="6336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t>How SpiraTeam Works For You</a:t>
            </a:r>
            <a:endParaRPr dirty="0"/>
          </a:p>
        </p:txBody>
      </p:sp>
      <p:sp>
        <p:nvSpPr>
          <p:cNvPr id="759" name="Google Shape;75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t>Features for different industries and methodologies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3" name="Rectangle 2">
            <a:extLst>
              <a:ext uri="{FF2B5EF4-FFF2-40B4-BE49-F238E27FC236}">
                <a16:creationId xmlns:a16="http://schemas.microsoft.com/office/drawing/2014/main" id="{39F5539A-7D08-EB23-091B-C098FF766227}"/>
              </a:ext>
            </a:extLst>
          </p:cNvPr>
          <p:cNvSpPr/>
          <p:nvPr/>
        </p:nvSpPr>
        <p:spPr>
          <a:xfrm>
            <a:off x="842207" y="1724526"/>
            <a:ext cx="3200400" cy="3350464"/>
          </a:xfrm>
          <a:prstGeom prst="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9" name="Google Shape;629;p5"/>
          <p:cNvGrpSpPr/>
          <p:nvPr/>
        </p:nvGrpSpPr>
        <p:grpSpPr>
          <a:xfrm>
            <a:off x="8751875" y="1826949"/>
            <a:ext cx="3020882" cy="3248041"/>
            <a:chOff x="9040631" y="1826949"/>
            <a:chExt cx="3020882" cy="3248041"/>
          </a:xfrm>
        </p:grpSpPr>
        <p:sp>
          <p:nvSpPr>
            <p:cNvPr id="630" name="Google Shape;630;p5"/>
            <p:cNvSpPr/>
            <p:nvPr/>
          </p:nvSpPr>
          <p:spPr>
            <a:xfrm>
              <a:off x="9040631" y="2427295"/>
              <a:ext cx="277979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rgbClr val="001F2E"/>
                </a:buClr>
                <a:buSzPts val="1400"/>
                <a:buFont typeface="Arial"/>
                <a:buNone/>
              </a:pPr>
              <a:endParaRPr sz="1400" b="0" i="0" u="none" strike="noStrike" cap="none">
                <a:solidFill>
                  <a:srgbClr val="001F2E"/>
                </a:solidFill>
                <a:latin typeface="Josefin Sans"/>
                <a:ea typeface="Josefin Sans"/>
                <a:cs typeface="Josefin Sans"/>
                <a:sym typeface="Josefin Sans"/>
              </a:endParaRPr>
            </a:p>
          </p:txBody>
        </p:sp>
        <p:sp>
          <p:nvSpPr>
            <p:cNvPr id="631" name="Google Shape;631;p5"/>
            <p:cNvSpPr/>
            <p:nvPr/>
          </p:nvSpPr>
          <p:spPr>
            <a:xfrm>
              <a:off x="9040631" y="1826949"/>
              <a:ext cx="2779796" cy="49845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73642"/>
                  </a:solidFill>
                  <a:latin typeface="Poppins Medium"/>
                  <a:ea typeface="Poppins Medium"/>
                  <a:cs typeface="Poppins Medium"/>
                  <a:sym typeface="Poppins Medium"/>
                </a:rPr>
                <a:t>Modern, Agile Processes</a:t>
              </a:r>
              <a:endParaRPr sz="1400" b="0" i="0" u="none" strike="noStrike" cap="none" dirty="0">
                <a:solidFill>
                  <a:srgbClr val="000000"/>
                </a:solidFill>
                <a:latin typeface="Poppins Medium"/>
                <a:ea typeface="Poppins Medium"/>
                <a:cs typeface="Poppins Medium"/>
                <a:sym typeface="Poppins Medium"/>
              </a:endParaRPr>
            </a:p>
          </p:txBody>
        </p:sp>
        <p:sp>
          <p:nvSpPr>
            <p:cNvPr id="632" name="Google Shape;632;p5"/>
            <p:cNvSpPr txBox="1"/>
            <p:nvPr/>
          </p:nvSpPr>
          <p:spPr>
            <a:xfrm>
              <a:off x="9425183" y="2510609"/>
              <a:ext cx="2636330" cy="2259040"/>
            </a:xfrm>
            <a:prstGeom prst="rect">
              <a:avLst/>
            </a:prstGeom>
            <a:noFill/>
            <a:ln>
              <a:noFill/>
            </a:ln>
          </p:spPr>
          <p:txBody>
            <a:bodyPr spcFirstLastPara="1" wrap="square" lIns="91425" tIns="45700" rIns="91425" bIns="45700" anchor="t" anchorCtr="0">
              <a:spAutoFit/>
            </a:bodyPr>
            <a:lstStyle/>
            <a:p>
              <a:pPr marL="285750" indent="-285750">
                <a:lnSpc>
                  <a:spcPct val="110000"/>
                </a:lnSpc>
                <a:buClr>
                  <a:srgbClr val="073642"/>
                </a:buClr>
                <a:buSzPts val="1800"/>
                <a:buFont typeface="Arial"/>
                <a:buChar char="•"/>
              </a:pPr>
              <a:r>
                <a:rPr lang="en-US" sz="1600" dirty="0">
                  <a:solidFill>
                    <a:srgbClr val="073642"/>
                  </a:solidFill>
                  <a:cs typeface="Kanit"/>
                  <a:sym typeface="Kanit"/>
                </a:rPr>
                <a:t>CI / CD</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Scrum</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Kanban</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Scaled Agile</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DevOps</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Distributed Teams</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Remote Working</a:t>
              </a:r>
              <a:endParaRPr lang="en-US" sz="1600" dirty="0">
                <a:solidFill>
                  <a:srgbClr val="073642"/>
                </a:solidFill>
                <a:cs typeface="Kanit"/>
              </a:endParaRPr>
            </a:p>
            <a:p>
              <a:pPr marL="285750" indent="-285750">
                <a:lnSpc>
                  <a:spcPct val="110000"/>
                </a:lnSpc>
                <a:buClr>
                  <a:srgbClr val="073642"/>
                </a:buClr>
                <a:buSzPts val="1800"/>
                <a:buFont typeface="Arial"/>
                <a:buChar char="•"/>
              </a:pPr>
              <a:r>
                <a:rPr lang="en-US" sz="1600" dirty="0">
                  <a:solidFill>
                    <a:srgbClr val="073642"/>
                  </a:solidFill>
                  <a:cs typeface="Kanit"/>
                  <a:sym typeface="Kanit"/>
                </a:rPr>
                <a:t>Cloud-Based</a:t>
              </a:r>
              <a:endParaRPr lang="en-US" sz="1600" dirty="0">
                <a:solidFill>
                  <a:srgbClr val="073642"/>
                </a:solidFill>
                <a:cs typeface="Kanit"/>
              </a:endParaRPr>
            </a:p>
          </p:txBody>
        </p:sp>
      </p:grpSp>
      <p:grpSp>
        <p:nvGrpSpPr>
          <p:cNvPr id="633" name="Google Shape;633;p5"/>
          <p:cNvGrpSpPr/>
          <p:nvPr/>
        </p:nvGrpSpPr>
        <p:grpSpPr>
          <a:xfrm>
            <a:off x="961687" y="1836114"/>
            <a:ext cx="2956902" cy="3238876"/>
            <a:chOff x="384175" y="1836114"/>
            <a:chExt cx="2956902" cy="3238876"/>
          </a:xfrm>
        </p:grpSpPr>
        <p:sp>
          <p:nvSpPr>
            <p:cNvPr id="634" name="Google Shape;634;p5"/>
            <p:cNvSpPr/>
            <p:nvPr/>
          </p:nvSpPr>
          <p:spPr>
            <a:xfrm>
              <a:off x="387839" y="2427295"/>
              <a:ext cx="2779776" cy="2647695"/>
            </a:xfrm>
            <a:prstGeom prst="rect">
              <a:avLst/>
            </a:prstGeom>
            <a:noFill/>
            <a:ln>
              <a:noFill/>
            </a:ln>
          </p:spPr>
          <p:txBody>
            <a:bodyPr spcFirstLastPara="1" wrap="square" lIns="91425" tIns="45700" rIns="91425" bIns="45700" anchor="ctr" anchorCtr="0">
              <a:noAutofit/>
            </a:bodyPr>
            <a:lstStyle/>
            <a:p>
              <a:pPr marL="285750" marR="0" lvl="0" indent="-196850" algn="l" rtl="0">
                <a:lnSpc>
                  <a:spcPct val="100000"/>
                </a:lnSpc>
                <a:spcBef>
                  <a:spcPts val="0"/>
                </a:spcBef>
                <a:spcAft>
                  <a:spcPts val="0"/>
                </a:spcAft>
                <a:buClr>
                  <a:srgbClr val="001F2E"/>
                </a:buClr>
                <a:buSzPts val="1400"/>
                <a:buFont typeface="Arial"/>
                <a:buNone/>
              </a:pPr>
              <a:endParaRPr sz="1400" b="0" i="0" u="none" strike="noStrike" cap="none">
                <a:solidFill>
                  <a:srgbClr val="001F2E"/>
                </a:solidFill>
                <a:latin typeface="Josefin Sans"/>
                <a:ea typeface="Josefin Sans"/>
                <a:cs typeface="Josefin Sans"/>
                <a:sym typeface="Josefin Sans"/>
              </a:endParaRPr>
            </a:p>
          </p:txBody>
        </p:sp>
        <p:sp>
          <p:nvSpPr>
            <p:cNvPr id="635" name="Google Shape;635;p5"/>
            <p:cNvSpPr/>
            <p:nvPr/>
          </p:nvSpPr>
          <p:spPr>
            <a:xfrm>
              <a:off x="384175" y="1836114"/>
              <a:ext cx="2956902" cy="489286"/>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73642"/>
                  </a:solidFill>
                  <a:latin typeface="Poppins Medium"/>
                  <a:ea typeface="Poppins Medium"/>
                  <a:cs typeface="Poppins Medium"/>
                  <a:sym typeface="Poppins Medium"/>
                </a:rPr>
                <a:t>Regulated Industries</a:t>
              </a:r>
              <a:endParaRPr sz="1400" b="0" i="0" u="none" strike="noStrike" cap="none" dirty="0">
                <a:solidFill>
                  <a:srgbClr val="000000"/>
                </a:solidFill>
                <a:latin typeface="Poppins Medium"/>
                <a:ea typeface="Poppins Medium"/>
                <a:cs typeface="Poppins Medium"/>
                <a:sym typeface="Poppins Medium"/>
              </a:endParaRPr>
            </a:p>
          </p:txBody>
        </p:sp>
        <p:sp>
          <p:nvSpPr>
            <p:cNvPr id="636" name="Google Shape;636;p5"/>
            <p:cNvSpPr txBox="1"/>
            <p:nvPr/>
          </p:nvSpPr>
          <p:spPr>
            <a:xfrm>
              <a:off x="456947" y="2428925"/>
              <a:ext cx="2636330" cy="2259040"/>
            </a:xfrm>
            <a:prstGeom prst="rect">
              <a:avLst/>
            </a:prstGeom>
            <a:solidFill>
              <a:schemeClr val="lt2"/>
            </a:solidFill>
            <a:ln>
              <a:noFill/>
            </a:ln>
          </p:spPr>
          <p:txBody>
            <a:bodyPr spcFirstLastPara="1" wrap="square" lIns="91425" tIns="45700" rIns="91425" bIns="45700" anchor="t" anchorCtr="0">
              <a:spAutoFit/>
            </a:bodyPr>
            <a:lstStyle/>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Baselining</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Risk Management</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Electronic Signatures</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Data Privacy</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Compliance</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Workflow</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Requirements Mgt</a:t>
              </a:r>
              <a:endParaRPr lang="en-US" sz="1600" dirty="0"/>
            </a:p>
            <a:p>
              <a:pPr marL="285750" lvl="0" indent="-285750">
                <a:lnSpc>
                  <a:spcPct val="110000"/>
                </a:lnSpc>
                <a:buClr>
                  <a:srgbClr val="073642"/>
                </a:buClr>
                <a:buSzPts val="1800"/>
                <a:buFont typeface="Arial"/>
                <a:buChar char="•"/>
              </a:pPr>
              <a:r>
                <a:rPr lang="en-US" sz="1600" dirty="0">
                  <a:solidFill>
                    <a:srgbClr val="073642"/>
                  </a:solidFill>
                  <a:ea typeface="Kanit"/>
                  <a:cs typeface="Kanit"/>
                  <a:sym typeface="Kanit"/>
                </a:rPr>
                <a:t>On-Premise</a:t>
              </a:r>
              <a:endParaRPr sz="1600" b="0" i="0" u="none" strike="noStrike" cap="none" dirty="0">
                <a:solidFill>
                  <a:srgbClr val="000000"/>
                </a:solidFill>
                <a:latin typeface="Josefin Sans"/>
                <a:ea typeface="Josefin Sans"/>
                <a:cs typeface="Josefin Sans"/>
                <a:sym typeface="Josefin Sans"/>
              </a:endParaRPr>
            </a:p>
          </p:txBody>
        </p:sp>
      </p:grpSp>
      <p:sp>
        <p:nvSpPr>
          <p:cNvPr id="637" name="Google Shape;637;p5"/>
          <p:cNvSpPr txBox="1">
            <a:spLocks noGrp="1"/>
          </p:cNvSpPr>
          <p:nvPr>
            <p:ph type="title"/>
          </p:nvPr>
        </p:nvSpPr>
        <p:spPr>
          <a:xfrm>
            <a:off x="838200" y="365125"/>
            <a:ext cx="10515600" cy="11703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11111"/>
              <a:buFont typeface="Josefin Sans"/>
              <a:buNone/>
            </a:pPr>
            <a:r>
              <a:rPr lang="en-US" dirty="0">
                <a:latin typeface="Josefin Sans"/>
                <a:ea typeface="Josefin Sans"/>
                <a:cs typeface="Josefin Sans"/>
                <a:sym typeface="Josefin Sans"/>
              </a:rPr>
              <a:t>Bridging Between Agile and Compliance</a:t>
            </a:r>
            <a:endParaRPr dirty="0">
              <a:latin typeface="Josefin Sans"/>
              <a:ea typeface="Josefin Sans"/>
              <a:cs typeface="Josefin Sans"/>
              <a:sym typeface="Josefin Sans"/>
            </a:endParaRPr>
          </a:p>
        </p:txBody>
      </p:sp>
      <p:sp>
        <p:nvSpPr>
          <p:cNvPr id="640" name="Google Shape;640;p5"/>
          <p:cNvSpPr/>
          <p:nvPr/>
        </p:nvSpPr>
        <p:spPr>
          <a:xfrm>
            <a:off x="3771926" y="2427295"/>
            <a:ext cx="4662462" cy="2647695"/>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3" name="Google Shape;653;p5"/>
          <p:cNvSpPr/>
          <p:nvPr/>
        </p:nvSpPr>
        <p:spPr>
          <a:xfrm>
            <a:off x="3529263" y="2611917"/>
            <a:ext cx="5518484" cy="777983"/>
          </a:xfrm>
          <a:prstGeom prst="leftRightArrow">
            <a:avLst>
              <a:gd name="adj1" fmla="val 50000"/>
              <a:gd name="adj2" fmla="val 5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57" name="Google Shape;657;p5"/>
          <p:cNvSpPr/>
          <p:nvPr/>
        </p:nvSpPr>
        <p:spPr>
          <a:xfrm>
            <a:off x="838200" y="5267325"/>
            <a:ext cx="10910494" cy="636135"/>
          </a:xfrm>
          <a:prstGeom prst="roundRect">
            <a:avLst>
              <a:gd name="adj" fmla="val 16667"/>
            </a:avLst>
          </a:prstGeom>
          <a:solidFill>
            <a:schemeClr val="lt1"/>
          </a:solidFill>
          <a:ln w="25400" cap="flat" cmpd="sng">
            <a:solidFill>
              <a:schemeClr val="accent6"/>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1F2E"/>
              </a:buClr>
              <a:buSzPts val="2400"/>
              <a:buFont typeface="Kanit"/>
              <a:buNone/>
            </a:pPr>
            <a:r>
              <a:rPr lang="en-US" sz="2400" b="0" i="0" u="none" strike="noStrike" cap="none">
                <a:solidFill>
                  <a:srgbClr val="001F2E"/>
                </a:solidFill>
                <a:latin typeface="Kanit"/>
                <a:ea typeface="Kanit"/>
                <a:cs typeface="Kanit"/>
                <a:sym typeface="Kanit"/>
              </a:rPr>
              <a:t>98% customer satisfaction rating </a:t>
            </a:r>
            <a:endParaRPr/>
          </a:p>
        </p:txBody>
      </p:sp>
      <p:sp>
        <p:nvSpPr>
          <p:cNvPr id="4" name="Rectangle 3">
            <a:extLst>
              <a:ext uri="{FF2B5EF4-FFF2-40B4-BE49-F238E27FC236}">
                <a16:creationId xmlns:a16="http://schemas.microsoft.com/office/drawing/2014/main" id="{7DB13B1E-0E2D-229B-FE81-AC46B2A3EED6}"/>
              </a:ext>
            </a:extLst>
          </p:cNvPr>
          <p:cNvSpPr/>
          <p:nvPr/>
        </p:nvSpPr>
        <p:spPr>
          <a:xfrm>
            <a:off x="8507491" y="1714668"/>
            <a:ext cx="3200400" cy="3350464"/>
          </a:xfrm>
          <a:prstGeom prst="rect">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piraTeam Logo, Shadow">
            <a:extLst>
              <a:ext uri="{FF2B5EF4-FFF2-40B4-BE49-F238E27FC236}">
                <a16:creationId xmlns:a16="http://schemas.microsoft.com/office/drawing/2014/main" id="{298D85FB-BEC5-B40D-5563-E1C920161A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8153" y="3480439"/>
            <a:ext cx="3040688" cy="111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idx="4294967295"/>
          </p:nvPr>
        </p:nvSpPr>
        <p:spPr>
          <a:xfrm>
            <a:off x="232609"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dirty="0">
                <a:solidFill>
                  <a:schemeClr val="dk1"/>
                </a:solidFill>
                <a:latin typeface="Josefin Sans"/>
                <a:ea typeface="Josefin Sans"/>
                <a:cs typeface="Josefin Sans"/>
                <a:sym typeface="Josefin Sans"/>
              </a:rPr>
              <a:t>Healthcare, </a:t>
            </a:r>
            <a:r>
              <a:rPr lang="en-US" i="0" dirty="0">
                <a:solidFill>
                  <a:schemeClr val="dk1"/>
                </a:solidFill>
                <a:latin typeface="Josefin Sans"/>
                <a:ea typeface="Josefin Sans"/>
                <a:cs typeface="Josefin Sans"/>
                <a:sym typeface="Josefin Sans"/>
              </a:rPr>
              <a:t>Life Sciences &amp; Bio-Tech</a:t>
            </a:r>
            <a:endParaRPr dirty="0">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4294967295"/>
          </p:nvPr>
        </p:nvSpPr>
        <p:spPr>
          <a:xfrm>
            <a:off x="232609" y="1482725"/>
            <a:ext cx="5411788" cy="47085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Electronic signatures for FDA 21 Part 11 compliance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Secure hosting with support for HIPAA BAA agreements</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End to end traceability of requirements, tests, and code</a:t>
            </a:r>
            <a:endParaRPr sz="2000" dirty="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dirty="0">
                <a:solidFill>
                  <a:schemeClr val="dk1"/>
                </a:solidFill>
                <a:latin typeface="Josefin Sans"/>
                <a:ea typeface="Josefin Sans"/>
                <a:cs typeface="Josefin Sans"/>
                <a:sym typeface="Josefin Sans"/>
              </a:rPr>
              <a:t>Validated platform where you control update cadence</a:t>
            </a:r>
            <a:endParaRPr sz="2000" dirty="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9E998-EFFA-95A6-728C-938EE4EEFF2D}"/>
              </a:ext>
            </a:extLst>
          </p:cNvPr>
          <p:cNvSpPr>
            <a:spLocks noGrp="1"/>
          </p:cNvSpPr>
          <p:nvPr>
            <p:ph type="title"/>
          </p:nvPr>
        </p:nvSpPr>
        <p:spPr/>
        <p:txBody>
          <a:bodyPr/>
          <a:lstStyle/>
          <a:p>
            <a:r>
              <a:rPr lang="en-US" dirty="0"/>
              <a:t>Why Inflectra?</a:t>
            </a:r>
          </a:p>
        </p:txBody>
      </p:sp>
      <p:sp>
        <p:nvSpPr>
          <p:cNvPr id="7" name="Text Placeholder 6">
            <a:extLst>
              <a:ext uri="{FF2B5EF4-FFF2-40B4-BE49-F238E27FC236}">
                <a16:creationId xmlns:a16="http://schemas.microsoft.com/office/drawing/2014/main" id="{67318441-7042-2D69-C70C-A7FA066CA7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557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idx="4294967295"/>
          </p:nvPr>
        </p:nvSpPr>
        <p:spPr>
          <a:xfrm>
            <a:off x="240630"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Financial Services &amp; Insurance</a:t>
            </a:r>
            <a:endParaRPr dirty="0"/>
          </a:p>
        </p:txBody>
      </p:sp>
      <p:sp>
        <p:nvSpPr>
          <p:cNvPr id="468" name="Google Shape;468;p15"/>
          <p:cNvSpPr txBox="1">
            <a:spLocks noGrp="1"/>
          </p:cNvSpPr>
          <p:nvPr>
            <p:ph type="body" idx="4294967295"/>
          </p:nvPr>
        </p:nvSpPr>
        <p:spPr>
          <a:xfrm>
            <a:off x="240630" y="1482725"/>
            <a:ext cx="5411788" cy="4708525"/>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idx="4294967295"/>
          </p:nvPr>
        </p:nvSpPr>
        <p:spPr>
          <a:xfrm>
            <a:off x="216567"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Energy, Industrial &amp; Automotive</a:t>
            </a:r>
            <a:endParaRPr dirty="0"/>
          </a:p>
        </p:txBody>
      </p:sp>
      <p:sp>
        <p:nvSpPr>
          <p:cNvPr id="477" name="Google Shape;477;p16"/>
          <p:cNvSpPr txBox="1">
            <a:spLocks noGrp="1"/>
          </p:cNvSpPr>
          <p:nvPr>
            <p:ph type="body" idx="4294967295"/>
          </p:nvPr>
        </p:nvSpPr>
        <p:spPr>
          <a:xfrm>
            <a:off x="216567" y="1482725"/>
            <a:ext cx="5411788" cy="47085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idx="4294967295"/>
          </p:nvPr>
        </p:nvSpPr>
        <p:spPr>
          <a:xfrm>
            <a:off x="272714" y="350838"/>
            <a:ext cx="5411788" cy="993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dirty="0"/>
              <a:t>Defense, Government </a:t>
            </a:r>
            <a:br>
              <a:rPr lang="en-US" dirty="0"/>
            </a:br>
            <a:r>
              <a:rPr lang="en-US" dirty="0"/>
              <a:t>&amp; Aerospace</a:t>
            </a:r>
            <a:endParaRPr dirty="0"/>
          </a:p>
        </p:txBody>
      </p:sp>
      <p:sp>
        <p:nvSpPr>
          <p:cNvPr id="485" name="Google Shape;485;p17"/>
          <p:cNvSpPr txBox="1">
            <a:spLocks noGrp="1"/>
          </p:cNvSpPr>
          <p:nvPr>
            <p:ph type="body" idx="4294967295"/>
          </p:nvPr>
        </p:nvSpPr>
        <p:spPr>
          <a:xfrm>
            <a:off x="272714" y="1482725"/>
            <a:ext cx="5411788" cy="4708525"/>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E2B5-CBFE-2DCD-8FDC-1286B856FA09}"/>
              </a:ext>
            </a:extLst>
          </p:cNvPr>
          <p:cNvSpPr>
            <a:spLocks noGrp="1"/>
          </p:cNvSpPr>
          <p:nvPr>
            <p:ph type="title"/>
          </p:nvPr>
        </p:nvSpPr>
        <p:spPr/>
        <p:txBody>
          <a:bodyPr/>
          <a:lstStyle/>
          <a:p>
            <a:r>
              <a:rPr lang="en-US" dirty="0"/>
              <a:t>Support for Agile Methodologies</a:t>
            </a:r>
          </a:p>
        </p:txBody>
      </p:sp>
      <p:sp>
        <p:nvSpPr>
          <p:cNvPr id="3" name="Text Placeholder 2">
            <a:extLst>
              <a:ext uri="{FF2B5EF4-FFF2-40B4-BE49-F238E27FC236}">
                <a16:creationId xmlns:a16="http://schemas.microsoft.com/office/drawing/2014/main" id="{E1F6980D-EB78-68E2-439A-7D8D7E28314B}"/>
              </a:ext>
            </a:extLst>
          </p:cNvPr>
          <p:cNvSpPr>
            <a:spLocks noGrp="1"/>
          </p:cNvSpPr>
          <p:nvPr>
            <p:ph type="body" idx="1"/>
          </p:nvPr>
        </p:nvSpPr>
        <p:spPr>
          <a:xfrm>
            <a:off x="341376" y="5153453"/>
            <a:ext cx="11012424" cy="1023509"/>
          </a:xfrm>
        </p:spPr>
        <p:txBody>
          <a:bodyPr/>
          <a:lstStyle/>
          <a:p>
            <a:pPr marL="50800" indent="0">
              <a:buNone/>
            </a:pPr>
            <a:r>
              <a:rPr lang="en-US" dirty="0"/>
              <a:t>SpiraTeam has been specifically designed to handle all the most popular agile methodologies including </a:t>
            </a:r>
            <a:r>
              <a:rPr lang="en-US" b="1" dirty="0"/>
              <a:t>Scrum, Kanban, AUP and DAD</a:t>
            </a:r>
            <a:r>
              <a:rPr lang="en-US" dirty="0"/>
              <a:t>.</a:t>
            </a:r>
          </a:p>
        </p:txBody>
      </p:sp>
      <p:pic>
        <p:nvPicPr>
          <p:cNvPr id="1026" name="Picture 2">
            <a:extLst>
              <a:ext uri="{FF2B5EF4-FFF2-40B4-BE49-F238E27FC236}">
                <a16:creationId xmlns:a16="http://schemas.microsoft.com/office/drawing/2014/main" id="{A565D6CA-D3AD-6EC5-C50D-D113E5EB1C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88" y="1369553"/>
            <a:ext cx="4016347" cy="1665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81057F57-1304-2F8F-F8DE-933576167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0660" y="1280160"/>
            <a:ext cx="6096167" cy="3724102"/>
          </a:xfrm>
          <a:prstGeom prst="rect">
            <a:avLst/>
          </a:prstGeom>
          <a:ln>
            <a:solidFill>
              <a:schemeClr val="accent1"/>
            </a:solidFill>
          </a:ln>
        </p:spPr>
      </p:pic>
      <p:pic>
        <p:nvPicPr>
          <p:cNvPr id="7" name="Picture 6" descr="A diagram of different phases&#10;&#10;AI-generated content may be incorrect.">
            <a:extLst>
              <a:ext uri="{FF2B5EF4-FFF2-40B4-BE49-F238E27FC236}">
                <a16:creationId xmlns:a16="http://schemas.microsoft.com/office/drawing/2014/main" id="{75C58D4D-669F-22B1-34C4-A75494C07F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23" y="2858497"/>
            <a:ext cx="3941618" cy="2294956"/>
          </a:xfrm>
          <a:prstGeom prst="rect">
            <a:avLst/>
          </a:prstGeom>
        </p:spPr>
      </p:pic>
    </p:spTree>
    <p:extLst>
      <p:ext uri="{BB962C8B-B14F-4D97-AF65-F5344CB8AC3E}">
        <p14:creationId xmlns:p14="http://schemas.microsoft.com/office/powerpoint/2010/main" val="144089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A936-CCD6-5A7F-270B-AB6190795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6AC7E-5700-755B-ADE1-E5276811DACF}"/>
              </a:ext>
            </a:extLst>
          </p:cNvPr>
          <p:cNvSpPr>
            <a:spLocks noGrp="1"/>
          </p:cNvSpPr>
          <p:nvPr>
            <p:ph type="title"/>
          </p:nvPr>
        </p:nvSpPr>
        <p:spPr/>
        <p:txBody>
          <a:bodyPr/>
          <a:lstStyle/>
          <a:p>
            <a:r>
              <a:rPr lang="en-US" dirty="0"/>
              <a:t>Support for Predictive Methodologies</a:t>
            </a:r>
          </a:p>
        </p:txBody>
      </p:sp>
      <p:sp>
        <p:nvSpPr>
          <p:cNvPr id="4" name="Text Placeholder 2">
            <a:extLst>
              <a:ext uri="{FF2B5EF4-FFF2-40B4-BE49-F238E27FC236}">
                <a16:creationId xmlns:a16="http://schemas.microsoft.com/office/drawing/2014/main" id="{FE728BBB-22C2-9DB6-3689-8C49951613A0}"/>
              </a:ext>
            </a:extLst>
          </p:cNvPr>
          <p:cNvSpPr>
            <a:spLocks noGrp="1"/>
          </p:cNvSpPr>
          <p:nvPr>
            <p:ph type="body" idx="1"/>
          </p:nvPr>
        </p:nvSpPr>
        <p:spPr>
          <a:xfrm>
            <a:off x="341376" y="5153453"/>
            <a:ext cx="11012424" cy="1023509"/>
          </a:xfrm>
        </p:spPr>
        <p:txBody>
          <a:bodyPr/>
          <a:lstStyle/>
          <a:p>
            <a:pPr marL="50800" indent="0">
              <a:buNone/>
            </a:pPr>
            <a:r>
              <a:rPr lang="en-US" dirty="0"/>
              <a:t>SpiraTeam has been specifically designed to handle all the most popular predictive methodologies such as </a:t>
            </a:r>
            <a:r>
              <a:rPr lang="en-US" b="1" dirty="0"/>
              <a:t>waterfall, hybrid and V-model</a:t>
            </a:r>
            <a:r>
              <a:rPr lang="en-US" dirty="0"/>
              <a:t>.</a:t>
            </a:r>
          </a:p>
        </p:txBody>
      </p:sp>
      <p:pic>
        <p:nvPicPr>
          <p:cNvPr id="6" name="Picture 5" descr="A screenshot of a computer screen&#10;&#10;AI-generated content may be incorrect.">
            <a:extLst>
              <a:ext uri="{FF2B5EF4-FFF2-40B4-BE49-F238E27FC236}">
                <a16:creationId xmlns:a16="http://schemas.microsoft.com/office/drawing/2014/main" id="{069E3C27-7E72-99D4-AC75-DC87D34BB1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643" y="1277270"/>
            <a:ext cx="8605635" cy="3776867"/>
          </a:xfrm>
          <a:prstGeom prst="rect">
            <a:avLst/>
          </a:prstGeom>
          <a:ln>
            <a:solidFill>
              <a:schemeClr val="accent1"/>
            </a:solidFill>
          </a:ln>
        </p:spPr>
      </p:pic>
      <p:pic>
        <p:nvPicPr>
          <p:cNvPr id="8" name="Picture 7" descr="A diagram of a process&#10;&#10;AI-generated content may be incorrect.">
            <a:extLst>
              <a:ext uri="{FF2B5EF4-FFF2-40B4-BE49-F238E27FC236}">
                <a16:creationId xmlns:a16="http://schemas.microsoft.com/office/drawing/2014/main" id="{53280D25-48A5-3B84-77AE-7662046DA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501" y="1616566"/>
            <a:ext cx="2456325" cy="1372522"/>
          </a:xfrm>
          <a:prstGeom prst="rect">
            <a:avLst/>
          </a:prstGeom>
        </p:spPr>
      </p:pic>
      <p:pic>
        <p:nvPicPr>
          <p:cNvPr id="10" name="Picture 9" descr="A diagram of a process&#10;&#10;AI-generated content may be incorrect.">
            <a:extLst>
              <a:ext uri="{FF2B5EF4-FFF2-40B4-BE49-F238E27FC236}">
                <a16:creationId xmlns:a16="http://schemas.microsoft.com/office/drawing/2014/main" id="{D688F7A6-0EF5-474B-0410-6B3E64C2A5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6173" y="3359208"/>
            <a:ext cx="2114896" cy="1762413"/>
          </a:xfrm>
          <a:prstGeom prst="rect">
            <a:avLst/>
          </a:prstGeom>
        </p:spPr>
      </p:pic>
    </p:spTree>
    <p:extLst>
      <p:ext uri="{BB962C8B-B14F-4D97-AF65-F5344CB8AC3E}">
        <p14:creationId xmlns:p14="http://schemas.microsoft.com/office/powerpoint/2010/main" val="246522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967721"/>
            <a:ext cx="3404136" cy="1971675"/>
            <a:chOff x="0" y="39687"/>
            <a:chExt cx="3286125" cy="1971675"/>
          </a:xfrm>
        </p:grpSpPr>
        <p:sp>
          <p:nvSpPr>
            <p:cNvPr id="439" name="Google Shape;439;p13"/>
            <p:cNvSpPr/>
            <p:nvPr/>
          </p:nvSpPr>
          <p:spPr>
            <a:xfrm>
              <a:off x="0" y="39687"/>
              <a:ext cx="3286125" cy="197167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dirty="0">
                  <a:solidFill>
                    <a:schemeClr val="tx1"/>
                  </a:solidFill>
                  <a:latin typeface="Josefin Sans"/>
                  <a:ea typeface="Josefin Sans"/>
                  <a:cs typeface="Josefin Sans"/>
                  <a:sym typeface="Josefin Sans"/>
                </a:rPr>
                <a:t>Auditability and end-to-end traceability</a:t>
              </a:r>
              <a:endParaRPr sz="1400" b="1" i="0" u="none" strike="noStrike" cap="none" dirty="0">
                <a:solidFill>
                  <a:schemeClr val="tx1"/>
                </a:solidFill>
                <a:latin typeface="Josefin Sans"/>
                <a:ea typeface="Josefin Sans"/>
                <a:cs typeface="Josefin Sans"/>
                <a:sym typeface="Josefin Sans"/>
              </a:endParaRPr>
            </a:p>
          </p:txBody>
        </p:sp>
      </p:grpSp>
      <p:grpSp>
        <p:nvGrpSpPr>
          <p:cNvPr id="441" name="Google Shape;441;p13"/>
          <p:cNvGrpSpPr/>
          <p:nvPr/>
        </p:nvGrpSpPr>
        <p:grpSpPr>
          <a:xfrm>
            <a:off x="4423683" y="1967721"/>
            <a:ext cx="3404136" cy="1971675"/>
            <a:chOff x="3614737" y="39687"/>
            <a:chExt cx="3286125" cy="1971675"/>
          </a:xfrm>
        </p:grpSpPr>
        <p:sp>
          <p:nvSpPr>
            <p:cNvPr id="442" name="Google Shape;442;p13"/>
            <p:cNvSpPr/>
            <p:nvPr/>
          </p:nvSpPr>
          <p:spPr>
            <a:xfrm>
              <a:off x="3614737" y="39687"/>
              <a:ext cx="3286125" cy="197167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dk1"/>
                  </a:solidFill>
                  <a:latin typeface="Josefin Sans"/>
                  <a:ea typeface="Josefin Sans"/>
                  <a:cs typeface="Josefin Sans"/>
                  <a:sym typeface="Josefin Sans"/>
                </a:rPr>
                <a:t>Data Privacy, Security</a:t>
              </a:r>
              <a:br>
                <a:rPr lang="en-US" sz="2800" b="1" i="0" u="none" strike="noStrike" cap="none">
                  <a:solidFill>
                    <a:schemeClr val="dk1"/>
                  </a:solidFill>
                  <a:latin typeface="Josefin Sans"/>
                  <a:ea typeface="Josefin Sans"/>
                  <a:cs typeface="Josefin Sans"/>
                  <a:sym typeface="Josefin Sans"/>
                </a:rPr>
              </a:br>
              <a:r>
                <a:rPr lang="en-US" sz="2800" b="1" i="0" u="none" strike="noStrike" cap="none">
                  <a:solidFill>
                    <a:schemeClr val="dk1"/>
                  </a:solidFill>
                  <a:latin typeface="Josefin Sans"/>
                  <a:ea typeface="Josefin Sans"/>
                  <a:cs typeface="Josefin Sans"/>
                  <a:sym typeface="Josefin Sans"/>
                </a:rPr>
                <a:t>baked in</a:t>
              </a:r>
              <a:endParaRPr sz="1400" b="1" i="0" u="none" strike="noStrike" cap="none">
                <a:solidFill>
                  <a:srgbClr val="000000"/>
                </a:solidFill>
                <a:latin typeface="Josefin Sans"/>
                <a:ea typeface="Josefin Sans"/>
                <a:cs typeface="Josefin Sans"/>
                <a:sym typeface="Josefin Sans"/>
              </a:endParaRPr>
            </a:p>
          </p:txBody>
        </p:sp>
      </p:grpSp>
      <p:grpSp>
        <p:nvGrpSpPr>
          <p:cNvPr id="444" name="Google Shape;444;p13"/>
          <p:cNvGrpSpPr/>
          <p:nvPr/>
        </p:nvGrpSpPr>
        <p:grpSpPr>
          <a:xfrm>
            <a:off x="8038421" y="1967721"/>
            <a:ext cx="3404136" cy="1971675"/>
            <a:chOff x="7229475" y="39687"/>
            <a:chExt cx="3286125" cy="1971675"/>
          </a:xfrm>
        </p:grpSpPr>
        <p:sp>
          <p:nvSpPr>
            <p:cNvPr id="445" name="Google Shape;445;p13"/>
            <p:cNvSpPr/>
            <p:nvPr/>
          </p:nvSpPr>
          <p:spPr>
            <a:xfrm>
              <a:off x="7229475" y="39687"/>
              <a:ext cx="3286125" cy="1971675"/>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tx1"/>
                  </a:solidFill>
                  <a:latin typeface="Josefin Sans"/>
                  <a:ea typeface="Josefin Sans"/>
                  <a:cs typeface="Josefin Sans"/>
                  <a:sym typeface="Josefin Sans"/>
                </a:rPr>
                <a:t>Generation of Compliance Documentation</a:t>
              </a:r>
              <a:endParaRPr sz="1400" b="1" i="0" u="none" strike="noStrike" cap="none">
                <a:solidFill>
                  <a:schemeClr val="tx1"/>
                </a:solidFill>
                <a:latin typeface="Josefin Sans"/>
                <a:ea typeface="Josefin Sans"/>
                <a:cs typeface="Josefin Sans"/>
                <a:sym typeface="Josefin Sans"/>
              </a:endParaRPr>
            </a:p>
          </p:txBody>
        </p:sp>
      </p:grpSp>
      <p:grpSp>
        <p:nvGrpSpPr>
          <p:cNvPr id="447" name="Google Shape;447;p13"/>
          <p:cNvGrpSpPr/>
          <p:nvPr/>
        </p:nvGrpSpPr>
        <p:grpSpPr>
          <a:xfrm>
            <a:off x="2616314" y="4268009"/>
            <a:ext cx="3404136" cy="1971675"/>
            <a:chOff x="1807368" y="2339975"/>
            <a:chExt cx="3286125" cy="1971675"/>
          </a:xfrm>
        </p:grpSpPr>
        <p:sp>
          <p:nvSpPr>
            <p:cNvPr id="448" name="Google Shape;448;p13"/>
            <p:cNvSpPr/>
            <p:nvPr/>
          </p:nvSpPr>
          <p:spPr>
            <a:xfrm>
              <a:off x="1807368" y="2339975"/>
              <a:ext cx="3286125" cy="1971675"/>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rgbClr val="344B5F"/>
                  </a:solidFill>
                  <a:latin typeface="Josefin Sans"/>
                  <a:ea typeface="Josefin Sans"/>
                  <a:cs typeface="Josefin Sans"/>
                  <a:sym typeface="Josefin Sans"/>
                </a:rPr>
                <a:t>Workflows &amp; Electronic Signatures</a:t>
              </a:r>
              <a:endParaRPr sz="1400" b="1" i="0" u="none" strike="noStrike" cap="none">
                <a:solidFill>
                  <a:srgbClr val="344B5F"/>
                </a:solidFill>
                <a:latin typeface="Josefin Sans"/>
                <a:ea typeface="Josefin Sans"/>
                <a:cs typeface="Josefin Sans"/>
                <a:sym typeface="Josefin Sans"/>
              </a:endParaRPr>
            </a:p>
          </p:txBody>
        </p:sp>
      </p:grpSp>
      <p:grpSp>
        <p:nvGrpSpPr>
          <p:cNvPr id="450" name="Google Shape;450;p13"/>
          <p:cNvGrpSpPr/>
          <p:nvPr/>
        </p:nvGrpSpPr>
        <p:grpSpPr>
          <a:xfrm>
            <a:off x="6231052" y="4268009"/>
            <a:ext cx="3404136" cy="1971675"/>
            <a:chOff x="5422106" y="2339975"/>
            <a:chExt cx="3286125" cy="1971675"/>
          </a:xfrm>
        </p:grpSpPr>
        <p:sp>
          <p:nvSpPr>
            <p:cNvPr id="451" name="Google Shape;451;p13"/>
            <p:cNvSpPr/>
            <p:nvPr/>
          </p:nvSpPr>
          <p:spPr>
            <a:xfrm>
              <a:off x="5422106" y="2339975"/>
              <a:ext cx="3286125" cy="1971675"/>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tx1"/>
                </a:solidFill>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2800"/>
                <a:buFont typeface="Kanit"/>
                <a:buNone/>
              </a:pPr>
              <a:r>
                <a:rPr lang="en-US" sz="2800" b="1" i="0" u="none" strike="noStrike" cap="none">
                  <a:solidFill>
                    <a:schemeClr val="tx1"/>
                  </a:solidFill>
                  <a:latin typeface="Josefin Sans"/>
                  <a:ea typeface="Josefin Sans"/>
                  <a:cs typeface="Josefin Sans"/>
                  <a:sym typeface="Josefin Sans"/>
                </a:rPr>
                <a:t>Integrated Risk Analysis and Management</a:t>
              </a:r>
              <a:endParaRPr sz="2800" b="1" i="0" u="none" strike="noStrike" cap="none">
                <a:solidFill>
                  <a:schemeClr val="tx1"/>
                </a:solidFill>
                <a:latin typeface="Josefin Sans"/>
                <a:ea typeface="Josefin Sans"/>
                <a:cs typeface="Josefin Sans"/>
                <a:sym typeface="Josefin San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7583905" cy="445601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ct val="108108"/>
              <a:buFont typeface="Arial"/>
              <a:buChar char="•"/>
            </a:pPr>
            <a:r>
              <a:rPr lang="en-US" dirty="0">
                <a:latin typeface="Josefin Sans"/>
                <a:ea typeface="Josefin Sans"/>
                <a:cs typeface="Josefin Sans"/>
                <a:sym typeface="Josefin Sans"/>
              </a:rPr>
              <a:t>Our cloud platform is SOC2 Type II certified</a:t>
            </a:r>
            <a:endParaRPr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dirty="0">
                <a:latin typeface="Josefin Sans"/>
                <a:ea typeface="Josefin Sans"/>
                <a:cs typeface="Josefin Sans"/>
                <a:sym typeface="Josefin Sans"/>
              </a:rPr>
              <a:t>Our website and payment systems are PCI-DSS certified</a:t>
            </a:r>
            <a:endParaRPr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dirty="0">
                <a:latin typeface="Josefin Sans"/>
                <a:ea typeface="Josefin Sans"/>
                <a:cs typeface="Josefin Sans"/>
                <a:sym typeface="Josefin Sans"/>
              </a:rPr>
              <a:t>Data encrypted in transit and at rest using strong ciphers</a:t>
            </a:r>
            <a:endParaRPr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dirty="0">
                <a:latin typeface="Josefin Sans"/>
                <a:ea typeface="Josefin Sans"/>
                <a:cs typeface="Josefin Sans"/>
                <a:sym typeface="Josefin Sans"/>
              </a:rPr>
              <a:t>Multi-factor authentication (MFA) and Single Sign On (SSO)</a:t>
            </a:r>
            <a:endParaRPr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dirty="0">
                <a:latin typeface="Josefin Sans"/>
                <a:ea typeface="Josefin Sans"/>
                <a:cs typeface="Josefin Sans"/>
                <a:sym typeface="Josefin Sans"/>
              </a:rPr>
              <a:t>Physical infrastructure provided by Amazon Web Services.</a:t>
            </a:r>
            <a:endParaRPr dirty="0">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000000"/>
                </a:solidFill>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sz="18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438" y="365125"/>
            <a:ext cx="11739562"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rgbClr val="525252"/>
                  </a:solidFill>
                  <a:latin typeface="Josefin Sans"/>
                  <a:ea typeface="Josefin Sans"/>
                  <a:cs typeface="Josefin Sans"/>
                  <a:sym typeface="Josefin Sans"/>
                </a:rPr>
                <a:t>EudraLex</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Volume 4</a:t>
              </a:r>
              <a:br>
                <a:rPr lang="en-US" sz="1867" b="0" i="0" u="none" strike="noStrike" cap="none">
                  <a:solidFill>
                    <a:srgbClr val="525252"/>
                  </a:solidFill>
                  <a:latin typeface="Josefin Sans"/>
                  <a:ea typeface="Josefin Sans"/>
                  <a:cs typeface="Josefin Sans"/>
                  <a:sym typeface="Josefin Sans"/>
                </a:rPr>
              </a:br>
              <a:r>
                <a:rPr lang="en-US" sz="1867" b="0" i="0" u="none" strike="noStrike" cap="none">
                  <a:solidFill>
                    <a:srgbClr val="525252"/>
                  </a:solidFill>
                  <a:latin typeface="Josefin Sans"/>
                  <a:ea typeface="Josefin Sans"/>
                  <a:cs typeface="Josefin Sans"/>
                  <a:sym typeface="Josefin Sans"/>
                </a:rPr>
                <a:t>Part I &amp; II</a:t>
              </a:r>
              <a:endParaRPr sz="1400" b="0" i="0" u="none" strike="noStrike" cap="none">
                <a:solidFill>
                  <a:srgbClr val="000000"/>
                </a:solidFill>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67"/>
                <a:buFont typeface="Arial"/>
                <a:buNone/>
              </a:pPr>
              <a:r>
                <a:rPr lang="en-US" sz="1867" b="0" i="0" u="none" strike="noStrike" cap="none">
                  <a:solidFill>
                    <a:schemeClr val="dk1"/>
                  </a:solidFill>
                  <a:latin typeface="Josefin Sans"/>
                  <a:ea typeface="Josefin Sans"/>
                  <a:cs typeface="Josefin Sans"/>
                  <a:sym typeface="Josefin Sans"/>
                </a:rPr>
                <a:t>Guidance on Data Integrity</a:t>
              </a:r>
              <a:endParaRPr sz="1600" b="0" i="0" u="none" strike="noStrike" cap="none">
                <a:solidFill>
                  <a:schemeClr val="dk1"/>
                </a:solidFill>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182243"/>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chemeClr val="dk1"/>
              </a:buClr>
              <a:buSzPct val="108107"/>
              <a:buFont typeface="Josefin Sans"/>
              <a:buNone/>
            </a:pPr>
            <a:r>
              <a:rPr lang="en-US" sz="3200" b="1" i="0" u="sng" strike="noStrike" cap="none" dirty="0">
                <a:solidFill>
                  <a:schemeClr val="dk1"/>
                </a:solidFill>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lang="en-US" sz="3200" b="1" i="0" u="none" strike="noStrike" cap="none" dirty="0">
                <a:solidFill>
                  <a:schemeClr val="dk1"/>
                </a:solidFill>
                <a:latin typeface="Josefin Sans"/>
                <a:ea typeface="Josefin Sans"/>
                <a:cs typeface="Josefin Sans"/>
                <a:sym typeface="Josefin Sans"/>
              </a:rPr>
              <a:t>: Data Privacy and Sovereignty Built In</a:t>
            </a:r>
            <a:endParaRPr sz="1400" b="0" i="0" u="none" strike="noStrike" cap="none" dirty="0">
              <a:solidFill>
                <a:srgbClr val="000000"/>
              </a:solidFill>
              <a:latin typeface="Josefin Sans"/>
              <a:ea typeface="Josefin Sans"/>
              <a:cs typeface="Josefin Sans"/>
              <a:sym typeface="Josefi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p:nvPr/>
        </p:nvSpPr>
        <p:spPr>
          <a:xfrm>
            <a:off x="10016933" y="5982542"/>
            <a:ext cx="2086976"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5" name="Google Shape;685;p7"/>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686" name="Google Shape;686;p7"/>
          <p:cNvSpPr/>
          <p:nvPr/>
        </p:nvSpPr>
        <p:spPr>
          <a:xfrm>
            <a:off x="380997" y="3315347"/>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7" name="Google Shape;687;p7"/>
          <p:cNvSpPr/>
          <p:nvPr/>
        </p:nvSpPr>
        <p:spPr>
          <a:xfrm>
            <a:off x="381000" y="224110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8" name="Google Shape;688;p7"/>
          <p:cNvSpPr/>
          <p:nvPr/>
        </p:nvSpPr>
        <p:spPr>
          <a:xfrm>
            <a:off x="380999" y="1164602"/>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89" name="Google Shape;689;p7"/>
          <p:cNvSpPr/>
          <p:nvPr/>
        </p:nvSpPr>
        <p:spPr>
          <a:xfrm>
            <a:off x="381000" y="4394117"/>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0" name="Google Shape;690;p7"/>
          <p:cNvSpPr/>
          <p:nvPr/>
        </p:nvSpPr>
        <p:spPr>
          <a:xfrm>
            <a:off x="380996" y="5470620"/>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CCB26"/>
              </a:solidFill>
              <a:latin typeface="Josefin Sans"/>
              <a:ea typeface="Josefin Sans"/>
              <a:cs typeface="Josefin Sans"/>
              <a:sym typeface="Josefin Sans"/>
            </a:endParaRPr>
          </a:p>
        </p:txBody>
      </p:sp>
      <p:sp>
        <p:nvSpPr>
          <p:cNvPr id="691" name="Google Shape;691;p7"/>
          <p:cNvSpPr/>
          <p:nvPr/>
        </p:nvSpPr>
        <p:spPr>
          <a:xfrm>
            <a:off x="369881" y="116399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Energy, Industrial &amp; Transport</a:t>
            </a:r>
            <a:endParaRPr sz="1400" b="0" i="0" u="none" strike="noStrike" cap="none">
              <a:solidFill>
                <a:srgbClr val="000000"/>
              </a:solidFill>
              <a:latin typeface="Josefin Sans"/>
              <a:ea typeface="Josefin Sans"/>
              <a:cs typeface="Josefin Sans"/>
              <a:sym typeface="Josefin Sans"/>
            </a:endParaRPr>
          </a:p>
        </p:txBody>
      </p:sp>
      <p:sp>
        <p:nvSpPr>
          <p:cNvPr id="692" name="Google Shape;692;p7"/>
          <p:cNvSpPr/>
          <p:nvPr/>
        </p:nvSpPr>
        <p:spPr>
          <a:xfrm>
            <a:off x="369881" y="2240649"/>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Financial &amp; Business Services</a:t>
            </a:r>
            <a:endParaRPr sz="1400" b="0" i="0" u="none" strike="noStrike" cap="none">
              <a:solidFill>
                <a:srgbClr val="000000"/>
              </a:solidFill>
              <a:latin typeface="Josefin Sans"/>
              <a:ea typeface="Josefin Sans"/>
              <a:cs typeface="Josefin Sans"/>
              <a:sym typeface="Josefin Sans"/>
            </a:endParaRPr>
          </a:p>
        </p:txBody>
      </p:sp>
      <p:sp>
        <p:nvSpPr>
          <p:cNvPr id="693" name="Google Shape;693;p7"/>
          <p:cNvSpPr/>
          <p:nvPr/>
        </p:nvSpPr>
        <p:spPr>
          <a:xfrm>
            <a:off x="369881" y="3308162"/>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Media &amp; Telecom</a:t>
            </a:r>
            <a:endParaRPr sz="1400" b="0" i="0" u="none" strike="noStrike" cap="none">
              <a:solidFill>
                <a:srgbClr val="000000"/>
              </a:solidFill>
              <a:latin typeface="Josefin Sans"/>
              <a:ea typeface="Josefin Sans"/>
              <a:cs typeface="Josefin Sans"/>
              <a:sym typeface="Josefin Sans"/>
            </a:endParaRPr>
          </a:p>
        </p:txBody>
      </p:sp>
      <p:sp>
        <p:nvSpPr>
          <p:cNvPr id="694" name="Google Shape;694;p7"/>
          <p:cNvSpPr/>
          <p:nvPr/>
        </p:nvSpPr>
        <p:spPr>
          <a:xfrm>
            <a:off x="369881" y="4393963"/>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Government &amp; Defense</a:t>
            </a:r>
            <a:endParaRPr sz="1400" b="0" i="0" u="none" strike="noStrike" cap="none">
              <a:solidFill>
                <a:srgbClr val="000000"/>
              </a:solidFill>
              <a:latin typeface="Josefin Sans"/>
              <a:ea typeface="Josefin Sans"/>
              <a:cs typeface="Josefin Sans"/>
              <a:sym typeface="Josefin Sans"/>
            </a:endParaRPr>
          </a:p>
        </p:txBody>
      </p:sp>
      <p:sp>
        <p:nvSpPr>
          <p:cNvPr id="695" name="Google Shape;695;p7"/>
          <p:cNvSpPr/>
          <p:nvPr/>
        </p:nvSpPr>
        <p:spPr>
          <a:xfrm>
            <a:off x="369881" y="5470621"/>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1F2E"/>
                </a:solidFill>
                <a:latin typeface="Josefin Sans"/>
                <a:ea typeface="Josefin Sans"/>
                <a:cs typeface="Josefin Sans"/>
                <a:sym typeface="Josefin Sans"/>
              </a:rPr>
              <a:t>Healthcare &amp; Bio-Technology</a:t>
            </a:r>
            <a:endParaRPr sz="1400" b="0" i="0" u="none" strike="noStrike" cap="none">
              <a:solidFill>
                <a:srgbClr val="000000"/>
              </a:solidFill>
              <a:latin typeface="Josefin Sans"/>
              <a:ea typeface="Josefin Sans"/>
              <a:cs typeface="Josefin Sans"/>
              <a:sym typeface="Josefin Sans"/>
            </a:endParaRPr>
          </a:p>
        </p:txBody>
      </p:sp>
      <p:pic>
        <p:nvPicPr>
          <p:cNvPr id="696" name="Google Shape;696;p7"/>
          <p:cNvPicPr preferRelativeResize="0"/>
          <p:nvPr/>
        </p:nvPicPr>
        <p:blipFill rotWithShape="1">
          <a:blip r:embed="rId3">
            <a:alphaModFix/>
          </a:blip>
          <a:srcRect/>
          <a:stretch/>
        </p:blipFill>
        <p:spPr>
          <a:xfrm>
            <a:off x="6889936" y="1387898"/>
            <a:ext cx="1797784" cy="431167"/>
          </a:xfrm>
          <a:prstGeom prst="rect">
            <a:avLst/>
          </a:prstGeom>
          <a:noFill/>
          <a:ln>
            <a:noFill/>
          </a:ln>
        </p:spPr>
      </p:pic>
      <p:pic>
        <p:nvPicPr>
          <p:cNvPr id="697" name="Google Shape;697;p7"/>
          <p:cNvPicPr preferRelativeResize="0"/>
          <p:nvPr/>
        </p:nvPicPr>
        <p:blipFill rotWithShape="1">
          <a:blip r:embed="rId4">
            <a:alphaModFix/>
          </a:blip>
          <a:srcRect/>
          <a:stretch/>
        </p:blipFill>
        <p:spPr>
          <a:xfrm>
            <a:off x="1965355" y="1351727"/>
            <a:ext cx="1757055" cy="503511"/>
          </a:xfrm>
          <a:prstGeom prst="rect">
            <a:avLst/>
          </a:prstGeom>
          <a:noFill/>
          <a:ln>
            <a:noFill/>
          </a:ln>
        </p:spPr>
      </p:pic>
      <p:pic>
        <p:nvPicPr>
          <p:cNvPr id="698" name="Google Shape;698;p7"/>
          <p:cNvPicPr preferRelativeResize="0"/>
          <p:nvPr/>
        </p:nvPicPr>
        <p:blipFill rotWithShape="1">
          <a:blip r:embed="rId5">
            <a:alphaModFix/>
          </a:blip>
          <a:srcRect/>
          <a:stretch/>
        </p:blipFill>
        <p:spPr>
          <a:xfrm>
            <a:off x="8800901" y="1249605"/>
            <a:ext cx="1067393" cy="707754"/>
          </a:xfrm>
          <a:prstGeom prst="rect">
            <a:avLst/>
          </a:prstGeom>
          <a:noFill/>
          <a:ln>
            <a:noFill/>
          </a:ln>
        </p:spPr>
      </p:pic>
      <p:pic>
        <p:nvPicPr>
          <p:cNvPr id="699" name="Google Shape;699;p7"/>
          <p:cNvPicPr preferRelativeResize="0"/>
          <p:nvPr/>
        </p:nvPicPr>
        <p:blipFill rotWithShape="1">
          <a:blip r:embed="rId6">
            <a:alphaModFix/>
          </a:blip>
          <a:srcRect l="-969" t="-19517" r="-1050"/>
          <a:stretch/>
        </p:blipFill>
        <p:spPr>
          <a:xfrm>
            <a:off x="9981472" y="1317710"/>
            <a:ext cx="1737904" cy="521194"/>
          </a:xfrm>
          <a:prstGeom prst="rect">
            <a:avLst/>
          </a:prstGeom>
          <a:noFill/>
          <a:ln>
            <a:noFill/>
          </a:ln>
        </p:spPr>
      </p:pic>
      <p:pic>
        <p:nvPicPr>
          <p:cNvPr id="700" name="Google Shape;700;p7"/>
          <p:cNvPicPr preferRelativeResize="0"/>
          <p:nvPr/>
        </p:nvPicPr>
        <p:blipFill rotWithShape="1">
          <a:blip r:embed="rId7">
            <a:alphaModFix/>
          </a:blip>
          <a:srcRect t="-593"/>
          <a:stretch/>
        </p:blipFill>
        <p:spPr>
          <a:xfrm>
            <a:off x="3815900" y="1305880"/>
            <a:ext cx="1085123" cy="544848"/>
          </a:xfrm>
          <a:prstGeom prst="rect">
            <a:avLst/>
          </a:prstGeom>
          <a:noFill/>
          <a:ln>
            <a:noFill/>
          </a:ln>
        </p:spPr>
      </p:pic>
      <p:pic>
        <p:nvPicPr>
          <p:cNvPr id="701" name="Google Shape;701;p7" descr="THE NEW TELSTRA LOGO PNG 2021"/>
          <p:cNvPicPr preferRelativeResize="0"/>
          <p:nvPr/>
        </p:nvPicPr>
        <p:blipFill rotWithShape="1">
          <a:blip r:embed="rId8">
            <a:alphaModFix/>
          </a:blip>
          <a:srcRect/>
          <a:stretch/>
        </p:blipFill>
        <p:spPr>
          <a:xfrm>
            <a:off x="2000266" y="3488371"/>
            <a:ext cx="1350699" cy="489927"/>
          </a:xfrm>
          <a:prstGeom prst="rect">
            <a:avLst/>
          </a:prstGeom>
          <a:noFill/>
          <a:ln>
            <a:noFill/>
          </a:ln>
        </p:spPr>
      </p:pic>
      <p:pic>
        <p:nvPicPr>
          <p:cNvPr id="702" name="Google Shape;702;p7"/>
          <p:cNvPicPr preferRelativeResize="0"/>
          <p:nvPr/>
        </p:nvPicPr>
        <p:blipFill rotWithShape="1">
          <a:blip r:embed="rId9">
            <a:alphaModFix/>
          </a:blip>
          <a:srcRect/>
          <a:stretch/>
        </p:blipFill>
        <p:spPr>
          <a:xfrm>
            <a:off x="3342537" y="2520326"/>
            <a:ext cx="1550876" cy="341194"/>
          </a:xfrm>
          <a:prstGeom prst="rect">
            <a:avLst/>
          </a:prstGeom>
          <a:noFill/>
          <a:ln>
            <a:noFill/>
          </a:ln>
        </p:spPr>
      </p:pic>
      <p:pic>
        <p:nvPicPr>
          <p:cNvPr id="703" name="Google Shape;703;p7"/>
          <p:cNvPicPr preferRelativeResize="0"/>
          <p:nvPr/>
        </p:nvPicPr>
        <p:blipFill rotWithShape="1">
          <a:blip r:embed="rId10">
            <a:alphaModFix/>
          </a:blip>
          <a:srcRect/>
          <a:stretch/>
        </p:blipFill>
        <p:spPr>
          <a:xfrm>
            <a:off x="8537972" y="2482978"/>
            <a:ext cx="1478961" cy="415891"/>
          </a:xfrm>
          <a:prstGeom prst="rect">
            <a:avLst/>
          </a:prstGeom>
          <a:noFill/>
          <a:ln>
            <a:noFill/>
          </a:ln>
        </p:spPr>
      </p:pic>
      <p:pic>
        <p:nvPicPr>
          <p:cNvPr id="704" name="Google Shape;704;p7"/>
          <p:cNvPicPr preferRelativeResize="0"/>
          <p:nvPr/>
        </p:nvPicPr>
        <p:blipFill rotWithShape="1">
          <a:blip r:embed="rId11">
            <a:alphaModFix/>
          </a:blip>
          <a:srcRect/>
          <a:stretch/>
        </p:blipFill>
        <p:spPr>
          <a:xfrm>
            <a:off x="7837355" y="2383254"/>
            <a:ext cx="615340" cy="615339"/>
          </a:xfrm>
          <a:prstGeom prst="rect">
            <a:avLst/>
          </a:prstGeom>
          <a:noFill/>
          <a:ln>
            <a:noFill/>
          </a:ln>
        </p:spPr>
      </p:pic>
      <p:pic>
        <p:nvPicPr>
          <p:cNvPr id="705" name="Google Shape;705;p7"/>
          <p:cNvPicPr preferRelativeResize="0"/>
          <p:nvPr/>
        </p:nvPicPr>
        <p:blipFill rotWithShape="1">
          <a:blip r:embed="rId12">
            <a:alphaModFix/>
          </a:blip>
          <a:srcRect/>
          <a:stretch/>
        </p:blipFill>
        <p:spPr>
          <a:xfrm>
            <a:off x="1929243" y="2447096"/>
            <a:ext cx="1308968" cy="487654"/>
          </a:xfrm>
          <a:prstGeom prst="rect">
            <a:avLst/>
          </a:prstGeom>
          <a:noFill/>
          <a:ln>
            <a:noFill/>
          </a:ln>
        </p:spPr>
      </p:pic>
      <p:pic>
        <p:nvPicPr>
          <p:cNvPr id="706" name="Google Shape;706;p7"/>
          <p:cNvPicPr preferRelativeResize="0"/>
          <p:nvPr/>
        </p:nvPicPr>
        <p:blipFill rotWithShape="1">
          <a:blip r:embed="rId13">
            <a:alphaModFix/>
          </a:blip>
          <a:srcRect/>
          <a:stretch/>
        </p:blipFill>
        <p:spPr>
          <a:xfrm>
            <a:off x="10102208" y="2561011"/>
            <a:ext cx="1622579" cy="259824"/>
          </a:xfrm>
          <a:prstGeom prst="rect">
            <a:avLst/>
          </a:prstGeom>
          <a:noFill/>
          <a:ln>
            <a:noFill/>
          </a:ln>
        </p:spPr>
      </p:pic>
      <p:pic>
        <p:nvPicPr>
          <p:cNvPr id="707" name="Google Shape;707;p7"/>
          <p:cNvPicPr preferRelativeResize="0"/>
          <p:nvPr/>
        </p:nvPicPr>
        <p:blipFill rotWithShape="1">
          <a:blip r:embed="rId14">
            <a:alphaModFix/>
          </a:blip>
          <a:srcRect/>
          <a:stretch/>
        </p:blipFill>
        <p:spPr>
          <a:xfrm>
            <a:off x="6598343" y="2304493"/>
            <a:ext cx="1096584" cy="772860"/>
          </a:xfrm>
          <a:prstGeom prst="rect">
            <a:avLst/>
          </a:prstGeom>
          <a:noFill/>
          <a:ln>
            <a:noFill/>
          </a:ln>
        </p:spPr>
      </p:pic>
      <p:pic>
        <p:nvPicPr>
          <p:cNvPr id="708" name="Google Shape;708;p7"/>
          <p:cNvPicPr preferRelativeResize="0"/>
          <p:nvPr/>
        </p:nvPicPr>
        <p:blipFill rotWithShape="1">
          <a:blip r:embed="rId15">
            <a:alphaModFix/>
          </a:blip>
          <a:srcRect/>
          <a:stretch/>
        </p:blipFill>
        <p:spPr>
          <a:xfrm>
            <a:off x="8261783" y="3435081"/>
            <a:ext cx="1686135" cy="631484"/>
          </a:xfrm>
          <a:prstGeom prst="rect">
            <a:avLst/>
          </a:prstGeom>
          <a:noFill/>
          <a:ln>
            <a:noFill/>
          </a:ln>
        </p:spPr>
      </p:pic>
      <p:pic>
        <p:nvPicPr>
          <p:cNvPr id="709" name="Google Shape;709;p7"/>
          <p:cNvPicPr preferRelativeResize="0"/>
          <p:nvPr/>
        </p:nvPicPr>
        <p:blipFill rotWithShape="1">
          <a:blip r:embed="rId16">
            <a:alphaModFix/>
          </a:blip>
          <a:srcRect/>
          <a:stretch/>
        </p:blipFill>
        <p:spPr>
          <a:xfrm>
            <a:off x="4568396" y="4446621"/>
            <a:ext cx="1028773" cy="751408"/>
          </a:xfrm>
          <a:prstGeom prst="rect">
            <a:avLst/>
          </a:prstGeom>
          <a:noFill/>
          <a:ln>
            <a:noFill/>
          </a:ln>
        </p:spPr>
      </p:pic>
      <p:pic>
        <p:nvPicPr>
          <p:cNvPr id="710" name="Google Shape;710;p7"/>
          <p:cNvPicPr preferRelativeResize="0"/>
          <p:nvPr/>
        </p:nvPicPr>
        <p:blipFill rotWithShape="1">
          <a:blip r:embed="rId17">
            <a:alphaModFix/>
          </a:blip>
          <a:srcRect/>
          <a:stretch/>
        </p:blipFill>
        <p:spPr>
          <a:xfrm>
            <a:off x="6991596" y="4517346"/>
            <a:ext cx="1794004" cy="609959"/>
          </a:xfrm>
          <a:prstGeom prst="rect">
            <a:avLst/>
          </a:prstGeom>
          <a:noFill/>
          <a:ln>
            <a:noFill/>
          </a:ln>
        </p:spPr>
      </p:pic>
      <p:pic>
        <p:nvPicPr>
          <p:cNvPr id="711" name="Google Shape;711;p7"/>
          <p:cNvPicPr preferRelativeResize="0"/>
          <p:nvPr/>
        </p:nvPicPr>
        <p:blipFill rotWithShape="1">
          <a:blip r:embed="rId18">
            <a:alphaModFix/>
          </a:blip>
          <a:srcRect/>
          <a:stretch/>
        </p:blipFill>
        <p:spPr>
          <a:xfrm>
            <a:off x="2871023" y="4598946"/>
            <a:ext cx="1600329" cy="446759"/>
          </a:xfrm>
          <a:prstGeom prst="rect">
            <a:avLst/>
          </a:prstGeom>
          <a:noFill/>
          <a:ln>
            <a:noFill/>
          </a:ln>
        </p:spPr>
      </p:pic>
      <p:pic>
        <p:nvPicPr>
          <p:cNvPr id="712" name="Google Shape;712;p7"/>
          <p:cNvPicPr preferRelativeResize="0"/>
          <p:nvPr/>
        </p:nvPicPr>
        <p:blipFill rotWithShape="1">
          <a:blip r:embed="rId19">
            <a:alphaModFix/>
          </a:blip>
          <a:srcRect/>
          <a:stretch/>
        </p:blipFill>
        <p:spPr>
          <a:xfrm>
            <a:off x="1988536" y="4486755"/>
            <a:ext cx="671141" cy="671141"/>
          </a:xfrm>
          <a:prstGeom prst="rect">
            <a:avLst/>
          </a:prstGeom>
          <a:noFill/>
          <a:ln>
            <a:noFill/>
          </a:ln>
        </p:spPr>
      </p:pic>
      <p:pic>
        <p:nvPicPr>
          <p:cNvPr id="713" name="Google Shape;713;p7"/>
          <p:cNvPicPr preferRelativeResize="0"/>
          <p:nvPr/>
        </p:nvPicPr>
        <p:blipFill rotWithShape="1">
          <a:blip r:embed="rId20">
            <a:alphaModFix/>
          </a:blip>
          <a:srcRect/>
          <a:stretch/>
        </p:blipFill>
        <p:spPr>
          <a:xfrm>
            <a:off x="1967887" y="5659623"/>
            <a:ext cx="1404361" cy="500569"/>
          </a:xfrm>
          <a:prstGeom prst="rect">
            <a:avLst/>
          </a:prstGeom>
          <a:noFill/>
          <a:ln>
            <a:noFill/>
          </a:ln>
        </p:spPr>
      </p:pic>
      <p:pic>
        <p:nvPicPr>
          <p:cNvPr id="714" name="Google Shape;714;p7"/>
          <p:cNvPicPr preferRelativeResize="0"/>
          <p:nvPr/>
        </p:nvPicPr>
        <p:blipFill rotWithShape="1">
          <a:blip r:embed="rId21">
            <a:alphaModFix/>
          </a:blip>
          <a:srcRect/>
          <a:stretch/>
        </p:blipFill>
        <p:spPr>
          <a:xfrm>
            <a:off x="8157253" y="5691872"/>
            <a:ext cx="1744278" cy="436071"/>
          </a:xfrm>
          <a:prstGeom prst="rect">
            <a:avLst/>
          </a:prstGeom>
          <a:noFill/>
          <a:ln>
            <a:noFill/>
          </a:ln>
        </p:spPr>
      </p:pic>
      <p:pic>
        <p:nvPicPr>
          <p:cNvPr id="715" name="Google Shape;715;p7" descr="La France - IQVIA"/>
          <p:cNvPicPr preferRelativeResize="0"/>
          <p:nvPr/>
        </p:nvPicPr>
        <p:blipFill rotWithShape="1">
          <a:blip r:embed="rId22">
            <a:alphaModFix/>
          </a:blip>
          <a:srcRect/>
          <a:stretch/>
        </p:blipFill>
        <p:spPr>
          <a:xfrm>
            <a:off x="3428381" y="5753414"/>
            <a:ext cx="1761848" cy="312986"/>
          </a:xfrm>
          <a:prstGeom prst="rect">
            <a:avLst/>
          </a:prstGeom>
          <a:noFill/>
          <a:ln>
            <a:noFill/>
          </a:ln>
        </p:spPr>
      </p:pic>
      <p:pic>
        <p:nvPicPr>
          <p:cNvPr id="716" name="Google Shape;716;p7"/>
          <p:cNvPicPr preferRelativeResize="0"/>
          <p:nvPr/>
        </p:nvPicPr>
        <p:blipFill rotWithShape="1">
          <a:blip r:embed="rId23">
            <a:alphaModFix/>
          </a:blip>
          <a:srcRect/>
          <a:stretch/>
        </p:blipFill>
        <p:spPr>
          <a:xfrm>
            <a:off x="5303513" y="5581699"/>
            <a:ext cx="1041927" cy="656416"/>
          </a:xfrm>
          <a:prstGeom prst="rect">
            <a:avLst/>
          </a:prstGeom>
          <a:noFill/>
          <a:ln>
            <a:noFill/>
          </a:ln>
        </p:spPr>
      </p:pic>
      <p:pic>
        <p:nvPicPr>
          <p:cNvPr id="717" name="Google Shape;717;p7"/>
          <p:cNvPicPr preferRelativeResize="0"/>
          <p:nvPr/>
        </p:nvPicPr>
        <p:blipFill rotWithShape="1">
          <a:blip r:embed="rId24">
            <a:alphaModFix/>
          </a:blip>
          <a:srcRect/>
          <a:stretch/>
        </p:blipFill>
        <p:spPr>
          <a:xfrm>
            <a:off x="10045508" y="5626045"/>
            <a:ext cx="1624090" cy="567725"/>
          </a:xfrm>
          <a:prstGeom prst="rect">
            <a:avLst/>
          </a:prstGeom>
          <a:noFill/>
          <a:ln>
            <a:noFill/>
          </a:ln>
        </p:spPr>
      </p:pic>
      <p:pic>
        <p:nvPicPr>
          <p:cNvPr id="718" name="Google Shape;718;p7"/>
          <p:cNvPicPr preferRelativeResize="0"/>
          <p:nvPr/>
        </p:nvPicPr>
        <p:blipFill rotWithShape="1">
          <a:blip r:embed="rId25">
            <a:alphaModFix/>
          </a:blip>
          <a:srcRect/>
          <a:stretch/>
        </p:blipFill>
        <p:spPr>
          <a:xfrm>
            <a:off x="5675940" y="3491041"/>
            <a:ext cx="2552824" cy="519564"/>
          </a:xfrm>
          <a:prstGeom prst="rect">
            <a:avLst/>
          </a:prstGeom>
          <a:noFill/>
          <a:ln>
            <a:noFill/>
          </a:ln>
        </p:spPr>
      </p:pic>
      <p:pic>
        <p:nvPicPr>
          <p:cNvPr id="719" name="Google Shape;719;p7" descr="A logo with a green and red triangle&#10;&#10;AI-generated content may be incorrect."/>
          <p:cNvPicPr preferRelativeResize="0"/>
          <p:nvPr/>
        </p:nvPicPr>
        <p:blipFill rotWithShape="1">
          <a:blip r:embed="rId26">
            <a:alphaModFix/>
          </a:blip>
          <a:srcRect/>
          <a:stretch/>
        </p:blipFill>
        <p:spPr>
          <a:xfrm>
            <a:off x="5358224" y="1258870"/>
            <a:ext cx="1103199" cy="649830"/>
          </a:xfrm>
          <a:prstGeom prst="rect">
            <a:avLst/>
          </a:prstGeom>
          <a:noFill/>
          <a:ln>
            <a:noFill/>
          </a:ln>
        </p:spPr>
      </p:pic>
      <p:pic>
        <p:nvPicPr>
          <p:cNvPr id="720" name="Google Shape;720;p7"/>
          <p:cNvPicPr preferRelativeResize="0"/>
          <p:nvPr/>
        </p:nvPicPr>
        <p:blipFill rotWithShape="1">
          <a:blip r:embed="rId27">
            <a:alphaModFix/>
          </a:blip>
          <a:srcRect/>
          <a:stretch/>
        </p:blipFill>
        <p:spPr>
          <a:xfrm>
            <a:off x="5151926" y="2383254"/>
            <a:ext cx="1277043" cy="567575"/>
          </a:xfrm>
          <a:prstGeom prst="rect">
            <a:avLst/>
          </a:prstGeom>
          <a:noFill/>
          <a:ln>
            <a:noFill/>
          </a:ln>
        </p:spPr>
      </p:pic>
      <p:pic>
        <p:nvPicPr>
          <p:cNvPr id="721" name="Google Shape;721;p7" descr="A red and white logo&#10;&#10;AI-generated content may be incorrect."/>
          <p:cNvPicPr preferRelativeResize="0"/>
          <p:nvPr/>
        </p:nvPicPr>
        <p:blipFill rotWithShape="1">
          <a:blip r:embed="rId28">
            <a:alphaModFix/>
          </a:blip>
          <a:srcRect/>
          <a:stretch/>
        </p:blipFill>
        <p:spPr>
          <a:xfrm>
            <a:off x="3361560" y="3398867"/>
            <a:ext cx="1217356" cy="684763"/>
          </a:xfrm>
          <a:prstGeom prst="rect">
            <a:avLst/>
          </a:prstGeom>
          <a:noFill/>
          <a:ln>
            <a:noFill/>
          </a:ln>
        </p:spPr>
      </p:pic>
      <p:pic>
        <p:nvPicPr>
          <p:cNvPr id="722" name="Google Shape;722;p7"/>
          <p:cNvPicPr preferRelativeResize="0"/>
          <p:nvPr/>
        </p:nvPicPr>
        <p:blipFill rotWithShape="1">
          <a:blip r:embed="rId29">
            <a:alphaModFix/>
          </a:blip>
          <a:srcRect/>
          <a:stretch/>
        </p:blipFill>
        <p:spPr>
          <a:xfrm>
            <a:off x="9077309" y="4859396"/>
            <a:ext cx="1879248" cy="267909"/>
          </a:xfrm>
          <a:prstGeom prst="rect">
            <a:avLst/>
          </a:prstGeom>
          <a:noFill/>
          <a:ln>
            <a:noFill/>
          </a:ln>
        </p:spPr>
      </p:pic>
      <p:pic>
        <p:nvPicPr>
          <p:cNvPr id="723" name="Google Shape;723;p7"/>
          <p:cNvPicPr preferRelativeResize="0"/>
          <p:nvPr/>
        </p:nvPicPr>
        <p:blipFill rotWithShape="1">
          <a:blip r:embed="rId30">
            <a:alphaModFix/>
          </a:blip>
          <a:srcRect/>
          <a:stretch/>
        </p:blipFill>
        <p:spPr>
          <a:xfrm>
            <a:off x="5661788" y="4405084"/>
            <a:ext cx="1273653" cy="752812"/>
          </a:xfrm>
          <a:prstGeom prst="rect">
            <a:avLst/>
          </a:prstGeom>
          <a:noFill/>
          <a:ln>
            <a:noFill/>
          </a:ln>
        </p:spPr>
      </p:pic>
      <p:pic>
        <p:nvPicPr>
          <p:cNvPr id="724" name="Google Shape;724;p7" descr="About GDIT"/>
          <p:cNvPicPr preferRelativeResize="0"/>
          <p:nvPr/>
        </p:nvPicPr>
        <p:blipFill rotWithShape="1">
          <a:blip r:embed="rId31">
            <a:alphaModFix/>
          </a:blip>
          <a:srcRect/>
          <a:stretch/>
        </p:blipFill>
        <p:spPr>
          <a:xfrm>
            <a:off x="9106788" y="4472646"/>
            <a:ext cx="965354" cy="309052"/>
          </a:xfrm>
          <a:prstGeom prst="rect">
            <a:avLst/>
          </a:prstGeom>
          <a:noFill/>
          <a:ln>
            <a:noFill/>
          </a:ln>
        </p:spPr>
      </p:pic>
      <p:pic>
        <p:nvPicPr>
          <p:cNvPr id="725" name="Google Shape;725;p7"/>
          <p:cNvPicPr preferRelativeResize="0"/>
          <p:nvPr/>
        </p:nvPicPr>
        <p:blipFill rotWithShape="1">
          <a:blip r:embed="rId32">
            <a:alphaModFix/>
          </a:blip>
          <a:srcRect/>
          <a:stretch/>
        </p:blipFill>
        <p:spPr>
          <a:xfrm>
            <a:off x="6528567" y="5611271"/>
            <a:ext cx="1445559" cy="578224"/>
          </a:xfrm>
          <a:prstGeom prst="rect">
            <a:avLst/>
          </a:prstGeom>
          <a:noFill/>
          <a:ln>
            <a:noFill/>
          </a:ln>
        </p:spPr>
      </p:pic>
      <p:pic>
        <p:nvPicPr>
          <p:cNvPr id="726" name="Google Shape;726;p7"/>
          <p:cNvPicPr preferRelativeResize="0"/>
          <p:nvPr/>
        </p:nvPicPr>
        <p:blipFill rotWithShape="1">
          <a:blip r:embed="rId33">
            <a:alphaModFix/>
          </a:blip>
          <a:srcRect/>
          <a:stretch/>
        </p:blipFill>
        <p:spPr>
          <a:xfrm>
            <a:off x="10029300" y="3475551"/>
            <a:ext cx="1642247" cy="441737"/>
          </a:xfrm>
          <a:prstGeom prst="rect">
            <a:avLst/>
          </a:prstGeom>
          <a:noFill/>
          <a:ln>
            <a:noFill/>
          </a:ln>
        </p:spPr>
      </p:pic>
      <p:pic>
        <p:nvPicPr>
          <p:cNvPr id="727" name="Google Shape;727;p7"/>
          <p:cNvPicPr preferRelativeResize="0"/>
          <p:nvPr/>
        </p:nvPicPr>
        <p:blipFill rotWithShape="1">
          <a:blip r:embed="rId34">
            <a:alphaModFix/>
          </a:blip>
          <a:srcRect/>
          <a:stretch/>
        </p:blipFill>
        <p:spPr>
          <a:xfrm>
            <a:off x="4568396" y="3524427"/>
            <a:ext cx="953609" cy="4112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
          <p:cNvSpPr txBox="1">
            <a:spLocks noGrp="1"/>
          </p:cNvSpPr>
          <p:nvPr>
            <p:ph type="ctr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2"/>
              </a:buClr>
              <a:buSzPts val="6000"/>
              <a:buFont typeface="Josefin Sans"/>
              <a:buNone/>
            </a:pPr>
            <a:r>
              <a:rPr lang="en-US" dirty="0"/>
              <a:t>When Failure Isn’t An Option. We Help You Deliver.</a:t>
            </a:r>
            <a:br>
              <a:rPr lang="en-US" dirty="0"/>
            </a:br>
            <a:r>
              <a:rPr lang="en-US" dirty="0"/>
              <a:t>And Prove It. </a:t>
            </a:r>
            <a:endParaRPr dirty="0"/>
          </a:p>
        </p:txBody>
      </p:sp>
      <p:sp>
        <p:nvSpPr>
          <p:cNvPr id="624" name="Google Shape;624;p4"/>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200"/>
              <a:buNone/>
            </a:pPr>
            <a:r>
              <a:rPr lang="en-US" sz="3200" dirty="0">
                <a:solidFill>
                  <a:schemeClr val="tx2"/>
                </a:solidFill>
              </a:rPr>
              <a:t>Inflectra unifies software delivery, quality, compliance, and traceability so you can ship at AI speed, reduce risk, and prove every release is ready. </a:t>
            </a:r>
            <a:endParaRPr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CCB26"/>
              </a:buClr>
              <a:buSzPts val="1800"/>
              <a:buFont typeface="Kanit"/>
              <a:buNone/>
            </a:pPr>
            <a:endParaRPr sz="1800" b="0" i="0" u="none" strike="noStrike" cap="none">
              <a:solidFill>
                <a:srgbClr val="FFFFFF"/>
              </a:solidFill>
              <a:latin typeface="Josefin Sans"/>
              <a:ea typeface="Josefin Sans"/>
              <a:cs typeface="Josefin Sans"/>
              <a:sym typeface="Josefin Sans"/>
            </a:endParaRPr>
          </a:p>
        </p:txBody>
      </p:sp>
      <p:pic>
        <p:nvPicPr>
          <p:cNvPr id="733" name="Google Shape;733;p8"/>
          <p:cNvPicPr preferRelativeResize="0"/>
          <p:nvPr/>
        </p:nvPicPr>
        <p:blipFill rotWithShape="1">
          <a:blip r:embed="rId3">
            <a:alphaModFix/>
          </a:blip>
          <a:srcRect/>
          <a:stretch/>
        </p:blipFill>
        <p:spPr>
          <a:xfrm>
            <a:off x="3781047" y="2298300"/>
            <a:ext cx="552350" cy="345401"/>
          </a:xfrm>
          <a:prstGeom prst="rect">
            <a:avLst/>
          </a:prstGeom>
          <a:noFill/>
          <a:ln>
            <a:noFill/>
          </a:ln>
        </p:spPr>
      </p:pic>
      <p:sp>
        <p:nvSpPr>
          <p:cNvPr id="734" name="Google Shape;734;p8"/>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Global Partnership Ecosystem</a:t>
            </a:r>
            <a:endParaRPr>
              <a:latin typeface="Josefin Sans"/>
              <a:ea typeface="Josefin Sans"/>
              <a:cs typeface="Josefin Sans"/>
              <a:sym typeface="Josefin Sans"/>
            </a:endParaRPr>
          </a:p>
        </p:txBody>
      </p:sp>
      <p:sp>
        <p:nvSpPr>
          <p:cNvPr id="735" name="Google Shape;735;p8"/>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9</a:t>
            </a:r>
            <a:endParaRPr sz="1600" b="0" i="0" u="none" strike="noStrike" cap="none">
              <a:solidFill>
                <a:srgbClr val="FFFFFF"/>
              </a:solidFill>
              <a:latin typeface="Josefin Sans"/>
              <a:ea typeface="Josefin Sans"/>
              <a:cs typeface="Josefin Sans"/>
              <a:sym typeface="Josefin Sans"/>
            </a:endParaRPr>
          </a:p>
        </p:txBody>
      </p:sp>
      <p:sp>
        <p:nvSpPr>
          <p:cNvPr id="736" name="Google Shape;736;p8"/>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10</a:t>
            </a:r>
            <a:endParaRPr sz="1600" b="0" i="0" u="none" strike="noStrike" cap="none">
              <a:solidFill>
                <a:srgbClr val="FFFFFF"/>
              </a:solidFill>
              <a:latin typeface="Josefin Sans"/>
              <a:ea typeface="Josefin Sans"/>
              <a:cs typeface="Josefin Sans"/>
              <a:sym typeface="Josefin Sans"/>
            </a:endParaRPr>
          </a:p>
        </p:txBody>
      </p:sp>
      <p:sp>
        <p:nvSpPr>
          <p:cNvPr id="737" name="Google Shape;737;p8"/>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31</a:t>
            </a:r>
            <a:endParaRPr sz="1600" b="0" i="0" u="none" strike="noStrike" cap="none">
              <a:solidFill>
                <a:srgbClr val="FFFFFF"/>
              </a:solidFill>
              <a:latin typeface="Josefin Sans"/>
              <a:ea typeface="Josefin Sans"/>
              <a:cs typeface="Josefin Sans"/>
              <a:sym typeface="Josefin Sans"/>
            </a:endParaRPr>
          </a:p>
        </p:txBody>
      </p:sp>
      <p:sp>
        <p:nvSpPr>
          <p:cNvPr id="738" name="Google Shape;738;p8"/>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Josefin Sans"/>
                <a:ea typeface="Josefin Sans"/>
                <a:cs typeface="Josefin Sans"/>
                <a:sym typeface="Josefin Sans"/>
              </a:rPr>
              <a:t>69</a:t>
            </a:r>
            <a:endParaRPr sz="1600" b="0" i="0" u="none" strike="noStrike" cap="none">
              <a:solidFill>
                <a:srgbClr val="FFFFFF"/>
              </a:solidFill>
              <a:latin typeface="Josefin Sans"/>
              <a:ea typeface="Josefin Sans"/>
              <a:cs typeface="Josefin Sans"/>
              <a:sym typeface="Josefin Sans"/>
            </a:endParaRPr>
          </a:p>
        </p:txBody>
      </p:sp>
      <p:sp>
        <p:nvSpPr>
          <p:cNvPr id="739" name="Google Shape;739;p8"/>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1" i="0" u="none" strike="noStrike" cap="none">
                <a:solidFill>
                  <a:srgbClr val="073642"/>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pic>
        <p:nvPicPr>
          <p:cNvPr id="740" name="Google Shape;740;p8" descr="Why use Gitlab?. This post is about my personal… | by Irtiza | Medium"/>
          <p:cNvPicPr preferRelativeResize="0"/>
          <p:nvPr/>
        </p:nvPicPr>
        <p:blipFill rotWithShape="1">
          <a:blip r:embed="rId4">
            <a:alphaModFix/>
          </a:blip>
          <a:srcRect l="8972" t="18860" r="9063" b="20718"/>
          <a:stretch/>
        </p:blipFill>
        <p:spPr>
          <a:xfrm>
            <a:off x="6290837" y="1731899"/>
            <a:ext cx="1266745" cy="412187"/>
          </a:xfrm>
          <a:prstGeom prst="rect">
            <a:avLst/>
          </a:prstGeom>
          <a:noFill/>
          <a:ln>
            <a:noFill/>
          </a:ln>
        </p:spPr>
      </p:pic>
      <p:pic>
        <p:nvPicPr>
          <p:cNvPr id="741" name="Google Shape;741;p8" descr="GitHub — A Beginner's Introduction | by Thiago Marsal Farias | Medium"/>
          <p:cNvPicPr preferRelativeResize="0"/>
          <p:nvPr/>
        </p:nvPicPr>
        <p:blipFill rotWithShape="1">
          <a:blip r:embed="rId5">
            <a:alphaModFix/>
          </a:blip>
          <a:srcRect/>
          <a:stretch/>
        </p:blipFill>
        <p:spPr>
          <a:xfrm>
            <a:off x="7761399" y="1757668"/>
            <a:ext cx="1208014" cy="365520"/>
          </a:xfrm>
          <a:prstGeom prst="rect">
            <a:avLst/>
          </a:prstGeom>
          <a:noFill/>
          <a:ln>
            <a:noFill/>
          </a:ln>
        </p:spPr>
      </p:pic>
      <p:pic>
        <p:nvPicPr>
          <p:cNvPr id="742" name="Google Shape;742;p8" descr="OctoPerf · GitHub"/>
          <p:cNvPicPr preferRelativeResize="0"/>
          <p:nvPr/>
        </p:nvPicPr>
        <p:blipFill rotWithShape="1">
          <a:blip r:embed="rId6">
            <a:alphaModFix/>
          </a:blip>
          <a:srcRect/>
          <a:stretch/>
        </p:blipFill>
        <p:spPr>
          <a:xfrm>
            <a:off x="10965423" y="1715953"/>
            <a:ext cx="868582" cy="710728"/>
          </a:xfrm>
          <a:prstGeom prst="rect">
            <a:avLst/>
          </a:prstGeom>
          <a:noFill/>
          <a:ln>
            <a:noFill/>
          </a:ln>
        </p:spPr>
      </p:pic>
      <p:pic>
        <p:nvPicPr>
          <p:cNvPr id="743" name="Google Shape;743;p8"/>
          <p:cNvPicPr preferRelativeResize="0"/>
          <p:nvPr/>
        </p:nvPicPr>
        <p:blipFill rotWithShape="1">
          <a:blip r:embed="rId7">
            <a:alphaModFix/>
          </a:blip>
          <a:srcRect/>
          <a:stretch/>
        </p:blipFill>
        <p:spPr>
          <a:xfrm>
            <a:off x="9510378" y="2229798"/>
            <a:ext cx="1443626" cy="479243"/>
          </a:xfrm>
          <a:prstGeom prst="rect">
            <a:avLst/>
          </a:prstGeom>
          <a:noFill/>
          <a:ln>
            <a:noFill/>
          </a:ln>
        </p:spPr>
      </p:pic>
      <p:pic>
        <p:nvPicPr>
          <p:cNvPr id="744" name="Google Shape;744;p8" descr="Technology Partners | Inflectra"/>
          <p:cNvPicPr preferRelativeResize="0"/>
          <p:nvPr/>
        </p:nvPicPr>
        <p:blipFill rotWithShape="1">
          <a:blip r:embed="rId8">
            <a:alphaModFix/>
          </a:blip>
          <a:srcRect/>
          <a:stretch/>
        </p:blipFill>
        <p:spPr>
          <a:xfrm>
            <a:off x="10765696" y="2710862"/>
            <a:ext cx="1068309" cy="675705"/>
          </a:xfrm>
          <a:prstGeom prst="rect">
            <a:avLst/>
          </a:prstGeom>
          <a:noFill/>
          <a:ln>
            <a:noFill/>
          </a:ln>
        </p:spPr>
      </p:pic>
      <p:pic>
        <p:nvPicPr>
          <p:cNvPr id="745" name="Google Shape;745;p8"/>
          <p:cNvPicPr preferRelativeResize="0"/>
          <p:nvPr/>
        </p:nvPicPr>
        <p:blipFill rotWithShape="1">
          <a:blip r:embed="rId9">
            <a:alphaModFix/>
          </a:blip>
          <a:srcRect/>
          <a:stretch/>
        </p:blipFill>
        <p:spPr>
          <a:xfrm>
            <a:off x="6290837" y="2286642"/>
            <a:ext cx="1477123" cy="433290"/>
          </a:xfrm>
          <a:prstGeom prst="rect">
            <a:avLst/>
          </a:prstGeom>
          <a:noFill/>
          <a:ln>
            <a:noFill/>
          </a:ln>
        </p:spPr>
      </p:pic>
      <p:pic>
        <p:nvPicPr>
          <p:cNvPr id="746" name="Google Shape;746;p8"/>
          <p:cNvPicPr preferRelativeResize="0"/>
          <p:nvPr/>
        </p:nvPicPr>
        <p:blipFill rotWithShape="1">
          <a:blip r:embed="rId10">
            <a:alphaModFix/>
          </a:blip>
          <a:srcRect/>
          <a:stretch/>
        </p:blipFill>
        <p:spPr>
          <a:xfrm>
            <a:off x="8058457" y="2939070"/>
            <a:ext cx="1500524" cy="352623"/>
          </a:xfrm>
          <a:prstGeom prst="rect">
            <a:avLst/>
          </a:prstGeom>
          <a:noFill/>
          <a:ln>
            <a:noFill/>
          </a:ln>
        </p:spPr>
      </p:pic>
      <p:pic>
        <p:nvPicPr>
          <p:cNvPr id="747" name="Google Shape;747;p8"/>
          <p:cNvPicPr preferRelativeResize="0"/>
          <p:nvPr/>
        </p:nvPicPr>
        <p:blipFill rotWithShape="1">
          <a:blip r:embed="rId11">
            <a:alphaModFix/>
          </a:blip>
          <a:srcRect/>
          <a:stretch/>
        </p:blipFill>
        <p:spPr>
          <a:xfrm>
            <a:off x="7872068" y="2328525"/>
            <a:ext cx="1550691" cy="279124"/>
          </a:xfrm>
          <a:prstGeom prst="rect">
            <a:avLst/>
          </a:prstGeom>
          <a:noFill/>
          <a:ln>
            <a:noFill/>
          </a:ln>
        </p:spPr>
      </p:pic>
      <p:pic>
        <p:nvPicPr>
          <p:cNvPr id="748" name="Google Shape;748;p8"/>
          <p:cNvPicPr preferRelativeResize="0"/>
          <p:nvPr/>
        </p:nvPicPr>
        <p:blipFill rotWithShape="1">
          <a:blip r:embed="rId12">
            <a:alphaModFix/>
          </a:blip>
          <a:srcRect/>
          <a:stretch/>
        </p:blipFill>
        <p:spPr>
          <a:xfrm>
            <a:off x="9173231" y="1780516"/>
            <a:ext cx="1664574" cy="345388"/>
          </a:xfrm>
          <a:prstGeom prst="rect">
            <a:avLst/>
          </a:prstGeom>
          <a:noFill/>
          <a:ln>
            <a:noFill/>
          </a:ln>
        </p:spPr>
      </p:pic>
      <p:sp>
        <p:nvSpPr>
          <p:cNvPr id="749" name="Google Shape;749;p8"/>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73642"/>
                </a:solidFill>
                <a:latin typeface="Poppins Medium"/>
                <a:ea typeface="Poppins Medium"/>
                <a:cs typeface="Poppins Medium"/>
                <a:sym typeface="Poppins Medium"/>
              </a:rPr>
              <a:t>AREAS OF FOCUS:</a:t>
            </a:r>
            <a:endParaRPr sz="1050" b="1" i="0" u="none" strike="noStrike" cap="none">
              <a:solidFill>
                <a:srgbClr val="073642"/>
              </a:solidFill>
              <a:latin typeface="Poppins Medium"/>
              <a:ea typeface="Poppins Medium"/>
              <a:cs typeface="Poppins Medium"/>
              <a:sym typeface="Poppins Medium"/>
            </a:endParaRPr>
          </a:p>
          <a:p>
            <a:pPr marL="457200" marR="0" lvl="0" indent="0" algn="l" rtl="0">
              <a:lnSpc>
                <a:spcPct val="100000"/>
              </a:lnSpc>
              <a:spcBef>
                <a:spcPts val="100"/>
              </a:spcBef>
              <a:spcAft>
                <a:spcPts val="0"/>
              </a:spcAft>
              <a:buClr>
                <a:srgbClr val="000000"/>
              </a:buClr>
              <a:buSzPts val="1600"/>
              <a:buFont typeface="Arial"/>
              <a:buNone/>
            </a:pPr>
            <a:endParaRPr sz="1600" b="0" i="0" u="none" strike="noStrike" cap="none">
              <a:solidFill>
                <a:srgbClr val="001F2E"/>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Artificial Intelligence (AI)</a:t>
            </a:r>
            <a:endParaRPr sz="16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1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DevOps &amp; CI/CD</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Test Automation</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Device Management</a:t>
            </a:r>
            <a:endParaRPr sz="1400" b="0" i="0" u="none" strike="noStrike" cap="none">
              <a:solidFill>
                <a:srgbClr val="000000"/>
              </a:solidFill>
              <a:latin typeface="Josefin Sans"/>
              <a:ea typeface="Josefin Sans"/>
              <a:cs typeface="Josefin Sans"/>
              <a:sym typeface="Josefin Sans"/>
            </a:endParaRPr>
          </a:p>
          <a:p>
            <a:pPr marL="285750" marR="0" lvl="1" indent="-285750" algn="l" rtl="0">
              <a:lnSpc>
                <a:spcPct val="100000"/>
              </a:lnSpc>
              <a:spcBef>
                <a:spcPts val="200"/>
              </a:spcBef>
              <a:spcAft>
                <a:spcPts val="0"/>
              </a:spcAft>
              <a:buClr>
                <a:srgbClr val="001F2E"/>
              </a:buClr>
              <a:buSzPts val="1600"/>
              <a:buFont typeface="Arial"/>
              <a:buChar char="•"/>
            </a:pPr>
            <a:r>
              <a:rPr lang="en-US" sz="1600" b="0" i="0" u="none" strike="noStrike" cap="none">
                <a:solidFill>
                  <a:srgbClr val="001F2E"/>
                </a:solidFill>
                <a:latin typeface="Josefin Sans"/>
                <a:ea typeface="Josefin Sans"/>
                <a:cs typeface="Josefin Sans"/>
                <a:sym typeface="Josefin Sans"/>
              </a:rPr>
              <a:t>Modeling Tools</a:t>
            </a:r>
            <a:endParaRPr sz="1400" b="0" i="0" u="none" strike="noStrike" cap="none">
              <a:solidFill>
                <a:srgbClr val="000000"/>
              </a:solidFill>
              <a:latin typeface="Josefin Sans"/>
              <a:ea typeface="Josefin Sans"/>
              <a:cs typeface="Josefin Sans"/>
              <a:sym typeface="Josefin Sans"/>
            </a:endParaRPr>
          </a:p>
        </p:txBody>
      </p:sp>
      <p:pic>
        <p:nvPicPr>
          <p:cNvPr id="750" name="Google Shape;750;p8"/>
          <p:cNvPicPr preferRelativeResize="0"/>
          <p:nvPr/>
        </p:nvPicPr>
        <p:blipFill rotWithShape="1">
          <a:blip r:embed="rId13">
            <a:alphaModFix/>
          </a:blip>
          <a:srcRect/>
          <a:stretch/>
        </p:blipFill>
        <p:spPr>
          <a:xfrm>
            <a:off x="6290837" y="2960984"/>
            <a:ext cx="1757373" cy="232158"/>
          </a:xfrm>
          <a:prstGeom prst="rect">
            <a:avLst/>
          </a:prstGeom>
          <a:noFill/>
          <a:ln>
            <a:noFill/>
          </a:ln>
        </p:spPr>
      </p:pic>
      <p:pic>
        <p:nvPicPr>
          <p:cNvPr id="751" name="Google Shape;751;p8"/>
          <p:cNvPicPr preferRelativeResize="0"/>
          <p:nvPr/>
        </p:nvPicPr>
        <p:blipFill rotWithShape="1">
          <a:blip r:embed="rId14">
            <a:alphaModFix/>
          </a:blip>
          <a:srcRect/>
          <a:stretch/>
        </p:blipFill>
        <p:spPr>
          <a:xfrm>
            <a:off x="9849479" y="2884564"/>
            <a:ext cx="701920" cy="420274"/>
          </a:xfrm>
          <a:prstGeom prst="rect">
            <a:avLst/>
          </a:prstGeom>
          <a:noFill/>
          <a:ln>
            <a:noFill/>
          </a:ln>
        </p:spPr>
      </p:pic>
      <p:sp>
        <p:nvSpPr>
          <p:cNvPr id="752" name="Google Shape;752;p8"/>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Platinum</a:t>
            </a:r>
            <a:endParaRPr sz="1400" b="0" i="0" u="none" strike="noStrike" cap="none">
              <a:solidFill>
                <a:srgbClr val="FFFFFF"/>
              </a:solidFill>
              <a:latin typeface="Josefin Sans"/>
              <a:ea typeface="Josefin Sans"/>
              <a:cs typeface="Josefin Sans"/>
              <a:sym typeface="Josefin Sans"/>
            </a:endParaRPr>
          </a:p>
        </p:txBody>
      </p:sp>
      <p:sp>
        <p:nvSpPr>
          <p:cNvPr id="753" name="Google Shape;753;p8"/>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Gold</a:t>
            </a:r>
            <a:endParaRPr sz="1400" b="0" i="0" u="none" strike="noStrike" cap="none">
              <a:solidFill>
                <a:srgbClr val="FFFFFF"/>
              </a:solidFill>
              <a:latin typeface="Josefin Sans"/>
              <a:ea typeface="Josefin Sans"/>
              <a:cs typeface="Josefin Sans"/>
              <a:sym typeface="Josefin Sans"/>
            </a:endParaRPr>
          </a:p>
        </p:txBody>
      </p:sp>
      <p:sp>
        <p:nvSpPr>
          <p:cNvPr id="754" name="Google Shape;754;p8"/>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Silver</a:t>
            </a:r>
            <a:endParaRPr sz="1400" b="0" i="0" u="none" strike="noStrike" cap="none">
              <a:solidFill>
                <a:srgbClr val="FFFFFF"/>
              </a:solidFill>
              <a:latin typeface="Josefin Sans"/>
              <a:ea typeface="Josefin Sans"/>
              <a:cs typeface="Josefin Sans"/>
              <a:sym typeface="Josefin Sans"/>
            </a:endParaRPr>
          </a:p>
        </p:txBody>
      </p:sp>
      <p:sp>
        <p:nvSpPr>
          <p:cNvPr id="755" name="Google Shape;755;p8"/>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1600" b="0" i="0" u="none" strike="noStrike" cap="none">
                <a:solidFill>
                  <a:srgbClr val="FFFFFF"/>
                </a:solidFill>
                <a:latin typeface="Josefin Sans"/>
                <a:ea typeface="Josefin Sans"/>
                <a:cs typeface="Josefin Sans"/>
                <a:sym typeface="Josefin Sans"/>
              </a:rPr>
              <a:t>Blue</a:t>
            </a:r>
            <a:endParaRPr sz="1400" b="0" i="0" u="none" strike="noStrike" cap="none">
              <a:solidFill>
                <a:srgbClr val="FFFFFF"/>
              </a:solidFill>
              <a:latin typeface="Josefin Sans"/>
              <a:ea typeface="Josefin Sans"/>
              <a:cs typeface="Josefin Sans"/>
              <a:sym typeface="Josefin Sans"/>
            </a:endParaRPr>
          </a:p>
        </p:txBody>
      </p:sp>
      <p:sp>
        <p:nvSpPr>
          <p:cNvPr id="756" name="Google Shape;756;p8"/>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73642"/>
              </a:buClr>
              <a:buSzPts val="1600"/>
              <a:buFont typeface="Arial"/>
              <a:buNone/>
            </a:pPr>
            <a:r>
              <a:rPr lang="en-US" sz="2000" b="1" i="0" u="none" strike="noStrike" cap="none">
                <a:solidFill>
                  <a:srgbClr val="073642"/>
                </a:solidFill>
                <a:latin typeface="Poppins Medium"/>
                <a:ea typeface="Poppins Medium"/>
                <a:cs typeface="Poppins Medium"/>
                <a:sym typeface="Poppins Medium"/>
              </a:rPr>
              <a:t>TIERS</a:t>
            </a:r>
            <a:endParaRPr sz="1400" b="0" i="0" u="none" strike="noStrike" cap="none">
              <a:solidFill>
                <a:srgbClr val="000000"/>
              </a:solidFill>
              <a:latin typeface="Poppins Medium"/>
              <a:ea typeface="Poppins Medium"/>
              <a:cs typeface="Poppins Medium"/>
              <a:sym typeface="Poppins Medium"/>
            </a:endParaRPr>
          </a:p>
        </p:txBody>
      </p:sp>
      <p:sp>
        <p:nvSpPr>
          <p:cNvPr id="757" name="Google Shape;757;p8"/>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SOLUTION</a:t>
            </a:r>
            <a:r>
              <a:rPr lang="en-US" sz="1800" b="1" i="0" u="none" strike="noStrike" cap="none">
                <a:solidFill>
                  <a:srgbClr val="001F2E"/>
                </a:solidFill>
                <a:latin typeface="Josefin Sans"/>
                <a:ea typeface="Josefin Sans"/>
                <a:cs typeface="Josefin Sans"/>
                <a:sym typeface="Josefin Sans"/>
              </a:rPr>
              <a:t> </a:t>
            </a:r>
            <a:r>
              <a:rPr lang="en-US" sz="1800" b="1" i="0" u="none" strike="noStrike" cap="none">
                <a:solidFill>
                  <a:srgbClr val="001F2E"/>
                </a:solidFill>
                <a:latin typeface="Poppins Medium"/>
                <a:ea typeface="Poppins Medium"/>
                <a:cs typeface="Poppins Medium"/>
                <a:sym typeface="Poppins Medium"/>
              </a:rPr>
              <a:t>PARTNERS</a:t>
            </a:r>
            <a:endParaRPr sz="1400" b="0" i="0" u="none" strike="noStrike" cap="none">
              <a:solidFill>
                <a:srgbClr val="000000"/>
              </a:solidFill>
              <a:latin typeface="Arial"/>
              <a:ea typeface="Arial"/>
              <a:cs typeface="Arial"/>
              <a:sym typeface="Arial"/>
            </a:endParaRPr>
          </a:p>
        </p:txBody>
      </p:sp>
      <p:sp>
        <p:nvSpPr>
          <p:cNvPr id="758" name="Google Shape;758;p8"/>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1F2E"/>
                </a:solidFill>
                <a:latin typeface="Poppins Medium"/>
                <a:ea typeface="Poppins Medium"/>
                <a:cs typeface="Poppins Medium"/>
                <a:sym typeface="Poppins Medium"/>
              </a:rPr>
              <a:t>TECHNOLOGY PARTNERS</a:t>
            </a:r>
            <a:endParaRPr sz="1400" b="1" i="0" u="none" strike="noStrike" cap="none">
              <a:solidFill>
                <a:srgbClr val="000000"/>
              </a:solidFill>
              <a:latin typeface="Poppins Medium"/>
              <a:ea typeface="Poppins Medium"/>
              <a:cs typeface="Poppins Medium"/>
              <a:sym typeface="Poppins Medium"/>
            </a:endParaRPr>
          </a:p>
        </p:txBody>
      </p:sp>
      <p:pic>
        <p:nvPicPr>
          <p:cNvPr id="759" name="Google Shape;759;p8"/>
          <p:cNvPicPr preferRelativeResize="0"/>
          <p:nvPr/>
        </p:nvPicPr>
        <p:blipFill rotWithShape="1">
          <a:blip r:embed="rId15">
            <a:alphaModFix/>
          </a:blip>
          <a:srcRect/>
          <a:stretch/>
        </p:blipFill>
        <p:spPr>
          <a:xfrm>
            <a:off x="1894107" y="1821256"/>
            <a:ext cx="1357100" cy="221670"/>
          </a:xfrm>
          <a:prstGeom prst="rect">
            <a:avLst/>
          </a:prstGeom>
          <a:noFill/>
          <a:ln>
            <a:noFill/>
          </a:ln>
        </p:spPr>
      </p:pic>
      <p:pic>
        <p:nvPicPr>
          <p:cNvPr id="760" name="Google Shape;760;p8" descr="A close up of a logo&#10;&#10;Description automatically generated"/>
          <p:cNvPicPr preferRelativeResize="0"/>
          <p:nvPr/>
        </p:nvPicPr>
        <p:blipFill rotWithShape="1">
          <a:blip r:embed="rId16">
            <a:alphaModFix/>
          </a:blip>
          <a:srcRect/>
          <a:stretch/>
        </p:blipFill>
        <p:spPr>
          <a:xfrm>
            <a:off x="392520" y="2311316"/>
            <a:ext cx="1357096" cy="319369"/>
          </a:xfrm>
          <a:prstGeom prst="rect">
            <a:avLst/>
          </a:prstGeom>
          <a:noFill/>
          <a:ln>
            <a:noFill/>
          </a:ln>
        </p:spPr>
      </p:pic>
      <p:pic>
        <p:nvPicPr>
          <p:cNvPr id="761" name="Google Shape;761;p8" descr="A black background with a black square&#10;&#10;Description automatically generated with medium confidence"/>
          <p:cNvPicPr preferRelativeResize="0"/>
          <p:nvPr/>
        </p:nvPicPr>
        <p:blipFill rotWithShape="1">
          <a:blip r:embed="rId17">
            <a:alphaModFix/>
          </a:blip>
          <a:srcRect/>
          <a:stretch/>
        </p:blipFill>
        <p:spPr>
          <a:xfrm>
            <a:off x="3556278" y="1675573"/>
            <a:ext cx="897813" cy="513036"/>
          </a:xfrm>
          <a:prstGeom prst="rect">
            <a:avLst/>
          </a:prstGeom>
          <a:noFill/>
          <a:ln>
            <a:noFill/>
          </a:ln>
        </p:spPr>
      </p:pic>
      <p:pic>
        <p:nvPicPr>
          <p:cNvPr id="762" name="Google Shape;762;p8"/>
          <p:cNvPicPr preferRelativeResize="0"/>
          <p:nvPr/>
        </p:nvPicPr>
        <p:blipFill rotWithShape="1">
          <a:blip r:embed="rId18">
            <a:alphaModFix/>
          </a:blip>
          <a:srcRect/>
          <a:stretch/>
        </p:blipFill>
        <p:spPr>
          <a:xfrm>
            <a:off x="2028648" y="2807739"/>
            <a:ext cx="982868" cy="562363"/>
          </a:xfrm>
          <a:prstGeom prst="rect">
            <a:avLst/>
          </a:prstGeom>
          <a:noFill/>
          <a:ln>
            <a:noFill/>
          </a:ln>
        </p:spPr>
      </p:pic>
      <p:pic>
        <p:nvPicPr>
          <p:cNvPr id="763" name="Google Shape;763;p8" descr="A blue and black logo&#10;&#10;Description automatically generated"/>
          <p:cNvPicPr preferRelativeResize="0"/>
          <p:nvPr/>
        </p:nvPicPr>
        <p:blipFill rotWithShape="1">
          <a:blip r:embed="rId19">
            <a:alphaModFix/>
          </a:blip>
          <a:srcRect/>
          <a:stretch/>
        </p:blipFill>
        <p:spPr>
          <a:xfrm>
            <a:off x="4413862" y="2964098"/>
            <a:ext cx="1477125" cy="249645"/>
          </a:xfrm>
          <a:prstGeom prst="rect">
            <a:avLst/>
          </a:prstGeom>
          <a:noFill/>
          <a:ln>
            <a:noFill/>
          </a:ln>
        </p:spPr>
      </p:pic>
      <p:pic>
        <p:nvPicPr>
          <p:cNvPr id="764" name="Google Shape;764;p8"/>
          <p:cNvPicPr preferRelativeResize="0"/>
          <p:nvPr/>
        </p:nvPicPr>
        <p:blipFill rotWithShape="1">
          <a:blip r:embed="rId20">
            <a:alphaModFix/>
          </a:blip>
          <a:srcRect r="-99"/>
          <a:stretch/>
        </p:blipFill>
        <p:spPr>
          <a:xfrm>
            <a:off x="392524" y="2923257"/>
            <a:ext cx="1357100" cy="331326"/>
          </a:xfrm>
          <a:prstGeom prst="rect">
            <a:avLst/>
          </a:prstGeom>
          <a:noFill/>
          <a:ln>
            <a:noFill/>
          </a:ln>
        </p:spPr>
      </p:pic>
      <p:pic>
        <p:nvPicPr>
          <p:cNvPr id="765" name="Google Shape;765;p8" descr="A blue and black logo&#10;&#10;Description automatically generated"/>
          <p:cNvPicPr preferRelativeResize="0"/>
          <p:nvPr/>
        </p:nvPicPr>
        <p:blipFill rotWithShape="1">
          <a:blip r:embed="rId21">
            <a:alphaModFix/>
          </a:blip>
          <a:srcRect/>
          <a:stretch/>
        </p:blipFill>
        <p:spPr>
          <a:xfrm>
            <a:off x="4668900" y="2316460"/>
            <a:ext cx="1208025" cy="309082"/>
          </a:xfrm>
          <a:prstGeom prst="rect">
            <a:avLst/>
          </a:prstGeom>
          <a:noFill/>
          <a:ln>
            <a:noFill/>
          </a:ln>
        </p:spPr>
      </p:pic>
      <p:pic>
        <p:nvPicPr>
          <p:cNvPr id="766" name="Google Shape;766;p8"/>
          <p:cNvPicPr preferRelativeResize="0"/>
          <p:nvPr/>
        </p:nvPicPr>
        <p:blipFill rotWithShape="1">
          <a:blip r:embed="rId22">
            <a:alphaModFix/>
          </a:blip>
          <a:srcRect/>
          <a:stretch/>
        </p:blipFill>
        <p:spPr>
          <a:xfrm>
            <a:off x="2161319" y="2252405"/>
            <a:ext cx="1208024" cy="437192"/>
          </a:xfrm>
          <a:prstGeom prst="rect">
            <a:avLst/>
          </a:prstGeom>
          <a:noFill/>
          <a:ln>
            <a:noFill/>
          </a:ln>
        </p:spPr>
      </p:pic>
      <p:pic>
        <p:nvPicPr>
          <p:cNvPr id="767" name="Google Shape;767;p8"/>
          <p:cNvPicPr preferRelativeResize="0"/>
          <p:nvPr/>
        </p:nvPicPr>
        <p:blipFill rotWithShape="1">
          <a:blip r:embed="rId23">
            <a:alphaModFix/>
          </a:blip>
          <a:srcRect/>
          <a:stretch/>
        </p:blipFill>
        <p:spPr>
          <a:xfrm>
            <a:off x="381012" y="1765774"/>
            <a:ext cx="1208025" cy="332634"/>
          </a:xfrm>
          <a:prstGeom prst="rect">
            <a:avLst/>
          </a:prstGeom>
          <a:noFill/>
          <a:ln>
            <a:noFill/>
          </a:ln>
        </p:spPr>
      </p:pic>
      <p:sp>
        <p:nvSpPr>
          <p:cNvPr id="768" name="Google Shape;768;p8"/>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Modernization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Agile Transformation</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Implementation Services</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Training</a:t>
            </a:r>
            <a:endParaRPr sz="1600" b="0" i="0" u="none" strike="noStrike" cap="none">
              <a:solidFill>
                <a:srgbClr val="001F2E"/>
              </a:solidFill>
              <a:latin typeface="Josefin Sans"/>
              <a:ea typeface="Josefin Sans"/>
              <a:cs typeface="Josefin Sans"/>
              <a:sym typeface="Josefin Sans"/>
            </a:endParaRPr>
          </a:p>
          <a:p>
            <a:pPr marL="457200" marR="0" lvl="0" indent="-285750" algn="l" rtl="0">
              <a:lnSpc>
                <a:spcPct val="100000"/>
              </a:lnSpc>
              <a:spcBef>
                <a:spcPts val="0"/>
              </a:spcBef>
              <a:spcAft>
                <a:spcPts val="0"/>
              </a:spcAft>
              <a:buClr>
                <a:srgbClr val="001F2E"/>
              </a:buClr>
              <a:buSzPts val="900"/>
              <a:buFont typeface="Josefin Sans"/>
              <a:buChar char="●"/>
            </a:pPr>
            <a:r>
              <a:rPr lang="en-US" sz="1600" b="0" i="0" u="none" strike="noStrike" cap="none">
                <a:solidFill>
                  <a:srgbClr val="001F2E"/>
                </a:solidFill>
                <a:latin typeface="Josefin Sans"/>
                <a:ea typeface="Josefin Sans"/>
                <a:cs typeface="Josefin Sans"/>
                <a:sym typeface="Josefin Sans"/>
              </a:rPr>
              <a:t>Load Testing</a:t>
            </a:r>
            <a:endParaRPr sz="1600" b="0" i="0" u="none" strike="noStrike" cap="none">
              <a:solidFill>
                <a:srgbClr val="001F2E"/>
              </a:solidFill>
              <a:latin typeface="Josefin Sans"/>
              <a:ea typeface="Josefin Sans"/>
              <a:cs typeface="Josefin Sans"/>
              <a:sym typeface="Josefin Sans"/>
            </a:endParaRPr>
          </a:p>
        </p:txBody>
      </p:sp>
      <p:pic>
        <p:nvPicPr>
          <p:cNvPr id="769" name="Google Shape;769;p8" descr="H2 Software Consulting Services, Inc."/>
          <p:cNvPicPr preferRelativeResize="0"/>
          <p:nvPr/>
        </p:nvPicPr>
        <p:blipFill rotWithShape="1">
          <a:blip r:embed="rId24">
            <a:alphaModFix/>
          </a:blip>
          <a:srcRect/>
          <a:stretch/>
        </p:blipFill>
        <p:spPr>
          <a:xfrm>
            <a:off x="3394329" y="2807739"/>
            <a:ext cx="832551" cy="528111"/>
          </a:xfrm>
          <a:prstGeom prst="rect">
            <a:avLst/>
          </a:prstGeom>
          <a:noFill/>
          <a:ln>
            <a:noFill/>
          </a:ln>
        </p:spPr>
      </p:pic>
      <p:pic>
        <p:nvPicPr>
          <p:cNvPr id="770" name="Google Shape;770;p8" descr="Fujitsu - Wikipedia"/>
          <p:cNvPicPr preferRelativeResize="0"/>
          <p:nvPr/>
        </p:nvPicPr>
        <p:blipFill rotWithShape="1">
          <a:blip r:embed="rId25">
            <a:alphaModFix/>
          </a:blip>
          <a:srcRect/>
          <a:stretch/>
        </p:blipFill>
        <p:spPr>
          <a:xfrm>
            <a:off x="4776303" y="1693483"/>
            <a:ext cx="884289" cy="4270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SpiraTeam</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err="1">
                <a:latin typeface="+mj-lt"/>
              </a:rPr>
              <a:t>Inflectra’s</a:t>
            </a:r>
            <a:r>
              <a:rPr lang="en-US" dirty="0">
                <a:latin typeface="+mj-lt"/>
              </a:rPr>
              <a:t> </a:t>
            </a:r>
            <a:r>
              <a:rPr lang="en-US" dirty="0" err="1">
                <a:latin typeface="+mj-lt"/>
              </a:rPr>
              <a:t>SpiraTeam</a:t>
            </a:r>
            <a:r>
              <a:rPr lang="en-US" dirty="0">
                <a:latin typeface="+mj-lt"/>
              </a:rPr>
              <a:t> is disrupting this market. And deservedly so. If you’re in the market for an ALM tool, I recommend you put </a:t>
            </a:r>
            <a:r>
              <a:rPr lang="en-US" dirty="0" err="1">
                <a:latin typeface="+mj-lt"/>
              </a:rPr>
              <a:t>SpiraTeam</a:t>
            </a:r>
            <a:r>
              <a:rPr lang="en-US" dirty="0">
                <a:latin typeface="+mj-lt"/>
              </a:rPr>
              <a:t> at the top of your shortlist. This is a great suite for managing the application development life cycle. Very competitive in features and functions.</a:t>
            </a:r>
          </a:p>
          <a:p>
            <a:pPr algn="ctr"/>
            <a:r>
              <a:rPr lang="en-US" b="1" i="1" dirty="0">
                <a:latin typeface="+mj-lt"/>
              </a:rPr>
              <a:t>	- Jim Reardan, </a:t>
            </a:r>
            <a:r>
              <a:rPr lang="en-US" i="1" dirty="0">
                <a:latin typeface="+mj-lt"/>
              </a:rPr>
              <a:t>Process1st Consulting</a:t>
            </a:r>
          </a:p>
        </p:txBody>
      </p:sp>
    </p:spTree>
    <p:extLst>
      <p:ext uri="{BB962C8B-B14F-4D97-AF65-F5344CB8AC3E}">
        <p14:creationId xmlns:p14="http://schemas.microsoft.com/office/powerpoint/2010/main" val="272988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pic>
        <p:nvPicPr>
          <p:cNvPr id="5" name="Picture 4">
            <a:extLst>
              <a:ext uri="{FF2B5EF4-FFF2-40B4-BE49-F238E27FC236}">
                <a16:creationId xmlns:a16="http://schemas.microsoft.com/office/drawing/2014/main" id="{87950C3A-5FBE-44C7-B96C-F579E024B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239" y="1522523"/>
            <a:ext cx="4654104" cy="5136914"/>
          </a:xfrm>
          <a:prstGeom prst="rect">
            <a:avLst/>
          </a:prstGeom>
          <a:ln>
            <a:solidFill>
              <a:srgbClr val="93A1A1"/>
            </a:solidFill>
          </a:ln>
        </p:spPr>
      </p:pic>
      <p:pic>
        <p:nvPicPr>
          <p:cNvPr id="7" name="Picture 6">
            <a:extLst>
              <a:ext uri="{FF2B5EF4-FFF2-40B4-BE49-F238E27FC236}">
                <a16:creationId xmlns:a16="http://schemas.microsoft.com/office/drawing/2014/main" id="{092B5468-12F1-454F-A803-DC26DB7812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4382" y="1522523"/>
            <a:ext cx="6051595" cy="2327227"/>
          </a:xfrm>
          <a:prstGeom prst="rect">
            <a:avLst/>
          </a:prstGeom>
          <a:ln>
            <a:solidFill>
              <a:srgbClr val="93A1A1"/>
            </a:solidFill>
          </a:ln>
        </p:spPr>
      </p:pic>
      <p:pic>
        <p:nvPicPr>
          <p:cNvPr id="9" name="Picture 8">
            <a:extLst>
              <a:ext uri="{FF2B5EF4-FFF2-40B4-BE49-F238E27FC236}">
                <a16:creationId xmlns:a16="http://schemas.microsoft.com/office/drawing/2014/main" id="{2511EAA4-60BB-45DD-98D3-ECA073C6CF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2675" y="3959498"/>
            <a:ext cx="5953403" cy="1996082"/>
          </a:xfrm>
          <a:prstGeom prst="rect">
            <a:avLst/>
          </a:prstGeom>
          <a:ln>
            <a:solidFill>
              <a:srgbClr val="93A1A1"/>
            </a:solidFill>
          </a:ln>
        </p:spPr>
      </p:pic>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InfoTech</a:t>
            </a:r>
          </a:p>
        </p:txBody>
      </p:sp>
    </p:spTree>
    <p:extLst>
      <p:ext uri="{BB962C8B-B14F-4D97-AF65-F5344CB8AC3E}">
        <p14:creationId xmlns:p14="http://schemas.microsoft.com/office/powerpoint/2010/main" val="309255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AI in the Software Lifecycle</a:t>
            </a:r>
            <a:endParaRPr/>
          </a:p>
        </p:txBody>
      </p:sp>
      <p:sp>
        <p:nvSpPr>
          <p:cNvPr id="1015" name="Google Shape;101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t>How AI is Transforming the Software Development Lifecycle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21"/>
          <p:cNvSpPr/>
          <p:nvPr/>
        </p:nvSpPr>
        <p:spPr>
          <a:xfrm>
            <a:off x="908806" y="1593908"/>
            <a:ext cx="10374386" cy="679508"/>
          </a:xfrm>
          <a:prstGeom prst="rect">
            <a:avLst/>
          </a:prstGeom>
          <a:solidFill>
            <a:srgbClr val="0A5569"/>
          </a:solidFill>
          <a:ln w="25400" cap="flat" cmpd="sng">
            <a:solidFill>
              <a:srgbClr val="2641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Kanit"/>
              <a:ea typeface="Kanit"/>
              <a:cs typeface="Kanit"/>
              <a:sym typeface="Kanit"/>
            </a:endParaRPr>
          </a:p>
        </p:txBody>
      </p:sp>
      <p:sp>
        <p:nvSpPr>
          <p:cNvPr id="1021" name="Google Shape;102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Josefin Sans"/>
              <a:buNone/>
            </a:pPr>
            <a:r>
              <a:rPr lang="en-US"/>
              <a:t>Agentic AI: </a:t>
            </a:r>
            <a:r>
              <a:rPr lang="en-US">
                <a:solidFill>
                  <a:schemeClr val="lt2"/>
                </a:solidFill>
              </a:rPr>
              <a:t>Adoption in the Enterprise</a:t>
            </a:r>
            <a:endParaRPr/>
          </a:p>
        </p:txBody>
      </p:sp>
      <p:sp>
        <p:nvSpPr>
          <p:cNvPr id="1022" name="Google Shape;1022;p21"/>
          <p:cNvSpPr/>
          <p:nvPr/>
        </p:nvSpPr>
        <p:spPr>
          <a:xfrm>
            <a:off x="908808" y="1602297"/>
            <a:ext cx="10374386" cy="4379053"/>
          </a:xfrm>
          <a:prstGeom prst="rect">
            <a:avLst/>
          </a:prstGeom>
          <a:no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CB26"/>
              </a:solidFill>
              <a:latin typeface="Arial"/>
              <a:ea typeface="Arial"/>
              <a:cs typeface="Arial"/>
              <a:sym typeface="Arial"/>
            </a:endParaRPr>
          </a:p>
        </p:txBody>
      </p:sp>
      <p:cxnSp>
        <p:nvCxnSpPr>
          <p:cNvPr id="1023" name="Google Shape;1023;p21"/>
          <p:cNvCxnSpPr/>
          <p:nvPr/>
        </p:nvCxnSpPr>
        <p:spPr>
          <a:xfrm>
            <a:off x="4228052" y="1610686"/>
            <a:ext cx="0" cy="4387442"/>
          </a:xfrm>
          <a:prstGeom prst="straightConnector1">
            <a:avLst/>
          </a:prstGeom>
          <a:noFill/>
          <a:ln w="25400" cap="flat" cmpd="sng">
            <a:solidFill>
              <a:schemeClr val="lt2"/>
            </a:solidFill>
            <a:prstDash val="solid"/>
            <a:round/>
            <a:headEnd type="none" w="sm" len="sm"/>
            <a:tailEnd type="none" w="sm" len="sm"/>
          </a:ln>
        </p:spPr>
      </p:cxnSp>
      <p:cxnSp>
        <p:nvCxnSpPr>
          <p:cNvPr id="1024" name="Google Shape;1024;p21"/>
          <p:cNvCxnSpPr/>
          <p:nvPr/>
        </p:nvCxnSpPr>
        <p:spPr>
          <a:xfrm>
            <a:off x="7845105" y="1593908"/>
            <a:ext cx="0" cy="4387442"/>
          </a:xfrm>
          <a:prstGeom prst="straightConnector1">
            <a:avLst/>
          </a:prstGeom>
          <a:noFill/>
          <a:ln w="25400" cap="flat" cmpd="sng">
            <a:solidFill>
              <a:schemeClr val="lt2"/>
            </a:solidFill>
            <a:prstDash val="solid"/>
            <a:round/>
            <a:headEnd type="none" w="sm" len="sm"/>
            <a:tailEnd type="none" w="sm" len="sm"/>
          </a:ln>
        </p:spPr>
      </p:cxnSp>
      <p:cxnSp>
        <p:nvCxnSpPr>
          <p:cNvPr id="1025" name="Google Shape;1025;p21"/>
          <p:cNvCxnSpPr/>
          <p:nvPr/>
        </p:nvCxnSpPr>
        <p:spPr>
          <a:xfrm rot="10800000">
            <a:off x="908806" y="2273417"/>
            <a:ext cx="10374388" cy="0"/>
          </a:xfrm>
          <a:prstGeom prst="straightConnector1">
            <a:avLst/>
          </a:prstGeom>
          <a:noFill/>
          <a:ln w="25400" cap="flat" cmpd="sng">
            <a:solidFill>
              <a:schemeClr val="lt2"/>
            </a:solidFill>
            <a:prstDash val="solid"/>
            <a:round/>
            <a:headEnd type="none" w="sm" len="sm"/>
            <a:tailEnd type="none" w="sm" len="sm"/>
          </a:ln>
        </p:spPr>
      </p:cxnSp>
      <p:sp>
        <p:nvSpPr>
          <p:cNvPr id="1026" name="Google Shape;1026;p21"/>
          <p:cNvSpPr txBox="1"/>
          <p:nvPr/>
        </p:nvSpPr>
        <p:spPr>
          <a:xfrm>
            <a:off x="908806"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1: Digital Intern</a:t>
            </a:r>
            <a:endParaRPr/>
          </a:p>
        </p:txBody>
      </p:sp>
      <p:sp>
        <p:nvSpPr>
          <p:cNvPr id="1027" name="Google Shape;1027;p21"/>
          <p:cNvSpPr txBox="1"/>
          <p:nvPr/>
        </p:nvSpPr>
        <p:spPr>
          <a:xfrm>
            <a:off x="4346896"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2: Digital Employee</a:t>
            </a:r>
            <a:endParaRPr/>
          </a:p>
        </p:txBody>
      </p:sp>
      <p:sp>
        <p:nvSpPr>
          <p:cNvPr id="1028" name="Google Shape;1028;p21"/>
          <p:cNvSpPr txBox="1"/>
          <p:nvPr/>
        </p:nvSpPr>
        <p:spPr>
          <a:xfrm>
            <a:off x="7904527" y="1747159"/>
            <a:ext cx="331924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Kanit"/>
                <a:ea typeface="Kanit"/>
                <a:cs typeface="Kanit"/>
                <a:sym typeface="Kanit"/>
              </a:rPr>
              <a:t>Phase 3: Digital Team</a:t>
            </a:r>
            <a:endParaRPr/>
          </a:p>
        </p:txBody>
      </p:sp>
      <p:sp>
        <p:nvSpPr>
          <p:cNvPr id="1029" name="Google Shape;1029;p21"/>
          <p:cNvSpPr txBox="1"/>
          <p:nvPr/>
        </p:nvSpPr>
        <p:spPr>
          <a:xfrm>
            <a:off x="1131118" y="4236440"/>
            <a:ext cx="289420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Coding Assistants, Digital Marketing, Internal / External Chat-bots. Era of #GenerativeAI</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Kanit"/>
              <a:ea typeface="Kanit"/>
              <a:cs typeface="Kanit"/>
              <a:sym typeface="Kanit"/>
            </a:endParaRPr>
          </a:p>
        </p:txBody>
      </p:sp>
      <p:sp>
        <p:nvSpPr>
          <p:cNvPr id="1030" name="Google Shape;1030;p21"/>
          <p:cNvSpPr txBox="1"/>
          <p:nvPr/>
        </p:nvSpPr>
        <p:spPr>
          <a:xfrm>
            <a:off x="8154099" y="2412647"/>
            <a:ext cx="289420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AI agents working together, AI “middleware”, A2A, MCP &amp; ACP protocols. Era of true #AgenticAI</a:t>
            </a:r>
            <a:endParaRPr/>
          </a:p>
        </p:txBody>
      </p:sp>
      <p:sp>
        <p:nvSpPr>
          <p:cNvPr id="1031" name="Google Shape;1031;p21"/>
          <p:cNvSpPr txBox="1"/>
          <p:nvPr/>
        </p:nvSpPr>
        <p:spPr>
          <a:xfrm>
            <a:off x="4656591" y="3535755"/>
            <a:ext cx="2894201"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Kanit"/>
                <a:ea typeface="Kanit"/>
                <a:cs typeface="Kanit"/>
                <a:sym typeface="Kanit"/>
              </a:rPr>
              <a:t>Workflow automation, autonomous agents, vibe coding, IT modernization, synthetic data generation</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Kanit"/>
              <a:ea typeface="Kanit"/>
              <a:cs typeface="Kanit"/>
              <a:sym typeface="Kanit"/>
            </a:endParaRPr>
          </a:p>
        </p:txBody>
      </p:sp>
      <p:sp>
        <p:nvSpPr>
          <p:cNvPr id="1032" name="Google Shape;1032;p21"/>
          <p:cNvSpPr/>
          <p:nvPr/>
        </p:nvSpPr>
        <p:spPr>
          <a:xfrm>
            <a:off x="1090569" y="3120705"/>
            <a:ext cx="10083567" cy="2499919"/>
          </a:xfrm>
          <a:custGeom>
            <a:avLst/>
            <a:gdLst/>
            <a:ahLst/>
            <a:cxnLst/>
            <a:rect l="l" t="t" r="r" b="b"/>
            <a:pathLst>
              <a:path w="10083567" h="2499919" extrusionOk="0">
                <a:moveTo>
                  <a:pt x="0" y="2499919"/>
                </a:moveTo>
                <a:cubicBezTo>
                  <a:pt x="803945" y="2464265"/>
                  <a:pt x="1607890" y="2428612"/>
                  <a:pt x="2306972" y="2323750"/>
                </a:cubicBezTo>
                <a:cubicBezTo>
                  <a:pt x="3006054" y="2218888"/>
                  <a:pt x="3482829" y="1947644"/>
                  <a:pt x="4194495" y="1870745"/>
                </a:cubicBezTo>
                <a:cubicBezTo>
                  <a:pt x="4906161" y="1793846"/>
                  <a:pt x="5912841" y="1929468"/>
                  <a:pt x="6576969" y="1862356"/>
                </a:cubicBezTo>
                <a:cubicBezTo>
                  <a:pt x="7241097" y="1795244"/>
                  <a:pt x="7594833" y="1778466"/>
                  <a:pt x="8179266" y="1468073"/>
                </a:cubicBezTo>
                <a:cubicBezTo>
                  <a:pt x="8763699" y="1157680"/>
                  <a:pt x="9736822" y="262855"/>
                  <a:pt x="10083567" y="0"/>
                </a:cubicBezTo>
              </a:path>
            </a:pathLst>
          </a:custGeom>
          <a:noFill/>
          <a:ln w="571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CB26"/>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lines on a black background&#10;&#10;AI-generated content may be incorrect.">
            <a:extLst>
              <a:ext uri="{FF2B5EF4-FFF2-40B4-BE49-F238E27FC236}">
                <a16:creationId xmlns:a16="http://schemas.microsoft.com/office/drawing/2014/main" id="{35A4B436-14C5-FBB6-AB13-6BCB5E0FAE2D}"/>
              </a:ext>
            </a:extLst>
          </p:cNvPr>
          <p:cNvPicPr>
            <a:picLocks noChangeAspect="1"/>
          </p:cNvPicPr>
          <p:nvPr/>
        </p:nvPicPr>
        <p:blipFill>
          <a:blip r:embed="rId2"/>
          <a:stretch>
            <a:fillRect/>
          </a:stretch>
        </p:blipFill>
        <p:spPr>
          <a:xfrm>
            <a:off x="2694392" y="1144836"/>
            <a:ext cx="6803216" cy="4087727"/>
          </a:xfrm>
          <a:prstGeom prst="rect">
            <a:avLst/>
          </a:prstGeom>
        </p:spPr>
      </p:pic>
    </p:spTree>
    <p:extLst>
      <p:ext uri="{BB962C8B-B14F-4D97-AF65-F5344CB8AC3E}">
        <p14:creationId xmlns:p14="http://schemas.microsoft.com/office/powerpoint/2010/main" val="8030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AI Supercharged Lifecycle Management</a:t>
            </a:r>
            <a:endParaRPr/>
          </a:p>
        </p:txBody>
      </p:sp>
      <p:sp>
        <p:nvSpPr>
          <p:cNvPr id="1031" name="Google Shape;1031;p34"/>
          <p:cNvSpPr txBox="1">
            <a:spLocks noGrp="1"/>
          </p:cNvSpPr>
          <p:nvPr>
            <p:ph type="body" idx="1"/>
          </p:nvPr>
        </p:nvSpPr>
        <p:spPr>
          <a:xfrm>
            <a:off x="605444" y="5370169"/>
            <a:ext cx="9860280" cy="14234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err="1">
                <a:latin typeface="Josefin Sans"/>
                <a:ea typeface="Josefin Sans"/>
                <a:cs typeface="Josefin Sans"/>
                <a:sym typeface="Josefin Sans"/>
              </a:rPr>
              <a:t>SpiraTeam's</a:t>
            </a:r>
            <a:r>
              <a:rPr lang="en-US" dirty="0">
                <a:latin typeface="Josefin Sans"/>
                <a:ea typeface="Josefin Sans"/>
                <a:cs typeface="Josefin Sans"/>
                <a:sym typeface="Josefin Sans"/>
              </a:rPr>
              <a:t> artificial intelligence functionality lets you generate project artifacts such as requirements, test cases, tasks, code, risks and deliverables. The AI functionality increases productivity by 40%.</a:t>
            </a:r>
            <a:endParaRPr dirty="0"/>
          </a:p>
        </p:txBody>
      </p:sp>
      <p:pic>
        <p:nvPicPr>
          <p:cNvPr id="2" name="Picture 1">
            <a:extLst>
              <a:ext uri="{FF2B5EF4-FFF2-40B4-BE49-F238E27FC236}">
                <a16:creationId xmlns:a16="http://schemas.microsoft.com/office/drawing/2014/main" id="{001999DC-8C5A-24C2-616C-884F2E2A7DAA}"/>
              </a:ext>
            </a:extLst>
          </p:cNvPr>
          <p:cNvPicPr>
            <a:picLocks noChangeAspect="1"/>
          </p:cNvPicPr>
          <p:nvPr/>
        </p:nvPicPr>
        <p:blipFill>
          <a:blip r:embed="rId3"/>
          <a:stretch>
            <a:fillRect/>
          </a:stretch>
        </p:blipFill>
        <p:spPr>
          <a:xfrm>
            <a:off x="1216247" y="1423909"/>
            <a:ext cx="8638674" cy="3861864"/>
          </a:xfrm>
          <a:prstGeom prst="rect">
            <a:avLst/>
          </a:prstGeom>
          <a:ln>
            <a:solidFill>
              <a:srgbClr val="93A1A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1E23-4077-EA43-9943-9D5835304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FA38B-7E31-8C30-204F-ED110A86507C}"/>
              </a:ext>
            </a:extLst>
          </p:cNvPr>
          <p:cNvSpPr>
            <a:spLocks noGrp="1"/>
          </p:cNvSpPr>
          <p:nvPr>
            <p:ph type="title"/>
          </p:nvPr>
        </p:nvSpPr>
        <p:spPr/>
        <p:txBody>
          <a:bodyPr/>
          <a:lstStyle/>
          <a:p>
            <a:r>
              <a:rPr lang="en-US" dirty="0"/>
              <a:t>Improve Quality With Requirements Analysis</a:t>
            </a:r>
          </a:p>
        </p:txBody>
      </p:sp>
      <p:sp>
        <p:nvSpPr>
          <p:cNvPr id="6" name="Content Placeholder 4">
            <a:extLst>
              <a:ext uri="{FF2B5EF4-FFF2-40B4-BE49-F238E27FC236}">
                <a16:creationId xmlns:a16="http://schemas.microsoft.com/office/drawing/2014/main" id="{1492ACCC-E841-4C0C-977E-09DF347D90C4}"/>
              </a:ext>
            </a:extLst>
          </p:cNvPr>
          <p:cNvSpPr>
            <a:spLocks noGrp="1"/>
          </p:cNvSpPr>
          <p:nvPr>
            <p:ph idx="1"/>
          </p:nvPr>
        </p:nvSpPr>
        <p:spPr>
          <a:xfrm>
            <a:off x="854095" y="5145581"/>
            <a:ext cx="9860280" cy="1423494"/>
          </a:xfrm>
        </p:spPr>
        <p:txBody>
          <a:bodyPr>
            <a:noAutofit/>
          </a:bodyPr>
          <a:lstStyle/>
          <a:p>
            <a:pPr marL="0" indent="0">
              <a:buNone/>
            </a:pPr>
            <a:r>
              <a:rPr lang="en-US" dirty="0" err="1">
                <a:latin typeface="+mj-lt"/>
              </a:rPr>
              <a:t>SpiraTeam’s</a:t>
            </a:r>
            <a:r>
              <a:rPr lang="en-US" dirty="0">
                <a:latin typeface="+mj-lt"/>
              </a:rPr>
              <a:t> embedded AI engine helps you improve quality right from the start of the process. It will review your requirements, provide an assessment and suggestions, and even rewrite it for you.</a:t>
            </a:r>
          </a:p>
        </p:txBody>
      </p:sp>
      <p:pic>
        <p:nvPicPr>
          <p:cNvPr id="1026" name="Picture 2">
            <a:extLst>
              <a:ext uri="{FF2B5EF4-FFF2-40B4-BE49-F238E27FC236}">
                <a16:creationId xmlns:a16="http://schemas.microsoft.com/office/drawing/2014/main" id="{4BAB2CAD-F69A-EF3E-7F2C-C7FBDDD68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16" y="1245352"/>
            <a:ext cx="9312442" cy="3910498"/>
          </a:xfrm>
          <a:prstGeom prst="rect">
            <a:avLst/>
          </a:prstGeom>
          <a:noFill/>
          <a:ln>
            <a:solidFill>
              <a:srgbClr val="93A1A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96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90146-4815-8A0F-95BD-B4188599E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464E7-53D0-9AC2-6639-524A661EBB6F}"/>
              </a:ext>
            </a:extLst>
          </p:cNvPr>
          <p:cNvSpPr>
            <a:spLocks noGrp="1"/>
          </p:cNvSpPr>
          <p:nvPr>
            <p:ph type="title"/>
          </p:nvPr>
        </p:nvSpPr>
        <p:spPr/>
        <p:txBody>
          <a:bodyPr/>
          <a:lstStyle/>
          <a:p>
            <a:r>
              <a:rPr lang="en-US" dirty="0"/>
              <a:t>Real-Time Insights on Project Progress</a:t>
            </a:r>
          </a:p>
        </p:txBody>
      </p:sp>
      <p:sp>
        <p:nvSpPr>
          <p:cNvPr id="6" name="Content Placeholder 4">
            <a:extLst>
              <a:ext uri="{FF2B5EF4-FFF2-40B4-BE49-F238E27FC236}">
                <a16:creationId xmlns:a16="http://schemas.microsoft.com/office/drawing/2014/main" id="{827A785D-EE38-F941-DB55-B71D18CDF1F2}"/>
              </a:ext>
            </a:extLst>
          </p:cNvPr>
          <p:cNvSpPr>
            <a:spLocks noGrp="1"/>
          </p:cNvSpPr>
          <p:nvPr>
            <p:ph idx="1"/>
          </p:nvPr>
        </p:nvSpPr>
        <p:spPr>
          <a:xfrm>
            <a:off x="854095" y="5145581"/>
            <a:ext cx="9860280" cy="1423494"/>
          </a:xfrm>
        </p:spPr>
        <p:txBody>
          <a:bodyPr>
            <a:noAutofit/>
          </a:bodyPr>
          <a:lstStyle/>
          <a:p>
            <a:pPr marL="0" indent="0">
              <a:buNone/>
            </a:pPr>
            <a:r>
              <a:rPr lang="en-US" dirty="0">
                <a:latin typeface="+mj-lt"/>
              </a:rPr>
              <a:t>With Inflectra.ai, SpiraTeam lets you analyze the progress of a Release or Sprint, gain insights into the possible risks, and get recommendations on how to mitigate before they happen.</a:t>
            </a:r>
          </a:p>
        </p:txBody>
      </p:sp>
      <p:pic>
        <p:nvPicPr>
          <p:cNvPr id="3" name="Picture 2">
            <a:extLst>
              <a:ext uri="{FF2B5EF4-FFF2-40B4-BE49-F238E27FC236}">
                <a16:creationId xmlns:a16="http://schemas.microsoft.com/office/drawing/2014/main" id="{46EE0402-E40D-8450-E5C0-9EBD194D1D81}"/>
              </a:ext>
            </a:extLst>
          </p:cNvPr>
          <p:cNvPicPr>
            <a:picLocks noChangeAspect="1"/>
          </p:cNvPicPr>
          <p:nvPr/>
        </p:nvPicPr>
        <p:blipFill>
          <a:blip r:embed="rId2"/>
          <a:stretch>
            <a:fillRect/>
          </a:stretch>
        </p:blipFill>
        <p:spPr>
          <a:xfrm>
            <a:off x="1417629" y="1130968"/>
            <a:ext cx="7301255" cy="4030515"/>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8446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Integrating Inflectra.ai with MCP</a:t>
            </a:r>
            <a:endParaRPr/>
          </a:p>
        </p:txBody>
      </p:sp>
      <p:sp>
        <p:nvSpPr>
          <p:cNvPr id="1095" name="Google Shape;1095;p27"/>
          <p:cNvSpPr txBox="1">
            <a:spLocks noGrp="1"/>
          </p:cNvSpPr>
          <p:nvPr>
            <p:ph type="body" idx="1"/>
          </p:nvPr>
        </p:nvSpPr>
        <p:spPr>
          <a:xfrm>
            <a:off x="838200" y="1505534"/>
            <a:ext cx="10515600" cy="1504242"/>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sz="2400" dirty="0"/>
              <a:t>Our products have MCP Servers and integrate with agentic coding agents like Claude, Kiro, Anti Gravity, Codex for spec-based development:</a:t>
            </a:r>
            <a:endParaRPr dirty="0"/>
          </a:p>
        </p:txBody>
      </p:sp>
      <p:sp>
        <p:nvSpPr>
          <p:cNvPr id="1096" name="Google Shape;1096;p27"/>
          <p:cNvSpPr/>
          <p:nvPr/>
        </p:nvSpPr>
        <p:spPr>
          <a:xfrm>
            <a:off x="1126838" y="4046631"/>
            <a:ext cx="2225964" cy="849746"/>
          </a:xfrm>
          <a:prstGeom prst="roundRect">
            <a:avLst>
              <a:gd name="adj" fmla="val 16667"/>
            </a:avLst>
          </a:prstGeom>
          <a:gradFill>
            <a:gsLst>
              <a:gs pos="0">
                <a:srgbClr val="B6BFC2"/>
              </a:gs>
              <a:gs pos="35000">
                <a:srgbClr val="CDD3D3"/>
              </a:gs>
              <a:gs pos="100000">
                <a:srgbClr val="EBEBEF"/>
              </a:gs>
            </a:gsLst>
            <a:lin ang="16200000" scaled="0"/>
          </a:gradFill>
          <a:ln w="9525" cap="flat" cmpd="sng">
            <a:solidFill>
              <a:srgbClr val="04344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Agentic Coding</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Agents</a:t>
            </a:r>
            <a:endParaRPr/>
          </a:p>
        </p:txBody>
      </p:sp>
      <p:sp>
        <p:nvSpPr>
          <p:cNvPr id="1097" name="Google Shape;1097;p27"/>
          <p:cNvSpPr/>
          <p:nvPr/>
        </p:nvSpPr>
        <p:spPr>
          <a:xfrm>
            <a:off x="4613565" y="3041816"/>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Spira MCP Server</a:t>
            </a:r>
            <a:endParaRPr/>
          </a:p>
        </p:txBody>
      </p:sp>
      <p:sp>
        <p:nvSpPr>
          <p:cNvPr id="1098" name="Google Shape;1098;p27"/>
          <p:cNvSpPr/>
          <p:nvPr/>
        </p:nvSpPr>
        <p:spPr>
          <a:xfrm>
            <a:off x="4613565" y="4136326"/>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Rapise MCP Server</a:t>
            </a:r>
            <a:endParaRPr/>
          </a:p>
        </p:txBody>
      </p:sp>
      <p:sp>
        <p:nvSpPr>
          <p:cNvPr id="1099" name="Google Shape;1099;p27"/>
          <p:cNvSpPr/>
          <p:nvPr/>
        </p:nvSpPr>
        <p:spPr>
          <a:xfrm>
            <a:off x="4613565" y="5199013"/>
            <a:ext cx="2225964" cy="849746"/>
          </a:xfrm>
          <a:prstGeom prst="roundRect">
            <a:avLst>
              <a:gd name="adj" fmla="val 16667"/>
            </a:avLst>
          </a:prstGeom>
          <a:gradFill>
            <a:gsLst>
              <a:gs pos="0">
                <a:srgbClr val="9BCDFF"/>
              </a:gs>
              <a:gs pos="35000">
                <a:srgbClr val="B8DCFF"/>
              </a:gs>
              <a:gs pos="100000">
                <a:srgbClr val="E2F0FF"/>
              </a:gs>
            </a:gsLst>
            <a:lin ang="16200000" scaled="0"/>
          </a:gradFill>
          <a:ln w="9525" cap="flat" cmpd="sng">
            <a:solidFill>
              <a:srgbClr val="5597D3"/>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GitHub MCP Server</a:t>
            </a:r>
            <a:endParaRPr/>
          </a:p>
        </p:txBody>
      </p:sp>
      <p:sp>
        <p:nvSpPr>
          <p:cNvPr id="1100" name="Google Shape;1100;p27"/>
          <p:cNvSpPr/>
          <p:nvPr/>
        </p:nvSpPr>
        <p:spPr>
          <a:xfrm>
            <a:off x="8451273" y="4157465"/>
            <a:ext cx="2309091" cy="835891"/>
          </a:xfrm>
          <a:prstGeom prst="flowChartMultidocument">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Test Execution CLI</a:t>
            </a:r>
            <a:endParaRPr/>
          </a:p>
        </p:txBody>
      </p:sp>
      <p:sp>
        <p:nvSpPr>
          <p:cNvPr id="1101" name="Google Shape;1101;p27"/>
          <p:cNvSpPr/>
          <p:nvPr/>
        </p:nvSpPr>
        <p:spPr>
          <a:xfrm>
            <a:off x="9153236" y="5265829"/>
            <a:ext cx="1607128" cy="625908"/>
          </a:xfrm>
          <a:prstGeom prst="flowChartProcess">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GitHub REST API</a:t>
            </a:r>
            <a:endParaRPr/>
          </a:p>
        </p:txBody>
      </p:sp>
      <p:grpSp>
        <p:nvGrpSpPr>
          <p:cNvPr id="1102" name="Google Shape;1102;p27"/>
          <p:cNvGrpSpPr/>
          <p:nvPr/>
        </p:nvGrpSpPr>
        <p:grpSpPr>
          <a:xfrm>
            <a:off x="8348821" y="5318004"/>
            <a:ext cx="804415" cy="223834"/>
            <a:chOff x="8348821" y="5603230"/>
            <a:chExt cx="804415" cy="223834"/>
          </a:xfrm>
        </p:grpSpPr>
        <p:cxnSp>
          <p:nvCxnSpPr>
            <p:cNvPr id="1103" name="Google Shape;1103;p27"/>
            <p:cNvCxnSpPr/>
            <p:nvPr/>
          </p:nvCxnSpPr>
          <p:spPr>
            <a:xfrm rot="10800000">
              <a:off x="8559800" y="570807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04" name="Google Shape;1104;p27"/>
            <p:cNvSpPr/>
            <p:nvPr/>
          </p:nvSpPr>
          <p:spPr>
            <a:xfrm>
              <a:off x="8348821" y="560323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grpSp>
        <p:nvGrpSpPr>
          <p:cNvPr id="1105" name="Google Shape;1105;p27"/>
          <p:cNvGrpSpPr/>
          <p:nvPr/>
        </p:nvGrpSpPr>
        <p:grpSpPr>
          <a:xfrm>
            <a:off x="8348821" y="5645894"/>
            <a:ext cx="804415" cy="223834"/>
            <a:chOff x="8362675" y="5931120"/>
            <a:chExt cx="804415" cy="223834"/>
          </a:xfrm>
        </p:grpSpPr>
        <p:cxnSp>
          <p:nvCxnSpPr>
            <p:cNvPr id="1106" name="Google Shape;1106;p27"/>
            <p:cNvCxnSpPr/>
            <p:nvPr/>
          </p:nvCxnSpPr>
          <p:spPr>
            <a:xfrm rot="10800000">
              <a:off x="8573654" y="603596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07" name="Google Shape;1107;p27"/>
            <p:cNvSpPr/>
            <p:nvPr/>
          </p:nvSpPr>
          <p:spPr>
            <a:xfrm>
              <a:off x="8362675" y="593112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cxnSp>
        <p:nvCxnSpPr>
          <p:cNvPr id="1108" name="Google Shape;1108;p27"/>
          <p:cNvCxnSpPr>
            <a:endCxn id="1097" idx="1"/>
          </p:cNvCxnSpPr>
          <p:nvPr/>
        </p:nvCxnSpPr>
        <p:spPr>
          <a:xfrm rot="10800000" flipH="1">
            <a:off x="3579165" y="3466689"/>
            <a:ext cx="1034400" cy="66960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09" name="Google Shape;1109;p27"/>
          <p:cNvCxnSpPr/>
          <p:nvPr/>
        </p:nvCxnSpPr>
        <p:spPr>
          <a:xfrm>
            <a:off x="3465947" y="4546485"/>
            <a:ext cx="1078344"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0" name="Google Shape;1110;p27"/>
          <p:cNvCxnSpPr/>
          <p:nvPr/>
        </p:nvCxnSpPr>
        <p:spPr>
          <a:xfrm>
            <a:off x="3465947" y="4803293"/>
            <a:ext cx="1078344" cy="842601"/>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1" name="Google Shape;1111;p27"/>
          <p:cNvCxnSpPr/>
          <p:nvPr/>
        </p:nvCxnSpPr>
        <p:spPr>
          <a:xfrm>
            <a:off x="7055003" y="3469145"/>
            <a:ext cx="1126109"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2" name="Google Shape;1112;p27"/>
          <p:cNvCxnSpPr/>
          <p:nvPr/>
        </p:nvCxnSpPr>
        <p:spPr>
          <a:xfrm>
            <a:off x="7102768" y="4548941"/>
            <a:ext cx="1078344" cy="0"/>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cxnSp>
        <p:nvCxnSpPr>
          <p:cNvPr id="1113" name="Google Shape;1113;p27"/>
          <p:cNvCxnSpPr/>
          <p:nvPr/>
        </p:nvCxnSpPr>
        <p:spPr>
          <a:xfrm>
            <a:off x="7055003" y="5628738"/>
            <a:ext cx="1126109" cy="19612"/>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sp>
        <p:nvSpPr>
          <p:cNvPr id="1114" name="Google Shape;1114;p27"/>
          <p:cNvSpPr txBox="1"/>
          <p:nvPr/>
        </p:nvSpPr>
        <p:spPr>
          <a:xfrm>
            <a:off x="7440256" y="5293538"/>
            <a:ext cx="68659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Web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APIs</a:t>
            </a:r>
            <a:endParaRPr/>
          </a:p>
        </p:txBody>
      </p:sp>
      <p:sp>
        <p:nvSpPr>
          <p:cNvPr id="1115" name="Google Shape;1115;p27"/>
          <p:cNvSpPr txBox="1"/>
          <p:nvPr/>
        </p:nvSpPr>
        <p:spPr>
          <a:xfrm>
            <a:off x="3616041" y="4177153"/>
            <a:ext cx="104139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MCP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Protocol</a:t>
            </a:r>
            <a:endParaRPr/>
          </a:p>
        </p:txBody>
      </p:sp>
      <p:sp>
        <p:nvSpPr>
          <p:cNvPr id="1116" name="Google Shape;1116;p27"/>
          <p:cNvSpPr/>
          <p:nvPr/>
        </p:nvSpPr>
        <p:spPr>
          <a:xfrm>
            <a:off x="9153236" y="3152222"/>
            <a:ext cx="1607128" cy="625908"/>
          </a:xfrm>
          <a:prstGeom prst="flowChartProcess">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Spira REST API</a:t>
            </a:r>
            <a:endParaRPr/>
          </a:p>
        </p:txBody>
      </p:sp>
      <p:grpSp>
        <p:nvGrpSpPr>
          <p:cNvPr id="1117" name="Google Shape;1117;p27"/>
          <p:cNvGrpSpPr/>
          <p:nvPr/>
        </p:nvGrpSpPr>
        <p:grpSpPr>
          <a:xfrm>
            <a:off x="8348821" y="3204397"/>
            <a:ext cx="804415" cy="223834"/>
            <a:chOff x="8348821" y="5603230"/>
            <a:chExt cx="804415" cy="223834"/>
          </a:xfrm>
        </p:grpSpPr>
        <p:cxnSp>
          <p:nvCxnSpPr>
            <p:cNvPr id="1118" name="Google Shape;1118;p27"/>
            <p:cNvCxnSpPr/>
            <p:nvPr/>
          </p:nvCxnSpPr>
          <p:spPr>
            <a:xfrm rot="10800000">
              <a:off x="8559800" y="570807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19" name="Google Shape;1119;p27"/>
            <p:cNvSpPr/>
            <p:nvPr/>
          </p:nvSpPr>
          <p:spPr>
            <a:xfrm>
              <a:off x="8348821" y="560323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grpSp>
        <p:nvGrpSpPr>
          <p:cNvPr id="1120" name="Google Shape;1120;p27"/>
          <p:cNvGrpSpPr/>
          <p:nvPr/>
        </p:nvGrpSpPr>
        <p:grpSpPr>
          <a:xfrm>
            <a:off x="8348821" y="3532287"/>
            <a:ext cx="804415" cy="223834"/>
            <a:chOff x="8362675" y="5931120"/>
            <a:chExt cx="804415" cy="223834"/>
          </a:xfrm>
        </p:grpSpPr>
        <p:cxnSp>
          <p:nvCxnSpPr>
            <p:cNvPr id="1121" name="Google Shape;1121;p27"/>
            <p:cNvCxnSpPr/>
            <p:nvPr/>
          </p:nvCxnSpPr>
          <p:spPr>
            <a:xfrm rot="10800000">
              <a:off x="8573654" y="6035963"/>
              <a:ext cx="593436" cy="0"/>
            </a:xfrm>
            <a:prstGeom prst="straightConnector1">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cxnSp>
        <p:sp>
          <p:nvSpPr>
            <p:cNvPr id="1122" name="Google Shape;1122;p27"/>
            <p:cNvSpPr/>
            <p:nvPr/>
          </p:nvSpPr>
          <p:spPr>
            <a:xfrm>
              <a:off x="8362675" y="5931120"/>
              <a:ext cx="204904" cy="223834"/>
            </a:xfrm>
            <a:prstGeom prst="ellipse">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73642"/>
                </a:solidFill>
                <a:latin typeface="Arial"/>
                <a:ea typeface="Arial"/>
                <a:cs typeface="Arial"/>
                <a:sym typeface="Arial"/>
              </a:endParaRPr>
            </a:p>
          </p:txBody>
        </p:sp>
      </p:grpSp>
      <p:sp>
        <p:nvSpPr>
          <p:cNvPr id="1123" name="Google Shape;1123;p27"/>
          <p:cNvSpPr txBox="1"/>
          <p:nvPr/>
        </p:nvSpPr>
        <p:spPr>
          <a:xfrm>
            <a:off x="7362474" y="3105746"/>
            <a:ext cx="68659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Web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Kanit"/>
              <a:ea typeface="Kanit"/>
              <a:cs typeface="Kanit"/>
              <a:sym typeface="Kani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Kanit"/>
                <a:ea typeface="Kanit"/>
                <a:cs typeface="Kanit"/>
                <a:sym typeface="Kanit"/>
              </a:rPr>
              <a:t>APIs</a:t>
            </a:r>
            <a:endParaRPr/>
          </a:p>
        </p:txBody>
      </p:sp>
      <p:sp>
        <p:nvSpPr>
          <p:cNvPr id="1124" name="Google Shape;1124;p27"/>
          <p:cNvSpPr/>
          <p:nvPr/>
        </p:nvSpPr>
        <p:spPr>
          <a:xfrm>
            <a:off x="1126838" y="5444855"/>
            <a:ext cx="2225964" cy="849746"/>
          </a:xfrm>
          <a:prstGeom prst="roundRect">
            <a:avLst>
              <a:gd name="adj" fmla="val 16667"/>
            </a:avLst>
          </a:prstGeom>
          <a:gradFill>
            <a:gsLst>
              <a:gs pos="0">
                <a:srgbClr val="FFED74"/>
              </a:gs>
              <a:gs pos="35000">
                <a:srgbClr val="FFF09F"/>
              </a:gs>
              <a:gs pos="100000">
                <a:srgbClr val="FFF9D6"/>
              </a:gs>
            </a:gsLst>
            <a:lin ang="16200000" scaled="0"/>
          </a:gradFill>
          <a:ln w="9525" cap="flat" cmpd="sng">
            <a:solidFill>
              <a:srgbClr val="FFBE00"/>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73642"/>
                </a:solidFill>
                <a:latin typeface="Kanit"/>
                <a:ea typeface="Kanit"/>
                <a:cs typeface="Kanit"/>
                <a:sym typeface="Kanit"/>
              </a:rPr>
              <a:t>LLM Models</a:t>
            </a:r>
            <a:endParaRPr/>
          </a:p>
        </p:txBody>
      </p:sp>
      <p:cxnSp>
        <p:nvCxnSpPr>
          <p:cNvPr id="1125" name="Google Shape;1125;p27"/>
          <p:cNvCxnSpPr/>
          <p:nvPr/>
        </p:nvCxnSpPr>
        <p:spPr>
          <a:xfrm rot="10800000">
            <a:off x="2224834" y="4682829"/>
            <a:ext cx="0" cy="895954"/>
          </a:xfrm>
          <a:prstGeom prst="straightConnector1">
            <a:avLst/>
          </a:prstGeom>
          <a:noFill/>
          <a:ln w="25400" cap="flat" cmpd="sng">
            <a:solidFill>
              <a:schemeClr val="dk1"/>
            </a:solidFill>
            <a:prstDash val="solid"/>
            <a:round/>
            <a:headEnd type="triangle" w="med" len="med"/>
            <a:tailEnd type="triangle" w="med" len="med"/>
          </a:ln>
          <a:effectLst>
            <a:outerShdw blurRad="40000" dist="20000" dir="5400000" rotWithShape="0">
              <a:srgbClr val="000000">
                <a:alpha val="38039"/>
              </a:srgbClr>
            </a:outerShdw>
          </a:effectLst>
        </p:spPr>
      </p:cxnSp>
      <p:pic>
        <p:nvPicPr>
          <p:cNvPr id="1126" name="Google Shape;1126;p27"/>
          <p:cNvPicPr preferRelativeResize="0"/>
          <p:nvPr/>
        </p:nvPicPr>
        <p:blipFill rotWithShape="1">
          <a:blip r:embed="rId3">
            <a:alphaModFix/>
          </a:blip>
          <a:srcRect/>
          <a:stretch/>
        </p:blipFill>
        <p:spPr>
          <a:xfrm>
            <a:off x="1970381" y="3300361"/>
            <a:ext cx="692920" cy="665853"/>
          </a:xfrm>
          <a:prstGeom prst="rect">
            <a:avLst/>
          </a:prstGeom>
          <a:noFill/>
          <a:ln>
            <a:noFill/>
          </a:ln>
        </p:spPr>
      </p:pic>
      <p:pic>
        <p:nvPicPr>
          <p:cNvPr id="1127" name="Google Shape;1127;p27" descr="Introducing Kiro - Kiro"/>
          <p:cNvPicPr preferRelativeResize="0"/>
          <p:nvPr/>
        </p:nvPicPr>
        <p:blipFill rotWithShape="1">
          <a:blip r:embed="rId4">
            <a:alphaModFix/>
          </a:blip>
          <a:srcRect/>
          <a:stretch/>
        </p:blipFill>
        <p:spPr>
          <a:xfrm>
            <a:off x="1273046" y="3329612"/>
            <a:ext cx="628061" cy="591117"/>
          </a:xfrm>
          <a:prstGeom prst="rect">
            <a:avLst/>
          </a:prstGeom>
          <a:noFill/>
          <a:ln>
            <a:noFill/>
          </a:ln>
        </p:spPr>
      </p:pic>
      <p:pic>
        <p:nvPicPr>
          <p:cNvPr id="1128" name="Google Shape;1128;p27"/>
          <p:cNvPicPr preferRelativeResize="0"/>
          <p:nvPr/>
        </p:nvPicPr>
        <p:blipFill rotWithShape="1">
          <a:blip r:embed="rId5">
            <a:alphaModFix/>
          </a:blip>
          <a:srcRect/>
          <a:stretch/>
        </p:blipFill>
        <p:spPr>
          <a:xfrm>
            <a:off x="2593116" y="3200816"/>
            <a:ext cx="872831" cy="845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PRODUCT MANAGERS</a:t>
            </a:r>
            <a:endParaRPr sz="1400" b="1" i="0" u="none" strike="noStrike" cap="none">
              <a:solidFill>
                <a:srgbClr val="000000"/>
              </a:solidFill>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QUALITY</a:t>
            </a:r>
            <a:r>
              <a:rPr lang="en-US" sz="1600" b="1" i="1" u="none" strike="noStrike" cap="none">
                <a:solidFill>
                  <a:schemeClr val="dk1"/>
                </a:solidFill>
                <a:latin typeface="Josefin Sans"/>
                <a:ea typeface="Josefin Sans"/>
                <a:cs typeface="Josefin Sans"/>
                <a:sym typeface="Josefin Sans"/>
              </a:rPr>
              <a:t> </a:t>
            </a:r>
            <a:r>
              <a:rPr lang="en-US" sz="1600" b="1" i="0" u="none" strike="noStrike" cap="none">
                <a:solidFill>
                  <a:schemeClr val="dk1"/>
                </a:solidFill>
                <a:latin typeface="Poppins Medium"/>
                <a:ea typeface="Poppins Medium"/>
                <a:cs typeface="Poppins Medium"/>
                <a:sym typeface="Poppins Medium"/>
              </a:rPr>
              <a:t>ASSURANCE</a:t>
            </a:r>
            <a:endParaRPr sz="1600" b="1" i="0" u="none" strike="noStrike" cap="none">
              <a:solidFill>
                <a:schemeClr val="dk1"/>
              </a:solidFill>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Poppins Medium"/>
                <a:ea typeface="Poppins Medium"/>
                <a:cs typeface="Poppins Medium"/>
                <a:sym typeface="Poppins Medium"/>
              </a:rPr>
              <a:t>SOFTWARE TESTIN</a:t>
            </a:r>
            <a:r>
              <a:rPr lang="en-US" sz="1600" b="1" i="0" u="none" strike="noStrike" cap="none">
                <a:solidFill>
                  <a:schemeClr val="dk1"/>
                </a:solidFill>
                <a:latin typeface="Josefin Sans"/>
                <a:ea typeface="Josefin Sans"/>
                <a:cs typeface="Josefin Sans"/>
                <a:sym typeface="Josefin Sans"/>
              </a:rPr>
              <a:t>G</a:t>
            </a:r>
            <a:endParaRPr sz="1400" b="0" i="0" u="none" strike="noStrike" cap="none">
              <a:solidFill>
                <a:srgbClr val="000000"/>
              </a:solidFill>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businesses lack a plan to enhance their PM process</a:t>
            </a:r>
            <a:endParaRPr sz="1400" b="0" i="0" u="none" strike="noStrike" cap="none">
              <a:solidFill>
                <a:srgbClr val="000000"/>
              </a:solidFill>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52%</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time spent on un-planned “fire-fighting” activities</a:t>
            </a:r>
            <a:endParaRPr sz="1400" b="0" i="0" u="none" strike="noStrike" cap="none">
              <a:solidFill>
                <a:srgbClr val="000000"/>
              </a:solidFill>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managers that worry about missing launch date</a:t>
            </a:r>
            <a:endParaRPr sz="1400" b="0" i="0" u="none" strike="noStrike" cap="none">
              <a:solidFill>
                <a:srgbClr val="000000"/>
              </a:solidFill>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39%</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projects fail due to poor requirements gathering</a:t>
            </a:r>
            <a:endParaRPr sz="1400" b="0" i="0" u="none" strike="noStrike" cap="none">
              <a:solidFill>
                <a:srgbClr val="000000"/>
              </a:solidFill>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40%</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software budget spent on Quality Assurance</a:t>
            </a:r>
            <a:endParaRPr sz="1400" b="0" i="0" u="none" strike="noStrike" cap="none">
              <a:solidFill>
                <a:srgbClr val="000000"/>
              </a:solidFill>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67%</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customers cite “bad experience” with products as their churn reason</a:t>
            </a:r>
            <a:endParaRPr sz="1400" b="0" i="0" u="none" strike="noStrike" cap="none">
              <a:solidFill>
                <a:srgbClr val="000000"/>
              </a:solidFill>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24%</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saw ROI uplift from automated testing </a:t>
            </a:r>
            <a:endParaRPr sz="1400" b="0" i="0" u="none" strike="noStrike" cap="none">
              <a:solidFill>
                <a:srgbClr val="000000"/>
              </a:solidFill>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carry out fully automated testing internally </a:t>
            </a:r>
            <a:endParaRPr sz="1400" b="0" i="0" u="none" strike="noStrike" cap="none">
              <a:solidFill>
                <a:srgbClr val="000000"/>
              </a:solidFill>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73642"/>
                </a:solidFill>
                <a:latin typeface="Josefin Sans"/>
                <a:ea typeface="Josefin Sans"/>
                <a:cs typeface="Josefin Sans"/>
                <a:sym typeface="Josefin Sans"/>
              </a:rPr>
              <a:t>35%</a:t>
            </a:r>
            <a:endParaRPr sz="1400" b="0" i="0" u="none" strike="noStrike" cap="none">
              <a:solidFill>
                <a:srgbClr val="000000"/>
              </a:solidFill>
              <a:latin typeface="Josefin Sans"/>
              <a:ea typeface="Josefin Sans"/>
              <a:cs typeface="Josefin Sans"/>
              <a:sym typeface="Josefin Sans"/>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73642"/>
                </a:solidFill>
                <a:latin typeface="Josefin Sans"/>
                <a:ea typeface="Josefin Sans"/>
                <a:cs typeface="Josefin Sans"/>
                <a:sym typeface="Josefin Sans"/>
              </a:rPr>
              <a:t>of companies use non-testers for software testing</a:t>
            </a:r>
            <a:endParaRPr sz="1400" b="0" i="0" u="none" strike="noStrike" cap="none">
              <a:solidFill>
                <a:srgbClr val="000000"/>
              </a:solidFill>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900" b="0" i="0" u="none" strike="noStrike" cap="none">
                <a:solidFill>
                  <a:schemeClr val="dk1"/>
                </a:solidFill>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sz="900" b="0" i="0" u="none" strike="noStrike" cap="none">
              <a:solidFill>
                <a:schemeClr val="dk1"/>
              </a:solidFill>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From System of Record to Action</a:t>
            </a:r>
            <a:endParaRPr/>
          </a:p>
        </p:txBody>
      </p:sp>
      <p:sp>
        <p:nvSpPr>
          <p:cNvPr id="1134" name="Google Shape;1134;p28"/>
          <p:cNvSpPr txBox="1">
            <a:spLocks noGrp="1"/>
          </p:cNvSpPr>
          <p:nvPr>
            <p:ph type="body" idx="1"/>
          </p:nvPr>
        </p:nvSpPr>
        <p:spPr>
          <a:xfrm>
            <a:off x="838200" y="1553606"/>
            <a:ext cx="10515600" cy="2437156"/>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dk1"/>
              </a:buClr>
              <a:buSzPct val="108108"/>
              <a:buFont typeface="Noto Sans Symbols"/>
              <a:buChar char="▪"/>
            </a:pPr>
            <a:r>
              <a:rPr lang="en-US" dirty="0">
                <a:latin typeface="+mn-lt"/>
              </a:rPr>
              <a:t>Understanding what matters, what changed, and what’s at risk in real time as software is built faster with AI.</a:t>
            </a:r>
            <a:endParaRPr dirty="0">
              <a:latin typeface="+mn-lt"/>
            </a:endParaRPr>
          </a:p>
          <a:p>
            <a:pPr marL="457200" lvl="0" indent="-406400" algn="l" rtl="0">
              <a:lnSpc>
                <a:spcPct val="90000"/>
              </a:lnSpc>
              <a:spcBef>
                <a:spcPts val="1000"/>
              </a:spcBef>
              <a:spcAft>
                <a:spcPts val="0"/>
              </a:spcAft>
              <a:buClr>
                <a:schemeClr val="dk1"/>
              </a:buClr>
              <a:buSzPct val="108108"/>
              <a:buFont typeface="Noto Sans Symbols"/>
              <a:buChar char="▪"/>
            </a:pPr>
            <a:r>
              <a:rPr lang="en-US" dirty="0">
                <a:latin typeface="+mn-lt"/>
              </a:rPr>
              <a:t>Together, SpiraTeam and Rapise form a closed-loop system that delivers traceability from intent to execution to evidence automatically, continuously, and at scale.</a:t>
            </a:r>
            <a:endParaRPr dirty="0">
              <a:latin typeface="+mn-lt"/>
            </a:endParaRPr>
          </a:p>
          <a:p>
            <a:pPr marL="457200" lvl="0" indent="-228600" algn="l" rtl="0">
              <a:lnSpc>
                <a:spcPct val="90000"/>
              </a:lnSpc>
              <a:spcBef>
                <a:spcPts val="1000"/>
              </a:spcBef>
              <a:spcAft>
                <a:spcPts val="0"/>
              </a:spcAft>
              <a:buClr>
                <a:schemeClr val="dk1"/>
              </a:buClr>
              <a:buSzPct val="108108"/>
              <a:buFont typeface="Noto Sans Symbols"/>
              <a:buNone/>
            </a:pPr>
            <a:endParaRPr dirty="0"/>
          </a:p>
        </p:txBody>
      </p:sp>
      <p:grpSp>
        <p:nvGrpSpPr>
          <p:cNvPr id="1135" name="Google Shape;1135;p28"/>
          <p:cNvGrpSpPr/>
          <p:nvPr/>
        </p:nvGrpSpPr>
        <p:grpSpPr>
          <a:xfrm>
            <a:off x="1185645" y="4220040"/>
            <a:ext cx="8419994" cy="2186601"/>
            <a:chOff x="1407587" y="3128085"/>
            <a:chExt cx="8419994" cy="2186601"/>
          </a:xfrm>
        </p:grpSpPr>
        <p:sp>
          <p:nvSpPr>
            <p:cNvPr id="1136" name="Google Shape;1136;p28"/>
            <p:cNvSpPr/>
            <p:nvPr/>
          </p:nvSpPr>
          <p:spPr>
            <a:xfrm>
              <a:off x="1665877" y="3145981"/>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7" name="Google Shape;1137;p28"/>
            <p:cNvSpPr/>
            <p:nvPr/>
          </p:nvSpPr>
          <p:spPr>
            <a:xfrm>
              <a:off x="3272544" y="3145981"/>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8" name="Google Shape;1138;p28"/>
            <p:cNvSpPr/>
            <p:nvPr/>
          </p:nvSpPr>
          <p:spPr>
            <a:xfrm>
              <a:off x="4893903" y="3128087"/>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9" name="Google Shape;1139;p28"/>
            <p:cNvSpPr/>
            <p:nvPr/>
          </p:nvSpPr>
          <p:spPr>
            <a:xfrm>
              <a:off x="6489820" y="3128085"/>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0" name="Google Shape;1140;p28"/>
            <p:cNvSpPr/>
            <p:nvPr/>
          </p:nvSpPr>
          <p:spPr>
            <a:xfrm>
              <a:off x="8109209" y="3129399"/>
              <a:ext cx="1422981" cy="2168705"/>
            </a:xfrm>
            <a:prstGeom prst="roundRect">
              <a:avLst>
                <a:gd name="adj" fmla="val 16667"/>
              </a:avLst>
            </a:prstGeom>
            <a:noFill/>
            <a:ln w="381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1" name="Google Shape;1141;p28"/>
            <p:cNvSpPr/>
            <p:nvPr/>
          </p:nvSpPr>
          <p:spPr>
            <a:xfrm>
              <a:off x="2978582"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2" name="Google Shape;1142;p28"/>
            <p:cNvSpPr/>
            <p:nvPr/>
          </p:nvSpPr>
          <p:spPr>
            <a:xfrm>
              <a:off x="4599841"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3" name="Google Shape;1143;p28"/>
            <p:cNvSpPr/>
            <p:nvPr/>
          </p:nvSpPr>
          <p:spPr>
            <a:xfrm>
              <a:off x="6209035"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4" name="Google Shape;1144;p28"/>
            <p:cNvSpPr/>
            <p:nvPr/>
          </p:nvSpPr>
          <p:spPr>
            <a:xfrm>
              <a:off x="7802895" y="3305264"/>
              <a:ext cx="612629" cy="449953"/>
            </a:xfrm>
            <a:prstGeom prst="rightArrow">
              <a:avLst>
                <a:gd name="adj1" fmla="val 50000"/>
                <a:gd name="adj2" fmla="val 50000"/>
              </a:avLst>
            </a:prstGeom>
            <a:solidFill>
              <a:schemeClr val="lt1"/>
            </a:solidFill>
            <a:ln w="19050" cap="flat" cmpd="sng">
              <a:solidFill>
                <a:srgbClr val="D8A6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5" name="Google Shape;1145;p28"/>
            <p:cNvSpPr txBox="1"/>
            <p:nvPr/>
          </p:nvSpPr>
          <p:spPr>
            <a:xfrm>
              <a:off x="1665877"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REQUIREMENTS &amp; PLANNING</a:t>
              </a:r>
              <a:endParaRPr/>
            </a:p>
          </p:txBody>
        </p:sp>
        <p:sp>
          <p:nvSpPr>
            <p:cNvPr id="1146" name="Google Shape;1146;p28"/>
            <p:cNvSpPr txBox="1"/>
            <p:nvPr/>
          </p:nvSpPr>
          <p:spPr>
            <a:xfrm>
              <a:off x="3295468"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AI CODE GENERATION</a:t>
              </a:r>
              <a:endParaRPr/>
            </a:p>
          </p:txBody>
        </p:sp>
        <p:sp>
          <p:nvSpPr>
            <p:cNvPr id="1147" name="Google Shape;1147;p28"/>
            <p:cNvSpPr txBox="1"/>
            <p:nvPr/>
          </p:nvSpPr>
          <p:spPr>
            <a:xfrm>
              <a:off x="4885123"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TESTING</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QA</a:t>
              </a:r>
              <a:endParaRPr/>
            </a:p>
          </p:txBody>
        </p:sp>
        <p:sp>
          <p:nvSpPr>
            <p:cNvPr id="1148" name="Google Shape;1148;p28"/>
            <p:cNvSpPr txBox="1"/>
            <p:nvPr/>
          </p:nvSpPr>
          <p:spPr>
            <a:xfrm>
              <a:off x="6520638"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INTEGRATION</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CI/CI</a:t>
              </a:r>
              <a:endParaRPr/>
            </a:p>
          </p:txBody>
        </p:sp>
        <p:sp>
          <p:nvSpPr>
            <p:cNvPr id="1149" name="Google Shape;1149;p28"/>
            <p:cNvSpPr txBox="1"/>
            <p:nvPr/>
          </p:nvSpPr>
          <p:spPr>
            <a:xfrm>
              <a:off x="8098457" y="4378324"/>
              <a:ext cx="1408288" cy="430887"/>
            </a:xfrm>
            <a:prstGeom prst="rect">
              <a:avLst/>
            </a:prstGeom>
            <a:noFill/>
            <a:ln>
              <a:noFill/>
            </a:ln>
          </p:spPr>
          <p:txBody>
            <a:bodyPr spcFirstLastPara="1" wrap="square" lIns="45700" tIns="0" rIns="45700" bIns="0" anchor="t" anchorCtr="0">
              <a:spAutoFit/>
            </a:bodyPr>
            <a:lstStyle/>
            <a:p>
              <a:pPr marL="0" marR="0" lvl="0" indent="0" algn="ctr" rtl="0">
                <a:spcBef>
                  <a:spcPts val="0"/>
                </a:spcBef>
                <a:spcAft>
                  <a:spcPts val="0"/>
                </a:spcAft>
                <a:buNone/>
              </a:pPr>
              <a:r>
                <a:rPr lang="en-US" sz="1400" b="1">
                  <a:solidFill>
                    <a:srgbClr val="A5A5A5"/>
                  </a:solidFill>
                  <a:latin typeface="Kanit"/>
                  <a:ea typeface="Kanit"/>
                  <a:cs typeface="Kanit"/>
                  <a:sym typeface="Kanit"/>
                </a:rPr>
                <a:t>DEPLOYMENT</a:t>
              </a:r>
              <a:br>
                <a:rPr lang="en-US" sz="1400" b="1">
                  <a:solidFill>
                    <a:srgbClr val="A5A5A5"/>
                  </a:solidFill>
                  <a:latin typeface="Kanit"/>
                  <a:ea typeface="Kanit"/>
                  <a:cs typeface="Kanit"/>
                  <a:sym typeface="Kanit"/>
                </a:rPr>
              </a:br>
              <a:r>
                <a:rPr lang="en-US" sz="1400" b="1">
                  <a:solidFill>
                    <a:srgbClr val="A5A5A5"/>
                  </a:solidFill>
                  <a:latin typeface="Kanit"/>
                  <a:ea typeface="Kanit"/>
                  <a:cs typeface="Kanit"/>
                  <a:sym typeface="Kanit"/>
                </a:rPr>
                <a:t>&amp; MONITORING</a:t>
              </a:r>
              <a:endParaRPr/>
            </a:p>
          </p:txBody>
        </p:sp>
        <p:grpSp>
          <p:nvGrpSpPr>
            <p:cNvPr id="1150" name="Google Shape;1150;p28"/>
            <p:cNvGrpSpPr/>
            <p:nvPr/>
          </p:nvGrpSpPr>
          <p:grpSpPr>
            <a:xfrm>
              <a:off x="1961289" y="3348966"/>
              <a:ext cx="909574" cy="863474"/>
              <a:chOff x="-1007802" y="5229042"/>
              <a:chExt cx="1758874" cy="1669732"/>
            </a:xfrm>
          </p:grpSpPr>
          <p:sp>
            <p:nvSpPr>
              <p:cNvPr id="1151" name="Google Shape;1151;p28"/>
              <p:cNvSpPr/>
              <p:nvPr/>
            </p:nvSpPr>
            <p:spPr>
              <a:xfrm>
                <a:off x="-1007802" y="5229042"/>
                <a:ext cx="1289589" cy="1669732"/>
              </a:xfrm>
              <a:custGeom>
                <a:avLst/>
                <a:gdLst/>
                <a:ahLst/>
                <a:cxnLst/>
                <a:rect l="l" t="t" r="r" b="b"/>
                <a:pathLst>
                  <a:path w="1289589" h="1669732" extrusionOk="0">
                    <a:moveTo>
                      <a:pt x="42291" y="0"/>
                    </a:moveTo>
                    <a:lnTo>
                      <a:pt x="1247299" y="0"/>
                    </a:lnTo>
                    <a:cubicBezTo>
                      <a:pt x="1270635" y="0"/>
                      <a:pt x="1289590" y="18955"/>
                      <a:pt x="1289590" y="42291"/>
                    </a:cubicBezTo>
                    <a:lnTo>
                      <a:pt x="1289590" y="1627442"/>
                    </a:lnTo>
                    <a:cubicBezTo>
                      <a:pt x="1289590" y="1650778"/>
                      <a:pt x="1270635" y="1669733"/>
                      <a:pt x="1247299" y="1669733"/>
                    </a:cubicBezTo>
                    <a:lnTo>
                      <a:pt x="42291" y="1669733"/>
                    </a:lnTo>
                    <a:cubicBezTo>
                      <a:pt x="18955" y="1669733"/>
                      <a:pt x="0" y="1650778"/>
                      <a:pt x="0" y="1627442"/>
                    </a:cubicBezTo>
                    <a:lnTo>
                      <a:pt x="0" y="42291"/>
                    </a:lnTo>
                    <a:cubicBezTo>
                      <a:pt x="0" y="18955"/>
                      <a:pt x="18955" y="0"/>
                      <a:pt x="42291" y="0"/>
                    </a:cubicBezTo>
                    <a:close/>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2" name="Google Shape;1152;p28"/>
              <p:cNvGrpSpPr/>
              <p:nvPr/>
            </p:nvGrpSpPr>
            <p:grpSpPr>
              <a:xfrm>
                <a:off x="-773772" y="5457642"/>
                <a:ext cx="455484" cy="1271397"/>
                <a:chOff x="-773772" y="5457642"/>
                <a:chExt cx="455484" cy="1271397"/>
              </a:xfrm>
            </p:grpSpPr>
            <p:grpSp>
              <p:nvGrpSpPr>
                <p:cNvPr id="1153" name="Google Shape;1153;p28"/>
                <p:cNvGrpSpPr/>
                <p:nvPr/>
              </p:nvGrpSpPr>
              <p:grpSpPr>
                <a:xfrm>
                  <a:off x="-773772" y="5457642"/>
                  <a:ext cx="455484" cy="312801"/>
                  <a:chOff x="-773772" y="5457642"/>
                  <a:chExt cx="455484" cy="312801"/>
                </a:xfrm>
              </p:grpSpPr>
              <p:sp>
                <p:nvSpPr>
                  <p:cNvPr id="1154" name="Google Shape;1154;p28"/>
                  <p:cNvSpPr/>
                  <p:nvPr/>
                </p:nvSpPr>
                <p:spPr>
                  <a:xfrm>
                    <a:off x="-773772" y="5457642"/>
                    <a:ext cx="283273" cy="283273"/>
                  </a:xfrm>
                  <a:custGeom>
                    <a:avLst/>
                    <a:gdLst/>
                    <a:ahLst/>
                    <a:cxnLst/>
                    <a:rect l="l" t="t" r="r" b="b"/>
                    <a:pathLst>
                      <a:path w="283273" h="283273" extrusionOk="0">
                        <a:moveTo>
                          <a:pt x="0" y="283274"/>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28"/>
                  <p:cNvSpPr/>
                  <p:nvPr/>
                </p:nvSpPr>
                <p:spPr>
                  <a:xfrm>
                    <a:off x="-624230" y="5487170"/>
                    <a:ext cx="305942" cy="283273"/>
                  </a:xfrm>
                  <a:custGeom>
                    <a:avLst/>
                    <a:gdLst/>
                    <a:ahLst/>
                    <a:cxnLst/>
                    <a:rect l="l" t="t" r="r" b="b"/>
                    <a:pathLst>
                      <a:path w="305942" h="283273" extrusionOk="0">
                        <a:moveTo>
                          <a:pt x="0" y="127540"/>
                        </a:moveTo>
                        <a:lnTo>
                          <a:pt x="96203" y="283274"/>
                        </a:lnTo>
                        <a:lnTo>
                          <a:pt x="305943"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56" name="Google Shape;1156;p28"/>
                <p:cNvGrpSpPr/>
                <p:nvPr/>
              </p:nvGrpSpPr>
              <p:grpSpPr>
                <a:xfrm>
                  <a:off x="-773772" y="5951704"/>
                  <a:ext cx="455484" cy="312705"/>
                  <a:chOff x="-773772" y="5951704"/>
                  <a:chExt cx="455484" cy="312705"/>
                </a:xfrm>
              </p:grpSpPr>
              <p:sp>
                <p:nvSpPr>
                  <p:cNvPr id="1157" name="Google Shape;1157;p28"/>
                  <p:cNvSpPr/>
                  <p:nvPr/>
                </p:nvSpPr>
                <p:spPr>
                  <a:xfrm>
                    <a:off x="-773772" y="5951704"/>
                    <a:ext cx="283273" cy="283273"/>
                  </a:xfrm>
                  <a:custGeom>
                    <a:avLst/>
                    <a:gdLst/>
                    <a:ahLst/>
                    <a:cxnLst/>
                    <a:rect l="l" t="t" r="r" b="b"/>
                    <a:pathLst>
                      <a:path w="283273" h="283273" extrusionOk="0">
                        <a:moveTo>
                          <a:pt x="0" y="283273"/>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8" name="Google Shape;1158;p28"/>
                  <p:cNvSpPr/>
                  <p:nvPr/>
                </p:nvSpPr>
                <p:spPr>
                  <a:xfrm>
                    <a:off x="-624230" y="5981136"/>
                    <a:ext cx="305942" cy="283273"/>
                  </a:xfrm>
                  <a:custGeom>
                    <a:avLst/>
                    <a:gdLst/>
                    <a:ahLst/>
                    <a:cxnLst/>
                    <a:rect l="l" t="t" r="r" b="b"/>
                    <a:pathLst>
                      <a:path w="305942" h="283273" extrusionOk="0">
                        <a:moveTo>
                          <a:pt x="0" y="127635"/>
                        </a:moveTo>
                        <a:lnTo>
                          <a:pt x="96203" y="283274"/>
                        </a:lnTo>
                        <a:lnTo>
                          <a:pt x="305943"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59" name="Google Shape;1159;p28"/>
                <p:cNvSpPr/>
                <p:nvPr/>
              </p:nvSpPr>
              <p:spPr>
                <a:xfrm>
                  <a:off x="-773772" y="6445766"/>
                  <a:ext cx="283273" cy="283273"/>
                </a:xfrm>
                <a:custGeom>
                  <a:avLst/>
                  <a:gdLst/>
                  <a:ahLst/>
                  <a:cxnLst/>
                  <a:rect l="l" t="t" r="r" b="b"/>
                  <a:pathLst>
                    <a:path w="283273" h="283273" extrusionOk="0">
                      <a:moveTo>
                        <a:pt x="0" y="283274"/>
                      </a:moveTo>
                      <a:lnTo>
                        <a:pt x="0" y="0"/>
                      </a:lnTo>
                      <a:lnTo>
                        <a:pt x="283274"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0" name="Google Shape;1160;p28"/>
              <p:cNvGrpSpPr/>
              <p:nvPr/>
            </p:nvGrpSpPr>
            <p:grpSpPr>
              <a:xfrm>
                <a:off x="-187605" y="5611757"/>
                <a:ext cx="938677" cy="1018514"/>
                <a:chOff x="-187605" y="5611757"/>
                <a:chExt cx="938677" cy="1018514"/>
              </a:xfrm>
            </p:grpSpPr>
            <p:sp>
              <p:nvSpPr>
                <p:cNvPr id="1161" name="Google Shape;1161;p28"/>
                <p:cNvSpPr/>
                <p:nvPr/>
              </p:nvSpPr>
              <p:spPr>
                <a:xfrm rot="-4961399">
                  <a:off x="-137652" y="5741547"/>
                  <a:ext cx="838771" cy="838771"/>
                </a:xfrm>
                <a:prstGeom prst="ellipse">
                  <a:avLst/>
                </a:prstGeom>
                <a:solidFill>
                  <a:srgbClr val="FFFFFF"/>
                </a:solid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62" name="Google Shape;1162;p28"/>
                <p:cNvGrpSpPr/>
                <p:nvPr/>
              </p:nvGrpSpPr>
              <p:grpSpPr>
                <a:xfrm>
                  <a:off x="60807" y="5611757"/>
                  <a:ext cx="383666" cy="618647"/>
                  <a:chOff x="60807" y="5611757"/>
                  <a:chExt cx="383666" cy="618647"/>
                </a:xfrm>
              </p:grpSpPr>
              <p:sp>
                <p:nvSpPr>
                  <p:cNvPr id="1163" name="Google Shape;1163;p28"/>
                  <p:cNvSpPr/>
                  <p:nvPr/>
                </p:nvSpPr>
                <p:spPr>
                  <a:xfrm>
                    <a:off x="60807" y="6009425"/>
                    <a:ext cx="383666" cy="220979"/>
                  </a:xfrm>
                  <a:custGeom>
                    <a:avLst/>
                    <a:gdLst/>
                    <a:ahLst/>
                    <a:cxnLst/>
                    <a:rect l="l" t="t" r="r" b="b"/>
                    <a:pathLst>
                      <a:path w="383666" h="220979" extrusionOk="0">
                        <a:moveTo>
                          <a:pt x="383667" y="58388"/>
                        </a:moveTo>
                        <a:lnTo>
                          <a:pt x="220980" y="220980"/>
                        </a:ln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4" name="Google Shape;1164;p28"/>
                  <p:cNvSpPr/>
                  <p:nvPr/>
                </p:nvSpPr>
                <p:spPr>
                  <a:xfrm>
                    <a:off x="185299" y="5611757"/>
                    <a:ext cx="192976" cy="9525"/>
                  </a:xfrm>
                  <a:custGeom>
                    <a:avLst/>
                    <a:gdLst/>
                    <a:ahLst/>
                    <a:cxnLst/>
                    <a:rect l="l" t="t" r="r" b="b"/>
                    <a:pathLst>
                      <a:path w="192976" h="9525" extrusionOk="0">
                        <a:moveTo>
                          <a:pt x="192976" y="0"/>
                        </a:move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28"/>
                  <p:cNvSpPr/>
                  <p:nvPr/>
                </p:nvSpPr>
                <p:spPr>
                  <a:xfrm>
                    <a:off x="185299" y="5611757"/>
                    <a:ext cx="192976" cy="9525"/>
                  </a:xfrm>
                  <a:custGeom>
                    <a:avLst/>
                    <a:gdLst/>
                    <a:ahLst/>
                    <a:cxnLst/>
                    <a:rect l="l" t="t" r="r" b="b"/>
                    <a:pathLst>
                      <a:path w="192976" h="9525" extrusionOk="0">
                        <a:moveTo>
                          <a:pt x="192976" y="0"/>
                        </a:moveTo>
                        <a:lnTo>
                          <a:pt x="0" y="0"/>
                        </a:lnTo>
                      </a:path>
                    </a:pathLst>
                  </a:cu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66" name="Google Shape;1166;p28"/>
                <p:cNvSpPr/>
                <p:nvPr/>
              </p:nvSpPr>
              <p:spPr>
                <a:xfrm rot="-4961399">
                  <a:off x="-137652" y="5741547"/>
                  <a:ext cx="838771" cy="838771"/>
                </a:xfrm>
                <a:prstGeom prst="ellipse">
                  <a:avLst/>
                </a:prstGeom>
                <a:noFill/>
                <a:ln w="25400" cap="rnd" cmpd="sng">
                  <a:solidFill>
                    <a:srgbClr val="BFBFB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1167" name="Google Shape;1167;p28"/>
            <p:cNvPicPr preferRelativeResize="0"/>
            <p:nvPr/>
          </p:nvPicPr>
          <p:blipFill rotWithShape="1">
            <a:blip r:embed="rId3">
              <a:alphaModFix/>
            </a:blip>
            <a:srcRect/>
            <a:stretch/>
          </p:blipFill>
          <p:spPr>
            <a:xfrm>
              <a:off x="3663296" y="3326013"/>
              <a:ext cx="819825" cy="858405"/>
            </a:xfrm>
            <a:prstGeom prst="rect">
              <a:avLst/>
            </a:prstGeom>
            <a:noFill/>
            <a:ln>
              <a:noFill/>
            </a:ln>
          </p:spPr>
        </p:pic>
        <p:pic>
          <p:nvPicPr>
            <p:cNvPr id="1168" name="Google Shape;1168;p28"/>
            <p:cNvPicPr preferRelativeResize="0"/>
            <p:nvPr/>
          </p:nvPicPr>
          <p:blipFill rotWithShape="1">
            <a:blip r:embed="rId4">
              <a:alphaModFix/>
            </a:blip>
            <a:srcRect/>
            <a:stretch/>
          </p:blipFill>
          <p:spPr>
            <a:xfrm>
              <a:off x="5312903" y="3341986"/>
              <a:ext cx="673891" cy="791822"/>
            </a:xfrm>
            <a:prstGeom prst="rect">
              <a:avLst/>
            </a:prstGeom>
            <a:noFill/>
            <a:ln>
              <a:noFill/>
            </a:ln>
          </p:spPr>
        </p:pic>
        <p:pic>
          <p:nvPicPr>
            <p:cNvPr id="1169" name="Google Shape;1169;p28"/>
            <p:cNvPicPr preferRelativeResize="0"/>
            <p:nvPr/>
          </p:nvPicPr>
          <p:blipFill rotWithShape="1">
            <a:blip r:embed="rId5">
              <a:alphaModFix/>
            </a:blip>
            <a:srcRect/>
            <a:stretch/>
          </p:blipFill>
          <p:spPr>
            <a:xfrm>
              <a:off x="6881742" y="3353044"/>
              <a:ext cx="741281" cy="741281"/>
            </a:xfrm>
            <a:prstGeom prst="rect">
              <a:avLst/>
            </a:prstGeom>
            <a:noFill/>
            <a:ln>
              <a:noFill/>
            </a:ln>
          </p:spPr>
        </p:pic>
        <p:sp>
          <p:nvSpPr>
            <p:cNvPr id="1170" name="Google Shape;1170;p28"/>
            <p:cNvSpPr/>
            <p:nvPr/>
          </p:nvSpPr>
          <p:spPr>
            <a:xfrm>
              <a:off x="8364667" y="3400153"/>
              <a:ext cx="912032" cy="750156"/>
            </a:xfrm>
            <a:custGeom>
              <a:avLst/>
              <a:gdLst/>
              <a:ahLst/>
              <a:cxnLst/>
              <a:rect l="l" t="t" r="r" b="b"/>
              <a:pathLst>
                <a:path w="2857690" h="2350484" extrusionOk="0">
                  <a:moveTo>
                    <a:pt x="503206" y="1712976"/>
                  </a:moveTo>
                  <a:lnTo>
                    <a:pt x="835247" y="1712976"/>
                  </a:lnTo>
                  <a:lnTo>
                    <a:pt x="835247" y="1814513"/>
                  </a:lnTo>
                  <a:lnTo>
                    <a:pt x="369189" y="1963388"/>
                  </a:lnTo>
                  <a:cubicBezTo>
                    <a:pt x="363284" y="1953578"/>
                    <a:pt x="356140" y="1944434"/>
                    <a:pt x="347758" y="1936147"/>
                  </a:cubicBezTo>
                  <a:cubicBezTo>
                    <a:pt x="347758" y="1936147"/>
                    <a:pt x="347758" y="1936147"/>
                    <a:pt x="347758" y="1936147"/>
                  </a:cubicBezTo>
                  <a:cubicBezTo>
                    <a:pt x="291751" y="1880330"/>
                    <a:pt x="200692" y="1880330"/>
                    <a:pt x="144780" y="1936147"/>
                  </a:cubicBezTo>
                  <a:cubicBezTo>
                    <a:pt x="88773" y="1992154"/>
                    <a:pt x="88773" y="2083308"/>
                    <a:pt x="144780" y="2139315"/>
                  </a:cubicBezTo>
                  <a:cubicBezTo>
                    <a:pt x="172688" y="2167223"/>
                    <a:pt x="209455" y="2181225"/>
                    <a:pt x="246221" y="2181225"/>
                  </a:cubicBezTo>
                  <a:cubicBezTo>
                    <a:pt x="282988" y="2181225"/>
                    <a:pt x="319754" y="2167223"/>
                    <a:pt x="347758" y="2139315"/>
                  </a:cubicBezTo>
                  <a:cubicBezTo>
                    <a:pt x="374904" y="2112169"/>
                    <a:pt x="389858" y="2076069"/>
                    <a:pt x="389858" y="2037683"/>
                  </a:cubicBezTo>
                  <a:cubicBezTo>
                    <a:pt x="389858" y="2034159"/>
                    <a:pt x="389668" y="2030635"/>
                    <a:pt x="389477" y="2027111"/>
                  </a:cubicBezTo>
                  <a:lnTo>
                    <a:pt x="878967" y="1870710"/>
                  </a:lnTo>
                  <a:cubicBezTo>
                    <a:pt x="892874" y="1866233"/>
                    <a:pt x="902208" y="1853375"/>
                    <a:pt x="902208" y="1838801"/>
                  </a:cubicBezTo>
                  <a:lnTo>
                    <a:pt x="902208" y="1712786"/>
                  </a:lnTo>
                  <a:lnTo>
                    <a:pt x="1292352" y="1712786"/>
                  </a:lnTo>
                  <a:lnTo>
                    <a:pt x="1292352" y="2067306"/>
                  </a:lnTo>
                  <a:cubicBezTo>
                    <a:pt x="1266825" y="2073402"/>
                    <a:pt x="1243393" y="2086356"/>
                    <a:pt x="1224343" y="2105406"/>
                  </a:cubicBezTo>
                  <a:cubicBezTo>
                    <a:pt x="1197197" y="2132552"/>
                    <a:pt x="1182243" y="2168652"/>
                    <a:pt x="1182243" y="2207133"/>
                  </a:cubicBezTo>
                  <a:cubicBezTo>
                    <a:pt x="1182243" y="2245424"/>
                    <a:pt x="1197197" y="2281428"/>
                    <a:pt x="1224343" y="2308479"/>
                  </a:cubicBezTo>
                  <a:cubicBezTo>
                    <a:pt x="1252347" y="2336483"/>
                    <a:pt x="1289114" y="2350484"/>
                    <a:pt x="1325880" y="2350484"/>
                  </a:cubicBezTo>
                  <a:cubicBezTo>
                    <a:pt x="1362647" y="2350484"/>
                    <a:pt x="1399413" y="2336483"/>
                    <a:pt x="1427321" y="2308574"/>
                  </a:cubicBezTo>
                  <a:cubicBezTo>
                    <a:pt x="1454468" y="2281523"/>
                    <a:pt x="1469422" y="2245519"/>
                    <a:pt x="1469422" y="2207228"/>
                  </a:cubicBezTo>
                  <a:cubicBezTo>
                    <a:pt x="1469422" y="2168843"/>
                    <a:pt x="1454468" y="2132743"/>
                    <a:pt x="1427321" y="2105501"/>
                  </a:cubicBezTo>
                  <a:cubicBezTo>
                    <a:pt x="1408271" y="2086451"/>
                    <a:pt x="1384840" y="2073402"/>
                    <a:pt x="1359313" y="2067401"/>
                  </a:cubicBezTo>
                  <a:lnTo>
                    <a:pt x="1359313" y="1712881"/>
                  </a:lnTo>
                  <a:lnTo>
                    <a:pt x="1955483" y="1712881"/>
                  </a:lnTo>
                  <a:lnTo>
                    <a:pt x="1955483" y="1838897"/>
                  </a:lnTo>
                  <a:cubicBezTo>
                    <a:pt x="1955483" y="1853470"/>
                    <a:pt x="1964912" y="1866329"/>
                    <a:pt x="1978724" y="1870805"/>
                  </a:cubicBezTo>
                  <a:lnTo>
                    <a:pt x="2468213" y="2027206"/>
                  </a:lnTo>
                  <a:cubicBezTo>
                    <a:pt x="2467928" y="2030730"/>
                    <a:pt x="2467832" y="2034254"/>
                    <a:pt x="2467832" y="2037779"/>
                  </a:cubicBezTo>
                  <a:cubicBezTo>
                    <a:pt x="2467832" y="2076164"/>
                    <a:pt x="2482787" y="2112264"/>
                    <a:pt x="2509933" y="2139410"/>
                  </a:cubicBezTo>
                  <a:cubicBezTo>
                    <a:pt x="2537936" y="2167319"/>
                    <a:pt x="2574703" y="2181320"/>
                    <a:pt x="2611470" y="2181320"/>
                  </a:cubicBezTo>
                  <a:cubicBezTo>
                    <a:pt x="2648236" y="2181320"/>
                    <a:pt x="2685003" y="2167319"/>
                    <a:pt x="2712911" y="2139410"/>
                  </a:cubicBezTo>
                  <a:cubicBezTo>
                    <a:pt x="2740819" y="2111502"/>
                    <a:pt x="2755011" y="2076164"/>
                    <a:pt x="2755011" y="2037779"/>
                  </a:cubicBezTo>
                  <a:cubicBezTo>
                    <a:pt x="2755011" y="1999393"/>
                    <a:pt x="2740057" y="1963293"/>
                    <a:pt x="2712911" y="1936242"/>
                  </a:cubicBezTo>
                  <a:cubicBezTo>
                    <a:pt x="2656999" y="1880330"/>
                    <a:pt x="2566035" y="1880330"/>
                    <a:pt x="2509933" y="1936242"/>
                  </a:cubicBezTo>
                  <a:cubicBezTo>
                    <a:pt x="2509933" y="1936242"/>
                    <a:pt x="2509933" y="1936242"/>
                    <a:pt x="2509933" y="1936242"/>
                  </a:cubicBezTo>
                  <a:cubicBezTo>
                    <a:pt x="2501646" y="1944529"/>
                    <a:pt x="2494503" y="1953673"/>
                    <a:pt x="2488502" y="1963484"/>
                  </a:cubicBezTo>
                  <a:lnTo>
                    <a:pt x="2022443" y="1814608"/>
                  </a:lnTo>
                  <a:lnTo>
                    <a:pt x="2022443" y="1713071"/>
                  </a:lnTo>
                  <a:lnTo>
                    <a:pt x="2354485" y="1713071"/>
                  </a:lnTo>
                  <a:cubicBezTo>
                    <a:pt x="2631948" y="1713071"/>
                    <a:pt x="2857691" y="1487329"/>
                    <a:pt x="2857691" y="1209866"/>
                  </a:cubicBezTo>
                  <a:cubicBezTo>
                    <a:pt x="2857691" y="994220"/>
                    <a:pt x="2716816" y="800386"/>
                    <a:pt x="2512886" y="732282"/>
                  </a:cubicBezTo>
                  <a:cubicBezTo>
                    <a:pt x="2466689" y="589598"/>
                    <a:pt x="2375821" y="461677"/>
                    <a:pt x="2255711" y="370523"/>
                  </a:cubicBezTo>
                  <a:cubicBezTo>
                    <a:pt x="2130362" y="275463"/>
                    <a:pt x="1981486" y="223742"/>
                    <a:pt x="1824228" y="220599"/>
                  </a:cubicBezTo>
                  <a:cubicBezTo>
                    <a:pt x="1683925" y="78200"/>
                    <a:pt x="1497330" y="0"/>
                    <a:pt x="1297114" y="0"/>
                  </a:cubicBezTo>
                  <a:cubicBezTo>
                    <a:pt x="900303" y="0"/>
                    <a:pt x="575405" y="313944"/>
                    <a:pt x="557784" y="706565"/>
                  </a:cubicBezTo>
                  <a:lnTo>
                    <a:pt x="503206" y="706565"/>
                  </a:lnTo>
                  <a:cubicBezTo>
                    <a:pt x="225743" y="706565"/>
                    <a:pt x="0" y="932307"/>
                    <a:pt x="0" y="1209770"/>
                  </a:cubicBezTo>
                  <a:cubicBezTo>
                    <a:pt x="0" y="1487234"/>
                    <a:pt x="225743" y="1712976"/>
                    <a:pt x="503206" y="1712976"/>
                  </a:cubicBezTo>
                  <a:close/>
                  <a:moveTo>
                    <a:pt x="300514" y="2091976"/>
                  </a:moveTo>
                  <a:cubicBezTo>
                    <a:pt x="270605" y="2121789"/>
                    <a:pt x="221933" y="2121884"/>
                    <a:pt x="192119" y="2091976"/>
                  </a:cubicBezTo>
                  <a:cubicBezTo>
                    <a:pt x="177641" y="2077498"/>
                    <a:pt x="169640" y="2058257"/>
                    <a:pt x="169640" y="2037683"/>
                  </a:cubicBezTo>
                  <a:cubicBezTo>
                    <a:pt x="169640" y="2017109"/>
                    <a:pt x="177641" y="1997964"/>
                    <a:pt x="192119" y="1983391"/>
                  </a:cubicBezTo>
                  <a:cubicBezTo>
                    <a:pt x="206978" y="1968532"/>
                    <a:pt x="226600" y="1961007"/>
                    <a:pt x="246221" y="1961007"/>
                  </a:cubicBezTo>
                  <a:cubicBezTo>
                    <a:pt x="265843" y="1961007"/>
                    <a:pt x="285464" y="1968437"/>
                    <a:pt x="300514" y="1983391"/>
                  </a:cubicBezTo>
                  <a:cubicBezTo>
                    <a:pt x="330422" y="2013299"/>
                    <a:pt x="330422" y="2061972"/>
                    <a:pt x="300514" y="2091881"/>
                  </a:cubicBezTo>
                  <a:close/>
                  <a:moveTo>
                    <a:pt x="2538127" y="2014728"/>
                  </a:moveTo>
                  <a:cubicBezTo>
                    <a:pt x="2538127" y="2014728"/>
                    <a:pt x="2538127" y="2014633"/>
                    <a:pt x="2538127" y="2014538"/>
                  </a:cubicBezTo>
                  <a:cubicBezTo>
                    <a:pt x="2538127" y="2014538"/>
                    <a:pt x="2538127" y="2014538"/>
                    <a:pt x="2538127" y="2014442"/>
                  </a:cubicBezTo>
                  <a:cubicBezTo>
                    <a:pt x="2541841" y="2002917"/>
                    <a:pt x="2548128" y="1992344"/>
                    <a:pt x="2556891" y="1983581"/>
                  </a:cubicBezTo>
                  <a:cubicBezTo>
                    <a:pt x="2586799" y="1953768"/>
                    <a:pt x="2635472" y="1953768"/>
                    <a:pt x="2665286" y="1983581"/>
                  </a:cubicBezTo>
                  <a:cubicBezTo>
                    <a:pt x="2679764" y="1998059"/>
                    <a:pt x="2687765" y="2017300"/>
                    <a:pt x="2687765" y="2037874"/>
                  </a:cubicBezTo>
                  <a:cubicBezTo>
                    <a:pt x="2687765" y="2058448"/>
                    <a:pt x="2679764" y="2077688"/>
                    <a:pt x="2665286" y="2092166"/>
                  </a:cubicBezTo>
                  <a:cubicBezTo>
                    <a:pt x="2635472" y="2121980"/>
                    <a:pt x="2586799" y="2121980"/>
                    <a:pt x="2556891" y="2092166"/>
                  </a:cubicBezTo>
                  <a:cubicBezTo>
                    <a:pt x="2542413" y="2077688"/>
                    <a:pt x="2534412" y="2058448"/>
                    <a:pt x="2534412" y="2037874"/>
                  </a:cubicBezTo>
                  <a:cubicBezTo>
                    <a:pt x="2534412" y="2029968"/>
                    <a:pt x="2535650" y="2022158"/>
                    <a:pt x="2537936" y="2014823"/>
                  </a:cubicBezTo>
                  <a:close/>
                  <a:moveTo>
                    <a:pt x="1379887" y="2152936"/>
                  </a:moveTo>
                  <a:cubicBezTo>
                    <a:pt x="1394365" y="2167414"/>
                    <a:pt x="1402366" y="2186750"/>
                    <a:pt x="1402366" y="2207228"/>
                  </a:cubicBezTo>
                  <a:cubicBezTo>
                    <a:pt x="1402366" y="2227707"/>
                    <a:pt x="1394365" y="2246852"/>
                    <a:pt x="1379887" y="2261330"/>
                  </a:cubicBezTo>
                  <a:cubicBezTo>
                    <a:pt x="1349978" y="2291239"/>
                    <a:pt x="1301401" y="2291239"/>
                    <a:pt x="1271492" y="2261330"/>
                  </a:cubicBezTo>
                  <a:cubicBezTo>
                    <a:pt x="1257014" y="2246948"/>
                    <a:pt x="1249109" y="2227802"/>
                    <a:pt x="1249013" y="2207324"/>
                  </a:cubicBezTo>
                  <a:cubicBezTo>
                    <a:pt x="1249013" y="2186845"/>
                    <a:pt x="1257014" y="2167509"/>
                    <a:pt x="1271492" y="2153031"/>
                  </a:cubicBezTo>
                  <a:cubicBezTo>
                    <a:pt x="1286447" y="2138077"/>
                    <a:pt x="1306068" y="2130647"/>
                    <a:pt x="1325689" y="2130647"/>
                  </a:cubicBezTo>
                  <a:cubicBezTo>
                    <a:pt x="1345311" y="2130647"/>
                    <a:pt x="1364933" y="2138077"/>
                    <a:pt x="1379887" y="2153031"/>
                  </a:cubicBezTo>
                  <a:close/>
                  <a:moveTo>
                    <a:pt x="503206" y="773525"/>
                  </a:moveTo>
                  <a:lnTo>
                    <a:pt x="590550" y="773525"/>
                  </a:lnTo>
                  <a:cubicBezTo>
                    <a:pt x="609029" y="773525"/>
                    <a:pt x="623983" y="758571"/>
                    <a:pt x="623983" y="740093"/>
                  </a:cubicBezTo>
                  <a:cubicBezTo>
                    <a:pt x="623983" y="368903"/>
                    <a:pt x="925925" y="66961"/>
                    <a:pt x="1297114" y="66961"/>
                  </a:cubicBezTo>
                  <a:cubicBezTo>
                    <a:pt x="1483614" y="66961"/>
                    <a:pt x="1656969" y="141542"/>
                    <a:pt x="1785461" y="276892"/>
                  </a:cubicBezTo>
                  <a:cubicBezTo>
                    <a:pt x="1791748" y="283559"/>
                    <a:pt x="1800511" y="287274"/>
                    <a:pt x="1809655" y="287369"/>
                  </a:cubicBezTo>
                  <a:cubicBezTo>
                    <a:pt x="2105025" y="287846"/>
                    <a:pt x="2369915" y="485585"/>
                    <a:pt x="2453831" y="768477"/>
                  </a:cubicBezTo>
                  <a:cubicBezTo>
                    <a:pt x="2457069" y="779336"/>
                    <a:pt x="2465546" y="787908"/>
                    <a:pt x="2476500" y="791051"/>
                  </a:cubicBezTo>
                  <a:cubicBezTo>
                    <a:pt x="2661380" y="845344"/>
                    <a:pt x="2790539" y="1017651"/>
                    <a:pt x="2790539" y="1209866"/>
                  </a:cubicBezTo>
                  <a:cubicBezTo>
                    <a:pt x="2790539" y="1450467"/>
                    <a:pt x="2594801" y="1646111"/>
                    <a:pt x="2354294" y="1646111"/>
                  </a:cubicBezTo>
                  <a:lnTo>
                    <a:pt x="503206" y="1646111"/>
                  </a:lnTo>
                  <a:cubicBezTo>
                    <a:pt x="262604" y="1646111"/>
                    <a:pt x="66961" y="1450372"/>
                    <a:pt x="66961" y="1209866"/>
                  </a:cubicBezTo>
                  <a:cubicBezTo>
                    <a:pt x="66961" y="969359"/>
                    <a:pt x="262700" y="773621"/>
                    <a:pt x="503206" y="773621"/>
                  </a:cubicBezTo>
                  <a:close/>
                  <a:moveTo>
                    <a:pt x="769334" y="517589"/>
                  </a:moveTo>
                  <a:cubicBezTo>
                    <a:pt x="859060" y="304991"/>
                    <a:pt x="1066229" y="167545"/>
                    <a:pt x="1297114" y="167545"/>
                  </a:cubicBezTo>
                  <a:cubicBezTo>
                    <a:pt x="1315593" y="167545"/>
                    <a:pt x="1330547" y="182499"/>
                    <a:pt x="1330547" y="200978"/>
                  </a:cubicBezTo>
                  <a:cubicBezTo>
                    <a:pt x="1330547" y="219456"/>
                    <a:pt x="1315593" y="234410"/>
                    <a:pt x="1297114" y="234410"/>
                  </a:cubicBezTo>
                  <a:cubicBezTo>
                    <a:pt x="1093184" y="234410"/>
                    <a:pt x="910209" y="355759"/>
                    <a:pt x="830961" y="543497"/>
                  </a:cubicBezTo>
                  <a:cubicBezTo>
                    <a:pt x="825532" y="556260"/>
                    <a:pt x="813149" y="563975"/>
                    <a:pt x="800100" y="563975"/>
                  </a:cubicBezTo>
                  <a:cubicBezTo>
                    <a:pt x="795719" y="563975"/>
                    <a:pt x="791337" y="563118"/>
                    <a:pt x="787146" y="561308"/>
                  </a:cubicBezTo>
                  <a:cubicBezTo>
                    <a:pt x="770096" y="554165"/>
                    <a:pt x="762095" y="534543"/>
                    <a:pt x="769334" y="517493"/>
                  </a:cubicBezTo>
                  <a:close/>
                  <a:moveTo>
                    <a:pt x="1310450" y="441008"/>
                  </a:moveTo>
                  <a:lnTo>
                    <a:pt x="1310450" y="481584"/>
                  </a:lnTo>
                  <a:cubicBezTo>
                    <a:pt x="1274255" y="491490"/>
                    <a:pt x="1239679" y="505873"/>
                    <a:pt x="1207008" y="524447"/>
                  </a:cubicBezTo>
                  <a:lnTo>
                    <a:pt x="1178147" y="495586"/>
                  </a:lnTo>
                  <a:cubicBezTo>
                    <a:pt x="1165098" y="482537"/>
                    <a:pt x="1143857" y="482537"/>
                    <a:pt x="1130808" y="495586"/>
                  </a:cubicBezTo>
                  <a:lnTo>
                    <a:pt x="1010888" y="615506"/>
                  </a:lnTo>
                  <a:cubicBezTo>
                    <a:pt x="1004602" y="621792"/>
                    <a:pt x="1001078" y="630269"/>
                    <a:pt x="1001078" y="639128"/>
                  </a:cubicBezTo>
                  <a:cubicBezTo>
                    <a:pt x="1001078" y="647986"/>
                    <a:pt x="1004602" y="656558"/>
                    <a:pt x="1010888" y="662750"/>
                  </a:cubicBezTo>
                  <a:lnTo>
                    <a:pt x="1039749" y="691610"/>
                  </a:lnTo>
                  <a:cubicBezTo>
                    <a:pt x="1021080" y="724281"/>
                    <a:pt x="1006793" y="758857"/>
                    <a:pt x="996887" y="795052"/>
                  </a:cubicBezTo>
                  <a:lnTo>
                    <a:pt x="956310" y="795052"/>
                  </a:lnTo>
                  <a:cubicBezTo>
                    <a:pt x="937832" y="795052"/>
                    <a:pt x="922877" y="810006"/>
                    <a:pt x="922877" y="828485"/>
                  </a:cubicBezTo>
                  <a:lnTo>
                    <a:pt x="922877" y="998125"/>
                  </a:lnTo>
                  <a:cubicBezTo>
                    <a:pt x="922877" y="1016603"/>
                    <a:pt x="937832" y="1031558"/>
                    <a:pt x="956310" y="1031558"/>
                  </a:cubicBezTo>
                  <a:lnTo>
                    <a:pt x="996887" y="1031558"/>
                  </a:lnTo>
                  <a:cubicBezTo>
                    <a:pt x="1006793" y="1067753"/>
                    <a:pt x="1021175" y="1102328"/>
                    <a:pt x="1039749" y="1134999"/>
                  </a:cubicBezTo>
                  <a:lnTo>
                    <a:pt x="1010888" y="1163860"/>
                  </a:lnTo>
                  <a:cubicBezTo>
                    <a:pt x="1004602" y="1170146"/>
                    <a:pt x="1001078" y="1178624"/>
                    <a:pt x="1001078" y="1187482"/>
                  </a:cubicBezTo>
                  <a:cubicBezTo>
                    <a:pt x="1001078" y="1196340"/>
                    <a:pt x="1004602" y="1204913"/>
                    <a:pt x="1010888" y="1211104"/>
                  </a:cubicBezTo>
                  <a:lnTo>
                    <a:pt x="1130808" y="1331024"/>
                  </a:lnTo>
                  <a:cubicBezTo>
                    <a:pt x="1143857" y="1344073"/>
                    <a:pt x="1165098" y="1344073"/>
                    <a:pt x="1178147" y="1331024"/>
                  </a:cubicBezTo>
                  <a:lnTo>
                    <a:pt x="1207008" y="1302163"/>
                  </a:lnTo>
                  <a:cubicBezTo>
                    <a:pt x="1239679" y="1320832"/>
                    <a:pt x="1274255" y="1335119"/>
                    <a:pt x="1310450" y="1345025"/>
                  </a:cubicBezTo>
                  <a:lnTo>
                    <a:pt x="1310450" y="1385602"/>
                  </a:lnTo>
                  <a:cubicBezTo>
                    <a:pt x="1310450" y="1404080"/>
                    <a:pt x="1325404" y="1419035"/>
                    <a:pt x="1343882" y="1419035"/>
                  </a:cubicBezTo>
                  <a:lnTo>
                    <a:pt x="1513523" y="1419035"/>
                  </a:lnTo>
                  <a:cubicBezTo>
                    <a:pt x="1532001" y="1419035"/>
                    <a:pt x="1546955" y="1404080"/>
                    <a:pt x="1546955" y="1385602"/>
                  </a:cubicBezTo>
                  <a:lnTo>
                    <a:pt x="1546955" y="1345025"/>
                  </a:lnTo>
                  <a:cubicBezTo>
                    <a:pt x="1583150" y="1335119"/>
                    <a:pt x="1617726" y="1320737"/>
                    <a:pt x="1650397" y="1302163"/>
                  </a:cubicBezTo>
                  <a:lnTo>
                    <a:pt x="1679258" y="1331024"/>
                  </a:lnTo>
                  <a:cubicBezTo>
                    <a:pt x="1692307" y="1344073"/>
                    <a:pt x="1713548" y="1344073"/>
                    <a:pt x="1726597" y="1331024"/>
                  </a:cubicBezTo>
                  <a:lnTo>
                    <a:pt x="1846517" y="1211104"/>
                  </a:lnTo>
                  <a:cubicBezTo>
                    <a:pt x="1859566" y="1198055"/>
                    <a:pt x="1859566" y="1176814"/>
                    <a:pt x="1846517" y="1163765"/>
                  </a:cubicBezTo>
                  <a:lnTo>
                    <a:pt x="1817656" y="1134904"/>
                  </a:lnTo>
                  <a:cubicBezTo>
                    <a:pt x="1836325" y="1102233"/>
                    <a:pt x="1850612" y="1067657"/>
                    <a:pt x="1860518" y="1031462"/>
                  </a:cubicBezTo>
                  <a:lnTo>
                    <a:pt x="1901095" y="1031462"/>
                  </a:lnTo>
                  <a:cubicBezTo>
                    <a:pt x="1919573" y="1031462"/>
                    <a:pt x="1934528" y="1016508"/>
                    <a:pt x="1934528" y="998030"/>
                  </a:cubicBezTo>
                  <a:lnTo>
                    <a:pt x="1934528" y="828389"/>
                  </a:lnTo>
                  <a:cubicBezTo>
                    <a:pt x="1934528" y="809911"/>
                    <a:pt x="1919573" y="794957"/>
                    <a:pt x="1901095" y="794957"/>
                  </a:cubicBezTo>
                  <a:lnTo>
                    <a:pt x="1860518" y="794957"/>
                  </a:lnTo>
                  <a:cubicBezTo>
                    <a:pt x="1850612" y="758762"/>
                    <a:pt x="1836230" y="724186"/>
                    <a:pt x="1817656" y="691515"/>
                  </a:cubicBezTo>
                  <a:lnTo>
                    <a:pt x="1846517" y="662654"/>
                  </a:lnTo>
                  <a:cubicBezTo>
                    <a:pt x="1859566" y="649605"/>
                    <a:pt x="1859566" y="628364"/>
                    <a:pt x="1846517" y="615315"/>
                  </a:cubicBezTo>
                  <a:lnTo>
                    <a:pt x="1726597" y="495395"/>
                  </a:lnTo>
                  <a:cubicBezTo>
                    <a:pt x="1713548" y="482346"/>
                    <a:pt x="1692307" y="482346"/>
                    <a:pt x="1679258" y="495395"/>
                  </a:cubicBezTo>
                  <a:lnTo>
                    <a:pt x="1650397" y="524256"/>
                  </a:lnTo>
                  <a:cubicBezTo>
                    <a:pt x="1617726" y="505587"/>
                    <a:pt x="1583150" y="491300"/>
                    <a:pt x="1546955" y="481394"/>
                  </a:cubicBezTo>
                  <a:lnTo>
                    <a:pt x="1546955" y="440817"/>
                  </a:lnTo>
                  <a:cubicBezTo>
                    <a:pt x="1546955" y="422339"/>
                    <a:pt x="1532001" y="407384"/>
                    <a:pt x="1513523" y="407384"/>
                  </a:cubicBezTo>
                  <a:lnTo>
                    <a:pt x="1343882" y="407384"/>
                  </a:lnTo>
                  <a:cubicBezTo>
                    <a:pt x="1325404" y="407384"/>
                    <a:pt x="1310450" y="422339"/>
                    <a:pt x="1310450" y="440817"/>
                  </a:cubicBezTo>
                  <a:close/>
                  <a:moveTo>
                    <a:pt x="1350836" y="540734"/>
                  </a:moveTo>
                  <a:cubicBezTo>
                    <a:pt x="1366361" y="537496"/>
                    <a:pt x="1377410" y="523780"/>
                    <a:pt x="1377410" y="507968"/>
                  </a:cubicBezTo>
                  <a:lnTo>
                    <a:pt x="1377410" y="474536"/>
                  </a:lnTo>
                  <a:lnTo>
                    <a:pt x="1480090" y="474536"/>
                  </a:lnTo>
                  <a:lnTo>
                    <a:pt x="1480090" y="507968"/>
                  </a:lnTo>
                  <a:cubicBezTo>
                    <a:pt x="1480090" y="523780"/>
                    <a:pt x="1491234" y="537496"/>
                    <a:pt x="1506664" y="540734"/>
                  </a:cubicBezTo>
                  <a:cubicBezTo>
                    <a:pt x="1553242" y="550450"/>
                    <a:pt x="1597152" y="568643"/>
                    <a:pt x="1637157" y="594836"/>
                  </a:cubicBezTo>
                  <a:cubicBezTo>
                    <a:pt x="1650397" y="603504"/>
                    <a:pt x="1667923" y="601694"/>
                    <a:pt x="1679162" y="590455"/>
                  </a:cubicBezTo>
                  <a:lnTo>
                    <a:pt x="1702975" y="566642"/>
                  </a:lnTo>
                  <a:lnTo>
                    <a:pt x="1775555" y="639223"/>
                  </a:lnTo>
                  <a:lnTo>
                    <a:pt x="1751743" y="663035"/>
                  </a:lnTo>
                  <a:cubicBezTo>
                    <a:pt x="1740503" y="674275"/>
                    <a:pt x="1738693" y="691801"/>
                    <a:pt x="1747361" y="705040"/>
                  </a:cubicBezTo>
                  <a:cubicBezTo>
                    <a:pt x="1773555" y="745046"/>
                    <a:pt x="1791748" y="788861"/>
                    <a:pt x="1801463" y="835533"/>
                  </a:cubicBezTo>
                  <a:cubicBezTo>
                    <a:pt x="1804702" y="851059"/>
                    <a:pt x="1818418" y="862108"/>
                    <a:pt x="1834229" y="862108"/>
                  </a:cubicBezTo>
                  <a:lnTo>
                    <a:pt x="1867662" y="862108"/>
                  </a:lnTo>
                  <a:lnTo>
                    <a:pt x="1867662" y="964787"/>
                  </a:lnTo>
                  <a:lnTo>
                    <a:pt x="1834229" y="964787"/>
                  </a:lnTo>
                  <a:cubicBezTo>
                    <a:pt x="1818418" y="964787"/>
                    <a:pt x="1804702" y="975932"/>
                    <a:pt x="1801463" y="991362"/>
                  </a:cubicBezTo>
                  <a:cubicBezTo>
                    <a:pt x="1791748" y="1037939"/>
                    <a:pt x="1773555" y="1081850"/>
                    <a:pt x="1747361" y="1121855"/>
                  </a:cubicBezTo>
                  <a:cubicBezTo>
                    <a:pt x="1738693" y="1135094"/>
                    <a:pt x="1740503" y="1152620"/>
                    <a:pt x="1751743" y="1163860"/>
                  </a:cubicBezTo>
                  <a:lnTo>
                    <a:pt x="1775555" y="1187672"/>
                  </a:lnTo>
                  <a:lnTo>
                    <a:pt x="1702975" y="1260253"/>
                  </a:lnTo>
                  <a:lnTo>
                    <a:pt x="1679162" y="1236440"/>
                  </a:lnTo>
                  <a:cubicBezTo>
                    <a:pt x="1667923" y="1225201"/>
                    <a:pt x="1650397" y="1223391"/>
                    <a:pt x="1637157" y="1232059"/>
                  </a:cubicBezTo>
                  <a:cubicBezTo>
                    <a:pt x="1597152" y="1258253"/>
                    <a:pt x="1553337" y="1276445"/>
                    <a:pt x="1506664" y="1286161"/>
                  </a:cubicBezTo>
                  <a:cubicBezTo>
                    <a:pt x="1491139" y="1289399"/>
                    <a:pt x="1480090" y="1303115"/>
                    <a:pt x="1480090" y="1318927"/>
                  </a:cubicBezTo>
                  <a:lnTo>
                    <a:pt x="1480090" y="1352360"/>
                  </a:lnTo>
                  <a:lnTo>
                    <a:pt x="1377410" y="1352360"/>
                  </a:lnTo>
                  <a:lnTo>
                    <a:pt x="1377410" y="1318927"/>
                  </a:lnTo>
                  <a:cubicBezTo>
                    <a:pt x="1377410" y="1303115"/>
                    <a:pt x="1366266" y="1289399"/>
                    <a:pt x="1350836" y="1286161"/>
                  </a:cubicBezTo>
                  <a:cubicBezTo>
                    <a:pt x="1304258" y="1276445"/>
                    <a:pt x="1260348" y="1258253"/>
                    <a:pt x="1220343" y="1232059"/>
                  </a:cubicBezTo>
                  <a:cubicBezTo>
                    <a:pt x="1207103" y="1223391"/>
                    <a:pt x="1189577" y="1225201"/>
                    <a:pt x="1178338" y="1236440"/>
                  </a:cubicBezTo>
                  <a:lnTo>
                    <a:pt x="1154525" y="1260253"/>
                  </a:lnTo>
                  <a:lnTo>
                    <a:pt x="1081945" y="1187672"/>
                  </a:lnTo>
                  <a:lnTo>
                    <a:pt x="1105757" y="1163860"/>
                  </a:lnTo>
                  <a:cubicBezTo>
                    <a:pt x="1116997" y="1152620"/>
                    <a:pt x="1118807" y="1135094"/>
                    <a:pt x="1110139" y="1121855"/>
                  </a:cubicBezTo>
                  <a:cubicBezTo>
                    <a:pt x="1083945" y="1081850"/>
                    <a:pt x="1065752" y="1038035"/>
                    <a:pt x="1056037" y="991362"/>
                  </a:cubicBezTo>
                  <a:cubicBezTo>
                    <a:pt x="1052798" y="975836"/>
                    <a:pt x="1039082" y="964787"/>
                    <a:pt x="1023271" y="964787"/>
                  </a:cubicBezTo>
                  <a:lnTo>
                    <a:pt x="989838" y="964787"/>
                  </a:lnTo>
                  <a:lnTo>
                    <a:pt x="989838" y="862108"/>
                  </a:lnTo>
                  <a:lnTo>
                    <a:pt x="1023271" y="862108"/>
                  </a:lnTo>
                  <a:cubicBezTo>
                    <a:pt x="1039082" y="862108"/>
                    <a:pt x="1052798" y="850963"/>
                    <a:pt x="1056037" y="835533"/>
                  </a:cubicBezTo>
                  <a:cubicBezTo>
                    <a:pt x="1065752" y="788956"/>
                    <a:pt x="1083945" y="745046"/>
                    <a:pt x="1110139" y="705040"/>
                  </a:cubicBezTo>
                  <a:cubicBezTo>
                    <a:pt x="1118807" y="691801"/>
                    <a:pt x="1116997" y="674275"/>
                    <a:pt x="1105757" y="663035"/>
                  </a:cubicBezTo>
                  <a:lnTo>
                    <a:pt x="1081945" y="639223"/>
                  </a:lnTo>
                  <a:lnTo>
                    <a:pt x="1154525" y="566642"/>
                  </a:lnTo>
                  <a:lnTo>
                    <a:pt x="1178338" y="590455"/>
                  </a:lnTo>
                  <a:cubicBezTo>
                    <a:pt x="1189577" y="601694"/>
                    <a:pt x="1207103" y="603504"/>
                    <a:pt x="1220343" y="594836"/>
                  </a:cubicBezTo>
                  <a:cubicBezTo>
                    <a:pt x="1260348" y="568643"/>
                    <a:pt x="1304163" y="550450"/>
                    <a:pt x="1350836" y="540734"/>
                  </a:cubicBezTo>
                  <a:close/>
                  <a:moveTo>
                    <a:pt x="1428750" y="1187387"/>
                  </a:moveTo>
                  <a:cubicBezTo>
                    <a:pt x="1579817" y="1187387"/>
                    <a:pt x="1702689" y="1064514"/>
                    <a:pt x="1702689" y="913448"/>
                  </a:cubicBezTo>
                  <a:cubicBezTo>
                    <a:pt x="1702689" y="762381"/>
                    <a:pt x="1579817" y="639509"/>
                    <a:pt x="1428750" y="639509"/>
                  </a:cubicBezTo>
                  <a:cubicBezTo>
                    <a:pt x="1277684" y="639509"/>
                    <a:pt x="1154811" y="762381"/>
                    <a:pt x="1154811" y="913448"/>
                  </a:cubicBezTo>
                  <a:cubicBezTo>
                    <a:pt x="1154811" y="1064514"/>
                    <a:pt x="1277684" y="1187387"/>
                    <a:pt x="1428750" y="1187387"/>
                  </a:cubicBezTo>
                  <a:close/>
                  <a:moveTo>
                    <a:pt x="1428750" y="706469"/>
                  </a:moveTo>
                  <a:cubicBezTo>
                    <a:pt x="1542860" y="706469"/>
                    <a:pt x="1635728" y="799338"/>
                    <a:pt x="1635728" y="913448"/>
                  </a:cubicBezTo>
                  <a:cubicBezTo>
                    <a:pt x="1635728" y="1027557"/>
                    <a:pt x="1542860" y="1120426"/>
                    <a:pt x="1428750" y="1120426"/>
                  </a:cubicBezTo>
                  <a:cubicBezTo>
                    <a:pt x="1314641" y="1120426"/>
                    <a:pt x="1221677" y="1027557"/>
                    <a:pt x="1221677" y="913448"/>
                  </a:cubicBezTo>
                  <a:cubicBezTo>
                    <a:pt x="1221677" y="799338"/>
                    <a:pt x="1314545" y="706469"/>
                    <a:pt x="1428750" y="706469"/>
                  </a:cubicBezTo>
                  <a:close/>
                </a:path>
              </a:pathLst>
            </a:custGeom>
            <a:solidFill>
              <a:srgbClr val="BFBFBF"/>
            </a:solidFill>
            <a:ln w="9525" cap="flat" cmpd="sng">
              <a:solidFill>
                <a:srgbClr val="BFBFB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28"/>
            <p:cNvSpPr txBox="1"/>
            <p:nvPr/>
          </p:nvSpPr>
          <p:spPr>
            <a:xfrm>
              <a:off x="1407587" y="4846016"/>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08231"/>
                  </a:solidFill>
                  <a:latin typeface="Kanit"/>
                  <a:ea typeface="Kanit"/>
                  <a:cs typeface="Kanit"/>
                  <a:sym typeface="Kanit"/>
                </a:rPr>
                <a:t>SpiraTeam</a:t>
              </a:r>
              <a:endParaRPr dirty="0"/>
            </a:p>
          </p:txBody>
        </p:sp>
        <p:sp>
          <p:nvSpPr>
            <p:cNvPr id="1172" name="Google Shape;1172;p28"/>
            <p:cNvSpPr txBox="1"/>
            <p:nvPr/>
          </p:nvSpPr>
          <p:spPr>
            <a:xfrm>
              <a:off x="2991483" y="4846016"/>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Kiro/Claude</a:t>
              </a:r>
              <a:endParaRPr/>
            </a:p>
          </p:txBody>
        </p:sp>
        <p:sp>
          <p:nvSpPr>
            <p:cNvPr id="1173" name="Google Shape;1173;p28"/>
            <p:cNvSpPr txBox="1"/>
            <p:nvPr/>
          </p:nvSpPr>
          <p:spPr>
            <a:xfrm>
              <a:off x="4586517"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F08231"/>
                  </a:solidFill>
                  <a:latin typeface="Kanit"/>
                  <a:ea typeface="Kanit"/>
                  <a:cs typeface="Kanit"/>
                  <a:sym typeface="Kanit"/>
                </a:rPr>
                <a:t>Rapise</a:t>
              </a:r>
              <a:endParaRPr/>
            </a:p>
          </p:txBody>
        </p:sp>
        <p:sp>
          <p:nvSpPr>
            <p:cNvPr id="1174" name="Google Shape;1174;p28"/>
            <p:cNvSpPr txBox="1"/>
            <p:nvPr/>
          </p:nvSpPr>
          <p:spPr>
            <a:xfrm>
              <a:off x="6170413"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GitLab/Hub</a:t>
              </a:r>
              <a:endParaRPr/>
            </a:p>
          </p:txBody>
        </p:sp>
        <p:sp>
          <p:nvSpPr>
            <p:cNvPr id="1175" name="Google Shape;1175;p28"/>
            <p:cNvSpPr txBox="1"/>
            <p:nvPr/>
          </p:nvSpPr>
          <p:spPr>
            <a:xfrm>
              <a:off x="7811324" y="4875248"/>
              <a:ext cx="20162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Kanit"/>
                  <a:ea typeface="Kanit"/>
                  <a:cs typeface="Kanit"/>
                  <a:sym typeface="Kanit"/>
                </a:rPr>
                <a:t>AWS/Azure</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BA12-4A87-5F7F-523B-EF8DEB9E5FCE}"/>
              </a:ext>
            </a:extLst>
          </p:cNvPr>
          <p:cNvSpPr>
            <a:spLocks noGrp="1"/>
          </p:cNvSpPr>
          <p:nvPr>
            <p:ph type="title"/>
          </p:nvPr>
        </p:nvSpPr>
        <p:spPr/>
        <p:txBody>
          <a:bodyPr/>
          <a:lstStyle/>
          <a:p>
            <a:r>
              <a:rPr lang="en-US" dirty="0"/>
              <a:t>SpiraTeam Differentiators in the Age of AI</a:t>
            </a:r>
          </a:p>
        </p:txBody>
      </p:sp>
      <p:sp>
        <p:nvSpPr>
          <p:cNvPr id="3" name="Content Placeholder 2">
            <a:extLst>
              <a:ext uri="{FF2B5EF4-FFF2-40B4-BE49-F238E27FC236}">
                <a16:creationId xmlns:a16="http://schemas.microsoft.com/office/drawing/2014/main" id="{AD17F2C9-1875-1FE7-EE5A-29229085F558}"/>
              </a:ext>
            </a:extLst>
          </p:cNvPr>
          <p:cNvSpPr>
            <a:spLocks noGrp="1"/>
          </p:cNvSpPr>
          <p:nvPr>
            <p:ph idx="1"/>
          </p:nvPr>
        </p:nvSpPr>
        <p:spPr/>
        <p:txBody>
          <a:bodyPr/>
          <a:lstStyle/>
          <a:p>
            <a:pPr lvl="0">
              <a:lnSpc>
                <a:spcPct val="100000"/>
              </a:lnSpc>
              <a:spcBef>
                <a:spcPts val="0"/>
              </a:spcBef>
              <a:buClr>
                <a:schemeClr val="lt1"/>
              </a:buClr>
              <a:buSzPts val="2800"/>
              <a:buFont typeface="Noto Sans Symbols"/>
              <a:buChar char="▪"/>
            </a:pPr>
            <a:r>
              <a:rPr lang="en-US" dirty="0"/>
              <a:t>Integrated end-to-end traceability</a:t>
            </a:r>
          </a:p>
          <a:p>
            <a:pPr lvl="0">
              <a:lnSpc>
                <a:spcPct val="100000"/>
              </a:lnSpc>
              <a:spcBef>
                <a:spcPts val="600"/>
              </a:spcBef>
              <a:buClr>
                <a:schemeClr val="lt1"/>
              </a:buClr>
              <a:buSzPts val="2800"/>
              <a:buFont typeface="Noto Sans Symbols"/>
              <a:buChar char="▪"/>
            </a:pPr>
            <a:r>
              <a:rPr lang="en-US" dirty="0"/>
              <a:t>Strong support for auditability and compliance</a:t>
            </a:r>
          </a:p>
          <a:p>
            <a:pPr lvl="0">
              <a:lnSpc>
                <a:spcPct val="100000"/>
              </a:lnSpc>
              <a:spcBef>
                <a:spcPts val="600"/>
              </a:spcBef>
              <a:buClr>
                <a:schemeClr val="lt1"/>
              </a:buClr>
              <a:buSzPts val="2800"/>
              <a:buFont typeface="Noto Sans Symbols"/>
              <a:buChar char="▪"/>
            </a:pPr>
            <a:r>
              <a:rPr lang="en-US" dirty="0"/>
              <a:t>Existing AI platform that lets us add use cases easily, and pull large amounts of existing data that we have inside our platform from our existing integrations</a:t>
            </a:r>
          </a:p>
          <a:p>
            <a:pPr lvl="0">
              <a:lnSpc>
                <a:spcPct val="100000"/>
              </a:lnSpc>
              <a:spcBef>
                <a:spcPts val="600"/>
              </a:spcBef>
              <a:buClr>
                <a:schemeClr val="lt1"/>
              </a:buClr>
              <a:buSzPts val="2800"/>
              <a:buFont typeface="Noto Sans Symbols"/>
              <a:buChar char="▪"/>
            </a:pPr>
            <a:r>
              <a:rPr lang="en-US" dirty="0"/>
              <a:t>Experience with large-scale, complex applications, understanding scaling AI-SDLC beyond simple demo apps</a:t>
            </a:r>
          </a:p>
          <a:p>
            <a:pPr lvl="0">
              <a:lnSpc>
                <a:spcPct val="100000"/>
              </a:lnSpc>
              <a:spcBef>
                <a:spcPts val="600"/>
              </a:spcBef>
              <a:buClr>
                <a:schemeClr val="lt1"/>
              </a:buClr>
              <a:buSzPts val="2800"/>
              <a:buFont typeface="Noto Sans Symbols"/>
              <a:buChar char="▪"/>
            </a:pPr>
            <a:r>
              <a:rPr lang="en-US" dirty="0"/>
              <a:t>Ability to be deployed in public, private clouds, on-prem unlike Atlassian and other vendors going 100% SaaS</a:t>
            </a:r>
          </a:p>
        </p:txBody>
      </p:sp>
    </p:spTree>
    <p:extLst>
      <p:ext uri="{BB962C8B-B14F-4D97-AF65-F5344CB8AC3E}">
        <p14:creationId xmlns:p14="http://schemas.microsoft.com/office/powerpoint/2010/main" val="3679522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t>Core Features</a:t>
            </a:r>
            <a:endParaRPr dirty="0"/>
          </a:p>
        </p:txBody>
      </p:sp>
      <p:sp>
        <p:nvSpPr>
          <p:cNvPr id="1025" name="Google Shape;1025;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t>Let’s Look at the Key Features in SpiraTeam</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936F-A644-D655-5C62-6F4C98726ED6}"/>
              </a:ext>
            </a:extLst>
          </p:cNvPr>
          <p:cNvSpPr>
            <a:spLocks noGrp="1"/>
          </p:cNvSpPr>
          <p:nvPr>
            <p:ph type="title"/>
          </p:nvPr>
        </p:nvSpPr>
        <p:spPr/>
        <p:txBody>
          <a:bodyPr/>
          <a:lstStyle/>
          <a:p>
            <a:r>
              <a:rPr lang="en-US" dirty="0"/>
              <a:t>AI Supercharged Lifecycle Management</a:t>
            </a:r>
          </a:p>
        </p:txBody>
      </p:sp>
      <p:sp>
        <p:nvSpPr>
          <p:cNvPr id="6" name="Content Placeholder 4">
            <a:extLst>
              <a:ext uri="{FF2B5EF4-FFF2-40B4-BE49-F238E27FC236}">
                <a16:creationId xmlns:a16="http://schemas.microsoft.com/office/drawing/2014/main" id="{1871CA52-8E7A-BE3B-AC80-CDBFC511B7DC}"/>
              </a:ext>
            </a:extLst>
          </p:cNvPr>
          <p:cNvSpPr>
            <a:spLocks noGrp="1"/>
          </p:cNvSpPr>
          <p:nvPr>
            <p:ph idx="1"/>
          </p:nvPr>
        </p:nvSpPr>
        <p:spPr>
          <a:xfrm>
            <a:off x="605444" y="5145581"/>
            <a:ext cx="9860280" cy="1423494"/>
          </a:xfrm>
        </p:spPr>
        <p:txBody>
          <a:bodyPr>
            <a:noAutofit/>
          </a:bodyPr>
          <a:lstStyle/>
          <a:p>
            <a:pPr marL="0" indent="0">
              <a:buNone/>
            </a:pPr>
            <a:r>
              <a:rPr lang="en-US" dirty="0" err="1">
                <a:latin typeface="+mj-lt"/>
              </a:rPr>
              <a:t>SpiraTeam's</a:t>
            </a:r>
            <a:r>
              <a:rPr lang="en-US" dirty="0">
                <a:latin typeface="+mj-lt"/>
              </a:rPr>
              <a:t> artificial intelligence functionality lets you generate project artifacts such as requirements, test cases, tasks, code, risks and deliverables. The AI functionality increases productivity by 40%.</a:t>
            </a:r>
          </a:p>
        </p:txBody>
      </p:sp>
      <p:pic>
        <p:nvPicPr>
          <p:cNvPr id="8" name="Picture 7" descr="A screenshot of a computer&#10;&#10;AI-generated content may be incorrect.">
            <a:extLst>
              <a:ext uri="{FF2B5EF4-FFF2-40B4-BE49-F238E27FC236}">
                <a16:creationId xmlns:a16="http://schemas.microsoft.com/office/drawing/2014/main" id="{FEFF2DB2-F430-0BF0-B6AE-A303EA33E2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2106" y="1457794"/>
            <a:ext cx="8592668" cy="3504904"/>
          </a:xfrm>
          <a:prstGeom prst="rect">
            <a:avLst/>
          </a:prstGeom>
          <a:ln>
            <a:solidFill>
              <a:schemeClr val="bg2">
                <a:lumMod val="50000"/>
              </a:schemeClr>
            </a:solidFill>
          </a:ln>
        </p:spPr>
      </p:pic>
    </p:spTree>
    <p:extLst>
      <p:ext uri="{BB962C8B-B14F-4D97-AF65-F5344CB8AC3E}">
        <p14:creationId xmlns:p14="http://schemas.microsoft.com/office/powerpoint/2010/main" val="1098626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9120447" cy="953595"/>
          </a:xfrm>
        </p:spPr>
        <p:txBody>
          <a:bodyPr>
            <a:noAutofit/>
          </a:bodyPr>
          <a:lstStyle/>
          <a:p>
            <a:pPr marL="0" indent="0">
              <a:buNone/>
            </a:pPr>
            <a:r>
              <a:rPr lang="en-US" dirty="0">
                <a:latin typeface="+mj-lt"/>
              </a:rPr>
              <a:t>Customizable reporting dashboards at the program, product, project, release and sprint levels, giving a “single pane of glass”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01B0BF-70D2-470F-9657-3387E3BD18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4759" y="1915732"/>
            <a:ext cx="7482947" cy="3599392"/>
          </a:xfrm>
          <a:prstGeom prst="rect">
            <a:avLst/>
          </a:prstGeom>
          <a:ln>
            <a:solidFill>
              <a:schemeClr val="accent3"/>
            </a:solidFill>
          </a:ln>
        </p:spPr>
      </p:pic>
    </p:spTree>
    <p:extLst>
      <p:ext uri="{BB962C8B-B14F-4D97-AF65-F5344CB8AC3E}">
        <p14:creationId xmlns:p14="http://schemas.microsoft.com/office/powerpoint/2010/main" val="2961285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605443" y="234379"/>
            <a:ext cx="10515600" cy="1325563"/>
          </a:xfrm>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3551" y="1435251"/>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2490" y="1856753"/>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1087582" y="5894679"/>
            <a:ext cx="8501109" cy="965939"/>
          </a:xfrm>
        </p:spPr>
        <p:txBody>
          <a:bodyPr>
            <a:noAutofit/>
          </a:bodyPr>
          <a:lstStyle/>
          <a:p>
            <a:pPr marL="0" indent="0">
              <a:buNone/>
            </a:pPr>
            <a:r>
              <a:rPr lang="en-US" dirty="0">
                <a:latin typeface="+mj-lt"/>
              </a:rPr>
              <a:t>Requirements management with end-to-end traceability, multiple views and powerful change tracking.</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2750" y="2950196"/>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pic>
        <p:nvPicPr>
          <p:cNvPr id="5" name="Picture 4" descr="A screenshot of a computer&#10;&#10;AI-generated content may be incorrect.">
            <a:extLst>
              <a:ext uri="{FF2B5EF4-FFF2-40B4-BE49-F238E27FC236}">
                <a16:creationId xmlns:a16="http://schemas.microsoft.com/office/drawing/2014/main" id="{F5EDE63D-0896-09E3-B947-66C115BC6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62" y="1528710"/>
            <a:ext cx="6247209" cy="3816373"/>
          </a:xfrm>
          <a:prstGeom prst="rect">
            <a:avLst/>
          </a:prstGeom>
          <a:ln>
            <a:solidFill>
              <a:schemeClr val="bg2">
                <a:lumMod val="50000"/>
              </a:schemeClr>
            </a:solidFill>
          </a:ln>
        </p:spPr>
      </p:pic>
      <p:pic>
        <p:nvPicPr>
          <p:cNvPr id="9" name="Picture 8" descr="A screenshot of a computer&#10;&#10;AI-generated content may be incorrect.">
            <a:extLst>
              <a:ext uri="{FF2B5EF4-FFF2-40B4-BE49-F238E27FC236}">
                <a16:creationId xmlns:a16="http://schemas.microsoft.com/office/drawing/2014/main" id="{11048166-378E-7F33-0838-4F50B4AAC5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0507" y="2053244"/>
            <a:ext cx="6124308" cy="3731179"/>
          </a:xfrm>
          <a:prstGeom prst="rect">
            <a:avLst/>
          </a:prstGeom>
          <a:ln>
            <a:solidFill>
              <a:schemeClr val="bg2">
                <a:lumMod val="50000"/>
              </a:schemeClr>
            </a:solidFill>
          </a:ln>
        </p:spPr>
      </p:pic>
    </p:spTree>
    <p:extLst>
      <p:ext uri="{BB962C8B-B14F-4D97-AF65-F5344CB8AC3E}">
        <p14:creationId xmlns:p14="http://schemas.microsoft.com/office/powerpoint/2010/main" val="1940454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 &amp; Time Tracking</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7BD97736-6E33-31B1-C9ED-063BF70ED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692" y="1519873"/>
            <a:ext cx="6882938" cy="3159861"/>
          </a:xfrm>
          <a:prstGeom prst="rect">
            <a:avLst/>
          </a:prstGeom>
          <a:ln>
            <a:solidFill>
              <a:schemeClr val="bg2">
                <a:lumMod val="50000"/>
              </a:schemeClr>
            </a:solidFill>
          </a:ln>
        </p:spPr>
      </p:pic>
    </p:spTree>
    <p:extLst>
      <p:ext uri="{BB962C8B-B14F-4D97-AF65-F5344CB8AC3E}">
        <p14:creationId xmlns:p14="http://schemas.microsoft.com/office/powerpoint/2010/main" val="39760763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Risk Management</a:t>
            </a:r>
          </a:p>
        </p:txBody>
      </p:sp>
      <p:pic>
        <p:nvPicPr>
          <p:cNvPr id="7" name="Picture 6">
            <a:extLst>
              <a:ext uri="{FF2B5EF4-FFF2-40B4-BE49-F238E27FC236}">
                <a16:creationId xmlns:a16="http://schemas.microsoft.com/office/drawing/2014/main" id="{3535875F-6C90-41DA-9376-107DB63937F5}"/>
              </a:ext>
            </a:extLst>
          </p:cNvPr>
          <p:cNvPicPr>
            <a:picLocks noChangeAspect="1"/>
          </p:cNvPicPr>
          <p:nvPr/>
        </p:nvPicPr>
        <p:blipFill>
          <a:blip r:embed="rId2"/>
          <a:stretch>
            <a:fillRect/>
          </a:stretch>
        </p:blipFill>
        <p:spPr>
          <a:xfrm>
            <a:off x="971365" y="1380284"/>
            <a:ext cx="6472262" cy="3714041"/>
          </a:xfrm>
          <a:prstGeom prst="rect">
            <a:avLst/>
          </a:prstGeom>
          <a:ln>
            <a:solidFill>
              <a:srgbClr val="93A1A1"/>
            </a:solidFill>
          </a:ln>
          <a:effectLst>
            <a:outerShdw blurRad="50800" dist="38100" dir="5400000" algn="t" rotWithShape="0">
              <a:prstClr val="black">
                <a:alpha val="40000"/>
              </a:prstClr>
            </a:outerShdw>
          </a:effectLst>
        </p:spPr>
      </p:pic>
      <p:sp>
        <p:nvSpPr>
          <p:cNvPr id="5" name="Content Placeholder 4">
            <a:extLst>
              <a:ext uri="{FF2B5EF4-FFF2-40B4-BE49-F238E27FC236}">
                <a16:creationId xmlns:a16="http://schemas.microsoft.com/office/drawing/2014/main" id="{B453B7AB-85E0-4C84-AEE6-6AE117B963C6}"/>
              </a:ext>
            </a:extLst>
          </p:cNvPr>
          <p:cNvSpPr txBox="1">
            <a:spLocks/>
          </p:cNvSpPr>
          <p:nvPr/>
        </p:nvSpPr>
        <p:spPr>
          <a:xfrm>
            <a:off x="838200" y="5841507"/>
            <a:ext cx="8989381" cy="852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product and program risks, track mitigations and action items. Automated exposure calculations out of the box.</a:t>
            </a:r>
          </a:p>
        </p:txBody>
      </p:sp>
      <p:pic>
        <p:nvPicPr>
          <p:cNvPr id="11266" name="Picture 1">
            <a:extLst>
              <a:ext uri="{FF2B5EF4-FFF2-40B4-BE49-F238E27FC236}">
                <a16:creationId xmlns:a16="http://schemas.microsoft.com/office/drawing/2014/main" id="{DC92BE17-D597-44FB-B4D0-D4FD2EB9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434" y="2900881"/>
            <a:ext cx="9424910" cy="2701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48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The Inflectra® Platform</a:t>
            </a:r>
            <a:endParaRPr dirty="0">
              <a:latin typeface="Josefin Sans"/>
              <a:ea typeface="Josefin Sans"/>
              <a:cs typeface="Josefin Sans"/>
              <a:sym typeface="Josefin Sans"/>
            </a:endParaRPr>
          </a:p>
        </p:txBody>
      </p:sp>
      <p:sp>
        <p:nvSpPr>
          <p:cNvPr id="664" name="Google Shape;664;p6"/>
          <p:cNvSpPr/>
          <p:nvPr/>
        </p:nvSpPr>
        <p:spPr>
          <a:xfrm>
            <a:off x="1295653" y="2077688"/>
            <a:ext cx="9435830" cy="3162300"/>
          </a:xfrm>
          <a:prstGeom prst="rect">
            <a:avLst/>
          </a:prstGeom>
          <a:solidFill>
            <a:srgbClr val="D9D9D9"/>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SpiraPlan®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5F5F5F"/>
              </a:buClr>
              <a:buSzPts val="1800"/>
              <a:buFont typeface="Arial"/>
              <a:buNone/>
            </a:pPr>
            <a:r>
              <a:rPr lang="en-US" sz="1800" b="0" i="0" u="none" strike="noStrike" cap="none" dirty="0">
                <a:solidFill>
                  <a:srgbClr val="5F5F5F"/>
                </a:solidFill>
                <a:latin typeface="Arial"/>
                <a:ea typeface="Arial"/>
                <a:cs typeface="Arial"/>
                <a:sym typeface="Arial"/>
              </a:rPr>
              <a:t>Enterprise Software Development Lifecycle Management</a:t>
            </a:r>
            <a:endParaRPr sz="1400" b="0" i="0" u="none" strike="noStrike" cap="none" dirty="0">
              <a:solidFill>
                <a:srgbClr val="000000"/>
              </a:solidFill>
              <a:latin typeface="Arial"/>
              <a:ea typeface="Arial"/>
              <a:cs typeface="Arial"/>
              <a:sym typeface="Arial"/>
            </a:endParaRPr>
          </a:p>
        </p:txBody>
      </p:sp>
      <p:sp>
        <p:nvSpPr>
          <p:cNvPr id="665" name="Google Shape;665;p6"/>
          <p:cNvSpPr/>
          <p:nvPr/>
        </p:nvSpPr>
        <p:spPr>
          <a:xfrm>
            <a:off x="1626394" y="3009240"/>
            <a:ext cx="8745165" cy="2066456"/>
          </a:xfrm>
          <a:prstGeom prst="rect">
            <a:avLst/>
          </a:prstGeom>
          <a:solidFill>
            <a:srgbClr val="F2F2F2"/>
          </a:solidFill>
          <a:ln w="25400" cap="flat" cmpd="sng">
            <a:solidFill>
              <a:srgbClr val="BBE0E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SpiraTeam®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5F5F5F"/>
              </a:buClr>
              <a:buSzPts val="1800"/>
              <a:buFont typeface="Arial"/>
              <a:buNone/>
            </a:pPr>
            <a:r>
              <a:rPr lang="en-US" sz="1800" b="0" i="0" u="none" strike="noStrike" cap="none" dirty="0">
                <a:solidFill>
                  <a:srgbClr val="5F5F5F"/>
                </a:solidFill>
                <a:latin typeface="Arial"/>
                <a:ea typeface="Arial"/>
                <a:cs typeface="Arial"/>
                <a:sym typeface="Arial"/>
              </a:rPr>
              <a:t>Software Development Lifecycle Management for Teams</a:t>
            </a:r>
            <a:endParaRPr sz="1400" b="0" i="0" u="none" strike="noStrike" cap="none" dirty="0">
              <a:solidFill>
                <a:srgbClr val="000000"/>
              </a:solidFill>
              <a:latin typeface="Arial"/>
              <a:ea typeface="Arial"/>
              <a:cs typeface="Arial"/>
              <a:sym typeface="Arial"/>
            </a:endParaRPr>
          </a:p>
        </p:txBody>
      </p:sp>
      <p:sp>
        <p:nvSpPr>
          <p:cNvPr id="666" name="Google Shape;666;p6"/>
          <p:cNvSpPr/>
          <p:nvPr/>
        </p:nvSpPr>
        <p:spPr>
          <a:xfrm>
            <a:off x="2356818" y="3858357"/>
            <a:ext cx="7337056" cy="97155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dirty="0">
                <a:solidFill>
                  <a:srgbClr val="F79910"/>
                </a:solidFill>
                <a:latin typeface="Arial"/>
                <a:ea typeface="Arial"/>
                <a:cs typeface="Arial"/>
                <a:sym typeface="Arial"/>
              </a:rPr>
              <a:t>SpiraTest®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dirty="0">
                <a:solidFill>
                  <a:srgbClr val="084655"/>
                </a:solidFill>
                <a:latin typeface="Arial"/>
                <a:ea typeface="Arial"/>
                <a:cs typeface="Arial"/>
                <a:sym typeface="Arial"/>
              </a:rPr>
              <a:t>Requirements, Test &amp; Defect Management</a:t>
            </a:r>
            <a:endParaRPr sz="1400" b="0" i="0" u="none" strike="noStrike" cap="none" dirty="0">
              <a:solidFill>
                <a:srgbClr val="000000"/>
              </a:solidFill>
              <a:latin typeface="Arial"/>
              <a:ea typeface="Arial"/>
              <a:cs typeface="Arial"/>
              <a:sym typeface="Arial"/>
            </a:endParaRPr>
          </a:p>
        </p:txBody>
      </p:sp>
      <p:sp>
        <p:nvSpPr>
          <p:cNvPr id="667" name="Google Shape;667;p6"/>
          <p:cNvSpPr/>
          <p:nvPr/>
        </p:nvSpPr>
        <p:spPr>
          <a:xfrm>
            <a:off x="1295654" y="1248733"/>
            <a:ext cx="3200846"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RemoteLaunch</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Test Orchestration</a:t>
            </a:r>
            <a:endParaRPr sz="1400" b="0" i="0" u="none" strike="noStrike" cap="none">
              <a:solidFill>
                <a:srgbClr val="000000"/>
              </a:solidFill>
              <a:latin typeface="Arial"/>
              <a:ea typeface="Arial"/>
              <a:cs typeface="Arial"/>
              <a:sym typeface="Arial"/>
            </a:endParaRPr>
          </a:p>
        </p:txBody>
      </p:sp>
      <p:sp>
        <p:nvSpPr>
          <p:cNvPr id="668" name="Google Shape;668;p6"/>
          <p:cNvSpPr/>
          <p:nvPr/>
        </p:nvSpPr>
        <p:spPr>
          <a:xfrm>
            <a:off x="1295653" y="5354288"/>
            <a:ext cx="4809023"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Rapise®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UI &amp; API Test Automation</a:t>
            </a:r>
            <a:endParaRPr sz="1400" b="0" i="0" u="none" strike="noStrike" cap="none">
              <a:solidFill>
                <a:srgbClr val="000000"/>
              </a:solidFill>
              <a:latin typeface="Arial"/>
              <a:ea typeface="Arial"/>
              <a:cs typeface="Arial"/>
              <a:sym typeface="Arial"/>
            </a:endParaRPr>
          </a:p>
        </p:txBody>
      </p:sp>
      <p:sp>
        <p:nvSpPr>
          <p:cNvPr id="669" name="Google Shape;669;p6"/>
          <p:cNvSpPr/>
          <p:nvPr/>
        </p:nvSpPr>
        <p:spPr>
          <a:xfrm>
            <a:off x="4575943" y="1248733"/>
            <a:ext cx="34870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SpiraCapture</a:t>
            </a:r>
            <a:r>
              <a:rPr lang="en-US" sz="18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Exploratory Testing</a:t>
            </a:r>
            <a:endParaRPr sz="1400" b="0" i="0" u="none" strike="noStrike" cap="none">
              <a:solidFill>
                <a:srgbClr val="000000"/>
              </a:solidFill>
              <a:latin typeface="Arial"/>
              <a:ea typeface="Arial"/>
              <a:cs typeface="Arial"/>
              <a:sym typeface="Arial"/>
            </a:endParaRPr>
          </a:p>
        </p:txBody>
      </p:sp>
      <p:pic>
        <p:nvPicPr>
          <p:cNvPr id="670" name="Google Shape;670;p6"/>
          <p:cNvPicPr preferRelativeResize="0"/>
          <p:nvPr/>
        </p:nvPicPr>
        <p:blipFill rotWithShape="1">
          <a:blip r:embed="rId3">
            <a:alphaModFix/>
          </a:blip>
          <a:srcRect/>
          <a:stretch/>
        </p:blipFill>
        <p:spPr>
          <a:xfrm>
            <a:off x="7385687" y="1334708"/>
            <a:ext cx="532373" cy="532373"/>
          </a:xfrm>
          <a:prstGeom prst="rect">
            <a:avLst/>
          </a:prstGeom>
          <a:noFill/>
          <a:ln>
            <a:noFill/>
          </a:ln>
        </p:spPr>
      </p:pic>
      <p:pic>
        <p:nvPicPr>
          <p:cNvPr id="671" name="Google Shape;671;p6"/>
          <p:cNvPicPr preferRelativeResize="0"/>
          <p:nvPr/>
        </p:nvPicPr>
        <p:blipFill rotWithShape="1">
          <a:blip r:embed="rId4">
            <a:alphaModFix/>
          </a:blip>
          <a:srcRect/>
          <a:stretch/>
        </p:blipFill>
        <p:spPr>
          <a:xfrm>
            <a:off x="8960148" y="4072812"/>
            <a:ext cx="506815" cy="506815"/>
          </a:xfrm>
          <a:prstGeom prst="rect">
            <a:avLst/>
          </a:prstGeom>
          <a:noFill/>
          <a:ln>
            <a:noFill/>
          </a:ln>
        </p:spPr>
      </p:pic>
      <p:pic>
        <p:nvPicPr>
          <p:cNvPr id="672" name="Google Shape;672;p6"/>
          <p:cNvPicPr preferRelativeResize="0"/>
          <p:nvPr/>
        </p:nvPicPr>
        <p:blipFill rotWithShape="1">
          <a:blip r:embed="rId5">
            <a:alphaModFix/>
          </a:blip>
          <a:srcRect/>
          <a:stretch/>
        </p:blipFill>
        <p:spPr>
          <a:xfrm>
            <a:off x="5423959" y="5438148"/>
            <a:ext cx="506815" cy="506815"/>
          </a:xfrm>
          <a:prstGeom prst="rect">
            <a:avLst/>
          </a:prstGeom>
          <a:noFill/>
          <a:ln>
            <a:noFill/>
          </a:ln>
        </p:spPr>
      </p:pic>
      <p:pic>
        <p:nvPicPr>
          <p:cNvPr id="673" name="Google Shape;673;p6"/>
          <p:cNvPicPr preferRelativeResize="0"/>
          <p:nvPr/>
        </p:nvPicPr>
        <p:blipFill rotWithShape="1">
          <a:blip r:embed="rId6">
            <a:alphaModFix/>
          </a:blip>
          <a:srcRect/>
          <a:stretch/>
        </p:blipFill>
        <p:spPr>
          <a:xfrm>
            <a:off x="8960148" y="3160242"/>
            <a:ext cx="445135" cy="513842"/>
          </a:xfrm>
          <a:prstGeom prst="rect">
            <a:avLst/>
          </a:prstGeom>
          <a:noFill/>
          <a:ln>
            <a:noFill/>
          </a:ln>
        </p:spPr>
      </p:pic>
      <p:pic>
        <p:nvPicPr>
          <p:cNvPr id="674" name="Google Shape;674;p6"/>
          <p:cNvPicPr preferRelativeResize="0"/>
          <p:nvPr/>
        </p:nvPicPr>
        <p:blipFill rotWithShape="1">
          <a:blip r:embed="rId7">
            <a:alphaModFix/>
          </a:blip>
          <a:srcRect/>
          <a:stretch/>
        </p:blipFill>
        <p:spPr>
          <a:xfrm>
            <a:off x="8949276" y="2283787"/>
            <a:ext cx="456007" cy="527293"/>
          </a:xfrm>
          <a:prstGeom prst="rect">
            <a:avLst/>
          </a:prstGeom>
          <a:noFill/>
          <a:ln>
            <a:noFill/>
          </a:ln>
        </p:spPr>
      </p:pic>
      <p:sp>
        <p:nvSpPr>
          <p:cNvPr id="675" name="Google Shape;675;p6"/>
          <p:cNvSpPr/>
          <p:nvPr/>
        </p:nvSpPr>
        <p:spPr>
          <a:xfrm>
            <a:off x="6216243" y="5348655"/>
            <a:ext cx="4515240"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Inflectra.ai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Agentic AI Platform</a:t>
            </a:r>
            <a:endParaRPr sz="1400" b="0" i="0" u="none" strike="noStrike" cap="none">
              <a:solidFill>
                <a:srgbClr val="000000"/>
              </a:solidFill>
              <a:latin typeface="Arial"/>
              <a:ea typeface="Arial"/>
              <a:cs typeface="Arial"/>
              <a:sym typeface="Arial"/>
            </a:endParaRPr>
          </a:p>
        </p:txBody>
      </p:sp>
      <p:pic>
        <p:nvPicPr>
          <p:cNvPr id="676" name="Google Shape;676;p6"/>
          <p:cNvPicPr preferRelativeResize="0"/>
          <p:nvPr/>
        </p:nvPicPr>
        <p:blipFill rotWithShape="1">
          <a:blip r:embed="rId8">
            <a:alphaModFix/>
          </a:blip>
          <a:srcRect/>
          <a:stretch/>
        </p:blipFill>
        <p:spPr>
          <a:xfrm>
            <a:off x="9793541" y="5409169"/>
            <a:ext cx="674615" cy="539692"/>
          </a:xfrm>
          <a:prstGeom prst="rect">
            <a:avLst/>
          </a:prstGeom>
          <a:noFill/>
          <a:ln>
            <a:noFill/>
          </a:ln>
        </p:spPr>
      </p:pic>
      <p:sp>
        <p:nvSpPr>
          <p:cNvPr id="677" name="Google Shape;677;p6"/>
          <p:cNvSpPr/>
          <p:nvPr/>
        </p:nvSpPr>
        <p:spPr>
          <a:xfrm>
            <a:off x="8142424" y="1248733"/>
            <a:ext cx="2589059" cy="685800"/>
          </a:xfrm>
          <a:prstGeom prst="rect">
            <a:avLst/>
          </a:prstGeom>
          <a:solidFill>
            <a:schemeClr val="lt2"/>
          </a:solidFill>
          <a:ln w="25400" cap="flat" cmpd="sng">
            <a:solidFill>
              <a:srgbClr val="BBE0E3"/>
            </a:solidFill>
            <a:prstDash val="solid"/>
            <a:miter lim="800000"/>
            <a:headEnd type="none" w="sm" len="sm"/>
            <a:tailEnd type="none" w="sm" len="sm"/>
          </a:ln>
        </p:spPr>
        <p:txBody>
          <a:bodyPr spcFirstLastPara="1" wrap="square" lIns="91425" tIns="45700" rIns="548625" bIns="45700" anchor="ctr" anchorCtr="0">
            <a:noAutofit/>
          </a:bodyPr>
          <a:lstStyle/>
          <a:p>
            <a:pPr marL="0" marR="0" lvl="0" indent="0" algn="ctr" rtl="0">
              <a:lnSpc>
                <a:spcPct val="100000"/>
              </a:lnSpc>
              <a:spcBef>
                <a:spcPts val="0"/>
              </a:spcBef>
              <a:spcAft>
                <a:spcPts val="0"/>
              </a:spcAft>
              <a:buClr>
                <a:srgbClr val="F79910"/>
              </a:buClr>
              <a:buSzPts val="1800"/>
              <a:buFont typeface="Arial"/>
              <a:buNone/>
            </a:pPr>
            <a:r>
              <a:rPr lang="en-US" sz="1800" b="1" i="0" u="none" strike="noStrike" cap="none">
                <a:solidFill>
                  <a:srgbClr val="F79910"/>
                </a:solidFill>
                <a:latin typeface="Arial"/>
                <a:ea typeface="Arial"/>
                <a:cs typeface="Arial"/>
                <a:sym typeface="Arial"/>
              </a:rPr>
              <a:t>SpiraApps</a:t>
            </a:r>
            <a:r>
              <a:rPr lang="en-US" sz="1400" b="1" i="0" u="none" strike="noStrike" cap="none" baseline="30000">
                <a:solidFill>
                  <a:srgbClr val="F7991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84655"/>
              </a:buClr>
              <a:buSzPts val="1800"/>
              <a:buFont typeface="Arial"/>
              <a:buNone/>
            </a:pPr>
            <a:r>
              <a:rPr lang="en-US" sz="1800" b="0" i="0" u="none" strike="noStrike" cap="none">
                <a:solidFill>
                  <a:srgbClr val="084655"/>
                </a:solidFill>
                <a:latin typeface="Arial"/>
                <a:ea typeface="Arial"/>
                <a:cs typeface="Arial"/>
                <a:sym typeface="Arial"/>
              </a:rPr>
              <a:t>Extensibility</a:t>
            </a:r>
            <a:endParaRPr sz="1400" b="0" i="0" u="none" strike="noStrike" cap="none">
              <a:solidFill>
                <a:srgbClr val="000000"/>
              </a:solidFill>
              <a:latin typeface="Arial"/>
              <a:ea typeface="Arial"/>
              <a:cs typeface="Arial"/>
              <a:sym typeface="Arial"/>
            </a:endParaRPr>
          </a:p>
        </p:txBody>
      </p:sp>
      <p:pic>
        <p:nvPicPr>
          <p:cNvPr id="678" name="Google Shape;678;p6"/>
          <p:cNvPicPr preferRelativeResize="0"/>
          <p:nvPr/>
        </p:nvPicPr>
        <p:blipFill rotWithShape="1">
          <a:blip r:embed="rId9">
            <a:alphaModFix/>
          </a:blip>
          <a:srcRect/>
          <a:stretch/>
        </p:blipFill>
        <p:spPr>
          <a:xfrm>
            <a:off x="10148037" y="1398865"/>
            <a:ext cx="447043" cy="426094"/>
          </a:xfrm>
          <a:prstGeom prst="rect">
            <a:avLst/>
          </a:prstGeom>
          <a:noFill/>
          <a:ln>
            <a:noFill/>
          </a:ln>
        </p:spPr>
      </p:pic>
      <p:pic>
        <p:nvPicPr>
          <p:cNvPr id="679" name="Google Shape;679;p6"/>
          <p:cNvPicPr preferRelativeResize="0"/>
          <p:nvPr/>
        </p:nvPicPr>
        <p:blipFill rotWithShape="1">
          <a:blip r:embed="rId10">
            <a:alphaModFix/>
          </a:blip>
          <a:srcRect/>
          <a:stretch/>
        </p:blipFill>
        <p:spPr>
          <a:xfrm>
            <a:off x="3892088" y="1379125"/>
            <a:ext cx="513765" cy="4655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831AC-B663-45EE-9BA4-97C3C161E9C9}"/>
              </a:ext>
            </a:extLst>
          </p:cNvPr>
          <p:cNvPicPr>
            <a:picLocks noChangeAspect="1"/>
          </p:cNvPicPr>
          <p:nvPr/>
        </p:nvPicPr>
        <p:blipFill>
          <a:blip r:embed="rId2"/>
          <a:stretch>
            <a:fillRect/>
          </a:stretch>
        </p:blipFill>
        <p:spPr>
          <a:xfrm>
            <a:off x="838200" y="1545099"/>
            <a:ext cx="5702559" cy="3862755"/>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538942" y="45977"/>
            <a:ext cx="10515600" cy="1325563"/>
          </a:xfrm>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by linking Rapise® from Inflectra with SpiraTeam, with integrated test lab management.</a:t>
            </a:r>
          </a:p>
        </p:txBody>
      </p:sp>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provides an easy to use testing wizard for manual and exploratory tests, with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lnSpcReduction="10000"/>
          </a:bodyPr>
          <a:lstStyle/>
          <a:p>
            <a:pPr marL="0" indent="0">
              <a:buNone/>
            </a:pPr>
            <a:r>
              <a:rPr lang="en-US" dirty="0" err="1">
                <a:latin typeface="+mj-lt"/>
              </a:rPr>
              <a:t>SpiraTeam</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Plugins for GitHub and GitLab. Allows code-level traceability.</a:t>
            </a:r>
          </a:p>
        </p:txBody>
      </p:sp>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pic>
        <p:nvPicPr>
          <p:cNvPr id="5" name="Picture 4">
            <a:extLst>
              <a:ext uri="{FF2B5EF4-FFF2-40B4-BE49-F238E27FC236}">
                <a16:creationId xmlns:a16="http://schemas.microsoft.com/office/drawing/2014/main" id="{6D101AAE-5E1A-485B-B52C-42984C9181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087" y="1407048"/>
            <a:ext cx="8092938" cy="2684335"/>
          </a:xfrm>
          <a:prstGeom prst="rect">
            <a:avLst/>
          </a:prstGeom>
          <a:ln>
            <a:solidFill>
              <a:srgbClr val="93A1A1"/>
            </a:solidFill>
          </a:ln>
        </p:spPr>
      </p:pic>
      <p:pic>
        <p:nvPicPr>
          <p:cNvPr id="8" name="Picture 7">
            <a:extLst>
              <a:ext uri="{FF2B5EF4-FFF2-40B4-BE49-F238E27FC236}">
                <a16:creationId xmlns:a16="http://schemas.microsoft.com/office/drawing/2014/main" id="{0D96CBB9-50DA-4F21-A2DA-2450E49CD6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6720" y="2618360"/>
            <a:ext cx="6506740" cy="3203582"/>
          </a:xfrm>
          <a:prstGeom prst="rect">
            <a:avLst/>
          </a:prstGeom>
          <a:ln>
            <a:solidFill>
              <a:srgbClr val="93A1A1"/>
            </a:solidFill>
          </a:ln>
        </p:spPr>
      </p:pic>
    </p:spTree>
    <p:extLst>
      <p:ext uri="{BB962C8B-B14F-4D97-AF65-F5344CB8AC3E}">
        <p14:creationId xmlns:p14="http://schemas.microsoft.com/office/powerpoint/2010/main" val="790279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A84407-0EA2-4A99-9087-A1BFDBDBCF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9714" y="1448064"/>
            <a:ext cx="7333861" cy="3739289"/>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Code Reviews &amp; Pull Requests</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773476"/>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development workflows including merge/pull requests and code reviews with </a:t>
            </a:r>
            <a:r>
              <a:rPr lang="en-US">
                <a:latin typeface="+mj-lt"/>
              </a:rPr>
              <a:t>full traceability.</a:t>
            </a:r>
            <a:endParaRPr lang="en-US" dirty="0">
              <a:latin typeface="+mj-lt"/>
            </a:endParaRPr>
          </a:p>
        </p:txBody>
      </p:sp>
      <p:pic>
        <p:nvPicPr>
          <p:cNvPr id="7" name="Picture 6">
            <a:extLst>
              <a:ext uri="{FF2B5EF4-FFF2-40B4-BE49-F238E27FC236}">
                <a16:creationId xmlns:a16="http://schemas.microsoft.com/office/drawing/2014/main" id="{D39AB972-89E2-4F34-AA8A-3B5EFE1155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808" y="1791076"/>
            <a:ext cx="7725747" cy="3778636"/>
          </a:xfrm>
          <a:prstGeom prst="rect">
            <a:avLst/>
          </a:prstGeom>
          <a:ln>
            <a:solidFill>
              <a:srgbClr val="93A1A1"/>
            </a:solidFill>
          </a:ln>
        </p:spPr>
      </p:pic>
    </p:spTree>
    <p:extLst>
      <p:ext uri="{BB962C8B-B14F-4D97-AF65-F5344CB8AC3E}">
        <p14:creationId xmlns:p14="http://schemas.microsoft.com/office/powerpoint/2010/main" val="3464459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75BF5376-1C32-8E45-C477-F1B2A4F35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784" y="839586"/>
            <a:ext cx="5486400" cy="3879075"/>
          </a:xfrm>
          <a:prstGeom prst="rect">
            <a:avLst/>
          </a:prstGeom>
          <a:ln>
            <a:solidFill>
              <a:schemeClr val="bg2">
                <a:lumMod val="50000"/>
              </a:schemeClr>
            </a:solidFill>
          </a:ln>
        </p:spPr>
      </p:pic>
    </p:spTree>
    <p:extLst>
      <p:ext uri="{BB962C8B-B14F-4D97-AF65-F5344CB8AC3E}">
        <p14:creationId xmlns:p14="http://schemas.microsoft.com/office/powerpoint/2010/main" val="4218440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hat&#10;&#10;AI-generated content may be incorrect.">
            <a:extLst>
              <a:ext uri="{FF2B5EF4-FFF2-40B4-BE49-F238E27FC236}">
                <a16:creationId xmlns:a16="http://schemas.microsoft.com/office/drawing/2014/main" id="{A0BF5A7B-88D6-2E66-38B9-C1022CC47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196" y="2267991"/>
            <a:ext cx="8009083" cy="3384663"/>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9201539" cy="870012"/>
          </a:xfrm>
        </p:spPr>
        <p:txBody>
          <a:bodyPr>
            <a:noAutofit/>
          </a:bodyPr>
          <a:lstStyle/>
          <a:p>
            <a:pPr marL="0" indent="0">
              <a:buNone/>
            </a:pPr>
            <a:r>
              <a:rPr lang="en-US" dirty="0">
                <a:latin typeface="+mj-lt"/>
              </a:rPr>
              <a:t>Real-time collaboration and communication with </a:t>
            </a:r>
            <a:r>
              <a:rPr lang="en-US" dirty="0" err="1">
                <a:latin typeface="+mj-lt"/>
              </a:rPr>
              <a:t>SpiraTeam</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Capabilities</a:t>
            </a:r>
            <a:endParaRPr sz="1400" b="0" i="0" u="none" strike="noStrike" cap="none">
              <a:solidFill>
                <a:schemeClr val="lt2"/>
              </a:solidFill>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2"/>
                </a:solidFill>
                <a:latin typeface="Josefin Sans"/>
                <a:ea typeface="Josefin Sans"/>
                <a:cs typeface="Josefin Sans"/>
                <a:sym typeface="Josefin Sans"/>
              </a:rPr>
              <a:t>SpiraPlan</a:t>
            </a:r>
            <a:endParaRPr sz="2000" b="0" i="0" u="none" strike="noStrike" cap="none" dirty="0">
              <a:solidFill>
                <a:srgbClr val="000000"/>
              </a:solidFill>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SpiraTest</a:t>
            </a:r>
            <a:endParaRPr sz="2000" b="0" i="0" u="none" strike="noStrike" cap="none">
              <a:solidFill>
                <a:srgbClr val="000000"/>
              </a:solidFill>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Josefin Sans"/>
                <a:ea typeface="Josefin Sans"/>
                <a:cs typeface="Josefin Sans"/>
                <a:sym typeface="Josefin Sans"/>
              </a:rPr>
              <a:t>SpiraTeam</a:t>
            </a:r>
            <a:endParaRPr sz="2000" b="0" i="0" u="none" strike="noStrike" cap="none">
              <a:solidFill>
                <a:srgbClr val="000000"/>
              </a:solidFill>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Requirements Management</a:t>
            </a:r>
            <a:endParaRPr sz="1400" b="1" i="0" u="none" strike="noStrike" cap="none">
              <a:solidFill>
                <a:schemeClr val="lt2"/>
              </a:solidFill>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Test Management &amp; Traceability</a:t>
            </a:r>
            <a:endParaRPr sz="1400" b="1" i="0" u="none" strike="noStrike" cap="none">
              <a:solidFill>
                <a:schemeClr val="lt2"/>
              </a:solidFill>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Defect &amp; Issue Tracking</a:t>
            </a:r>
            <a:endParaRPr sz="1800" b="1" i="0" u="none" strike="noStrike" cap="none">
              <a:solidFill>
                <a:schemeClr val="lt2"/>
              </a:solidFill>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Agile Planning Tools</a:t>
            </a:r>
            <a:endParaRPr sz="1800" b="1" i="0" u="none" strike="noStrike" cap="none">
              <a:solidFill>
                <a:schemeClr val="lt2"/>
              </a:solidFill>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2"/>
                </a:solidFill>
                <a:latin typeface="Josefin Sans"/>
                <a:ea typeface="Josefin Sans"/>
                <a:cs typeface="Josefin Sans"/>
                <a:sym typeface="Josefin Sans"/>
              </a:rPr>
              <a:t>Program &amp; Portfolio Planning</a:t>
            </a:r>
            <a:endParaRPr sz="1800" b="1" i="0" u="none" strike="noStrike" cap="none">
              <a:solidFill>
                <a:schemeClr val="lt2"/>
              </a:solidFill>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98C1-C9DB-6101-3553-062AC88709F1}"/>
              </a:ext>
            </a:extLst>
          </p:cNvPr>
          <p:cNvSpPr>
            <a:spLocks noGrp="1"/>
          </p:cNvSpPr>
          <p:nvPr>
            <p:ph type="title"/>
          </p:nvPr>
        </p:nvSpPr>
        <p:spPr/>
        <p:txBody>
          <a:bodyPr/>
          <a:lstStyle/>
          <a:p>
            <a:r>
              <a:rPr lang="en-US" dirty="0"/>
              <a:t>Extensibility with </a:t>
            </a:r>
            <a:r>
              <a:rPr lang="en-US" dirty="0" err="1"/>
              <a:t>SpiraApps</a:t>
            </a:r>
            <a:r>
              <a:rPr lang="en-US" dirty="0"/>
              <a:t>™</a:t>
            </a:r>
          </a:p>
        </p:txBody>
      </p:sp>
      <p:sp>
        <p:nvSpPr>
          <p:cNvPr id="3" name="Content Placeholder 2">
            <a:extLst>
              <a:ext uri="{FF2B5EF4-FFF2-40B4-BE49-F238E27FC236}">
                <a16:creationId xmlns:a16="http://schemas.microsoft.com/office/drawing/2014/main" id="{7E4BB93B-6F7B-DE1A-A89B-1D2C7A3738FB}"/>
              </a:ext>
            </a:extLst>
          </p:cNvPr>
          <p:cNvSpPr>
            <a:spLocks noGrp="1"/>
          </p:cNvSpPr>
          <p:nvPr>
            <p:ph type="body" idx="1"/>
          </p:nvPr>
        </p:nvSpPr>
        <p:spPr>
          <a:xfrm>
            <a:off x="6035040" y="1986742"/>
            <a:ext cx="5644342" cy="4190221"/>
          </a:xfrm>
        </p:spPr>
        <p:txBody>
          <a:bodyPr>
            <a:normAutofit/>
          </a:bodyPr>
          <a:lstStyle/>
          <a:p>
            <a:pPr marL="50800" indent="0">
              <a:buNone/>
            </a:pPr>
            <a:r>
              <a:rPr lang="en-US" dirty="0" err="1"/>
              <a:t>SpiraApps</a:t>
            </a:r>
            <a:r>
              <a:rPr lang="en-US" dirty="0"/>
              <a:t> are powerful add-ons that unlock the full potential of SpiraTeam by extending its core functionality to precisely match your specific requirements.</a:t>
            </a:r>
          </a:p>
          <a:p>
            <a:pPr marL="50800" indent="0">
              <a:buNone/>
            </a:pPr>
            <a:r>
              <a:rPr lang="en-US" dirty="0"/>
              <a:t>They empower allow you to optimize SpiraTeam to support your  software development lifecycle and quality engineering practices.</a:t>
            </a:r>
          </a:p>
        </p:txBody>
      </p:sp>
      <p:pic>
        <p:nvPicPr>
          <p:cNvPr id="4" name="Google Shape;1150;p29" descr="A group of hexagons with different colors&#10;&#10;Description automatically generated">
            <a:extLst>
              <a:ext uri="{FF2B5EF4-FFF2-40B4-BE49-F238E27FC236}">
                <a16:creationId xmlns:a16="http://schemas.microsoft.com/office/drawing/2014/main" id="{0A32F2D1-BE11-FA4D-E772-FD24C711496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411" y="505324"/>
            <a:ext cx="896389" cy="891213"/>
          </a:xfrm>
          <a:prstGeom prst="rect">
            <a:avLst/>
          </a:prstGeom>
          <a:noFill/>
          <a:ln>
            <a:noFill/>
          </a:ln>
          <a:effectLst>
            <a:outerShdw blurRad="63500" sx="102000" sy="102000" algn="ctr" rotWithShape="0">
              <a:srgbClr val="000000">
                <a:alpha val="40000"/>
              </a:srgbClr>
            </a:outerShdw>
          </a:effectLst>
        </p:spPr>
      </p:pic>
      <p:pic>
        <p:nvPicPr>
          <p:cNvPr id="5" name="Picture 4">
            <a:extLst>
              <a:ext uri="{FF2B5EF4-FFF2-40B4-BE49-F238E27FC236}">
                <a16:creationId xmlns:a16="http://schemas.microsoft.com/office/drawing/2014/main" id="{32B176B1-B057-9570-5182-21E6F67015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83" y="1130968"/>
            <a:ext cx="5056909" cy="5262713"/>
          </a:xfrm>
          <a:prstGeom prst="rect">
            <a:avLst/>
          </a:prstGeom>
          <a:ln>
            <a:solidFill>
              <a:schemeClr val="bg2">
                <a:lumMod val="50000"/>
              </a:schemeClr>
            </a:solidFill>
          </a:ln>
        </p:spPr>
      </p:pic>
    </p:spTree>
    <p:extLst>
      <p:ext uri="{BB962C8B-B14F-4D97-AF65-F5344CB8AC3E}">
        <p14:creationId xmlns:p14="http://schemas.microsoft.com/office/powerpoint/2010/main" val="1390495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t>Integration Options</a:t>
            </a:r>
            <a:endParaRPr/>
          </a:p>
        </p:txBody>
      </p:sp>
      <p:sp>
        <p:nvSpPr>
          <p:cNvPr id="1200" name="Google Shape;1200;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t>SpiraTeam Fits into Your Ecosystem Seamlessly</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80+ INTEGRATIONS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35+ BUILT-IN MIGRATIONS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130905" y="1755271"/>
            <a:ext cx="1333996" cy="75037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Integration with your Favorite IDEs</a:t>
            </a:r>
            <a:endParaRPr/>
          </a:p>
        </p:txBody>
      </p:sp>
      <p:pic>
        <p:nvPicPr>
          <p:cNvPr id="1251" name="Google Shape;1251;p56"/>
          <p:cNvPicPr preferRelativeResize="0"/>
          <p:nvPr/>
        </p:nvPicPr>
        <p:blipFill rotWithShape="1">
          <a:blip r:embed="rId3">
            <a:alphaModFix/>
          </a:blip>
          <a:srcRect/>
          <a:stretch/>
        </p:blipFill>
        <p:spPr>
          <a:xfrm>
            <a:off x="838200" y="1522750"/>
            <a:ext cx="4000000" cy="5161905"/>
          </a:xfrm>
          <a:prstGeom prst="rect">
            <a:avLst/>
          </a:prstGeom>
          <a:noFill/>
          <a:ln>
            <a:noFill/>
          </a:ln>
        </p:spPr>
      </p:pic>
      <p:pic>
        <p:nvPicPr>
          <p:cNvPr id="1252" name="Google Shape;1252;p56"/>
          <p:cNvPicPr preferRelativeResize="0"/>
          <p:nvPr/>
        </p:nvPicPr>
        <p:blipFill rotWithShape="1">
          <a:blip r:embed="rId4">
            <a:alphaModFix/>
          </a:blip>
          <a:srcRect/>
          <a:stretch/>
        </p:blipFill>
        <p:spPr>
          <a:xfrm>
            <a:off x="5076962" y="1522750"/>
            <a:ext cx="3334215" cy="2410161"/>
          </a:xfrm>
          <a:prstGeom prst="rect">
            <a:avLst/>
          </a:prstGeom>
          <a:noFill/>
          <a:ln>
            <a:noFill/>
          </a:ln>
        </p:spPr>
      </p:pic>
      <p:pic>
        <p:nvPicPr>
          <p:cNvPr id="1253" name="Google Shape;1253;p56"/>
          <p:cNvPicPr preferRelativeResize="0"/>
          <p:nvPr/>
        </p:nvPicPr>
        <p:blipFill rotWithShape="1">
          <a:blip r:embed="rId5">
            <a:alphaModFix/>
          </a:blip>
          <a:srcRect/>
          <a:stretch/>
        </p:blipFill>
        <p:spPr>
          <a:xfrm>
            <a:off x="5076961" y="4103701"/>
            <a:ext cx="4134093" cy="2580953"/>
          </a:xfrm>
          <a:prstGeom prst="rect">
            <a:avLst/>
          </a:prstGeom>
          <a:noFill/>
          <a:ln w="9525" cap="flat" cmpd="sng">
            <a:solidFill>
              <a:srgbClr val="93A1A1"/>
            </a:solidFill>
            <a:prstDash val="solid"/>
            <a:round/>
            <a:headEnd type="none" w="sm" len="sm"/>
            <a:tailEnd type="none" w="sm" len="sm"/>
          </a:ln>
        </p:spPr>
      </p:pic>
      <p:pic>
        <p:nvPicPr>
          <p:cNvPr id="1254" name="Google Shape;1254;p56"/>
          <p:cNvPicPr preferRelativeResize="0"/>
          <p:nvPr/>
        </p:nvPicPr>
        <p:blipFill rotWithShape="1">
          <a:blip r:embed="rId6">
            <a:alphaModFix/>
          </a:blip>
          <a:srcRect/>
          <a:stretch/>
        </p:blipFill>
        <p:spPr>
          <a:xfrm>
            <a:off x="8639639" y="1522750"/>
            <a:ext cx="3175431" cy="2410161"/>
          </a:xfrm>
          <a:prstGeom prst="rect">
            <a:avLst/>
          </a:prstGeom>
          <a:noFill/>
          <a:ln>
            <a:noFill/>
          </a:ln>
        </p:spPr>
      </p:pic>
      <p:pic>
        <p:nvPicPr>
          <p:cNvPr id="1255" name="Google Shape;1255;p56"/>
          <p:cNvPicPr preferRelativeResize="0"/>
          <p:nvPr/>
        </p:nvPicPr>
        <p:blipFill rotWithShape="1">
          <a:blip r:embed="rId7">
            <a:alphaModFix/>
          </a:blip>
          <a:srcRect/>
          <a:stretch/>
        </p:blipFill>
        <p:spPr>
          <a:xfrm>
            <a:off x="7731771" y="1636552"/>
            <a:ext cx="453327" cy="453327"/>
          </a:xfrm>
          <a:prstGeom prst="rect">
            <a:avLst/>
          </a:prstGeom>
          <a:noFill/>
          <a:ln>
            <a:noFill/>
          </a:ln>
        </p:spPr>
      </p:pic>
      <p:pic>
        <p:nvPicPr>
          <p:cNvPr id="1256" name="Google Shape;1256;p56"/>
          <p:cNvPicPr preferRelativeResize="0"/>
          <p:nvPr/>
        </p:nvPicPr>
        <p:blipFill rotWithShape="1">
          <a:blip r:embed="rId8">
            <a:alphaModFix/>
          </a:blip>
          <a:srcRect/>
          <a:stretch/>
        </p:blipFill>
        <p:spPr>
          <a:xfrm>
            <a:off x="3935511" y="2310636"/>
            <a:ext cx="589835" cy="586558"/>
          </a:xfrm>
          <a:prstGeom prst="rect">
            <a:avLst/>
          </a:prstGeom>
          <a:noFill/>
          <a:ln>
            <a:noFill/>
          </a:ln>
        </p:spPr>
      </p:pic>
      <p:pic>
        <p:nvPicPr>
          <p:cNvPr id="1257" name="Google Shape;1257;p56"/>
          <p:cNvPicPr preferRelativeResize="0"/>
          <p:nvPr/>
        </p:nvPicPr>
        <p:blipFill rotWithShape="1">
          <a:blip r:embed="rId9">
            <a:alphaModFix/>
          </a:blip>
          <a:srcRect/>
          <a:stretch/>
        </p:blipFill>
        <p:spPr>
          <a:xfrm>
            <a:off x="9416472" y="4201053"/>
            <a:ext cx="1621764" cy="381114"/>
          </a:xfrm>
          <a:prstGeom prst="rect">
            <a:avLst/>
          </a:prstGeom>
          <a:solidFill>
            <a:schemeClr val="lt2"/>
          </a:solidFill>
          <a:ln>
            <a:noFill/>
          </a:ln>
        </p:spPr>
      </p:pic>
      <p:pic>
        <p:nvPicPr>
          <p:cNvPr id="1258" name="Google Shape;1258;p56"/>
          <p:cNvPicPr preferRelativeResize="0"/>
          <p:nvPr/>
        </p:nvPicPr>
        <p:blipFill rotWithShape="1">
          <a:blip r:embed="rId10">
            <a:alphaModFix/>
          </a:blip>
          <a:srcRect/>
          <a:stretch/>
        </p:blipFill>
        <p:spPr>
          <a:xfrm>
            <a:off x="10981316" y="1790892"/>
            <a:ext cx="597973" cy="59797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RemoteLaunch® - Automation Integration</a:t>
            </a:r>
            <a:endParaRPr/>
          </a:p>
        </p:txBody>
      </p:sp>
      <p:sp>
        <p:nvSpPr>
          <p:cNvPr id="1264" name="Google Shape;1264;p57"/>
          <p:cNvSpPr txBox="1">
            <a:spLocks noGrp="1"/>
          </p:cNvSpPr>
          <p:nvPr>
            <p:ph type="body" idx="1"/>
          </p:nvPr>
        </p:nvSpPr>
        <p:spPr>
          <a:xfrm>
            <a:off x="838200" y="5817093"/>
            <a:ext cx="9042918"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latin typeface="Josefin Sans"/>
                <a:ea typeface="Josefin Sans"/>
                <a:cs typeface="Josefin Sans"/>
                <a:sym typeface="Josefin Sans"/>
              </a:rPr>
              <a:t>RemoteLaunch® lets you integrate other automated testing tools with SpiraTeam in addition to using Rapise®</a:t>
            </a:r>
            <a:endParaRPr dirty="0"/>
          </a:p>
        </p:txBody>
      </p:sp>
      <p:grpSp>
        <p:nvGrpSpPr>
          <p:cNvPr id="1265" name="Google Shape;1265;p57"/>
          <p:cNvGrpSpPr/>
          <p:nvPr/>
        </p:nvGrpSpPr>
        <p:grpSpPr>
          <a:xfrm>
            <a:off x="1477392" y="1549893"/>
            <a:ext cx="7696200" cy="4250173"/>
            <a:chOff x="2374037" y="2011532"/>
            <a:chExt cx="7696200" cy="4250173"/>
          </a:xfrm>
        </p:grpSpPr>
        <p:sp>
          <p:nvSpPr>
            <p:cNvPr id="1266" name="Google Shape;1266;p57"/>
            <p:cNvSpPr/>
            <p:nvPr/>
          </p:nvSpPr>
          <p:spPr>
            <a:xfrm>
              <a:off x="2907437" y="2011532"/>
              <a:ext cx="1905000" cy="914400"/>
            </a:xfrm>
            <a:prstGeom prst="roundRect">
              <a:avLst>
                <a:gd name="adj" fmla="val 16667"/>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Host #1</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Windows 2008</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IE 8.0</a:t>
              </a:r>
              <a:endParaRPr/>
            </a:p>
          </p:txBody>
        </p:sp>
        <p:sp>
          <p:nvSpPr>
            <p:cNvPr id="1267" name="Google Shape;1267;p57"/>
            <p:cNvSpPr/>
            <p:nvPr/>
          </p:nvSpPr>
          <p:spPr>
            <a:xfrm>
              <a:off x="3212237" y="2849732"/>
              <a:ext cx="2133600" cy="304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RemoteLaunch</a:t>
              </a:r>
              <a:r>
                <a:rPr lang="en-US" sz="1600" baseline="30000">
                  <a:solidFill>
                    <a:schemeClr val="dk1"/>
                  </a:solidFill>
                  <a:latin typeface="Arial"/>
                  <a:ea typeface="Arial"/>
                  <a:cs typeface="Arial"/>
                  <a:sym typeface="Arial"/>
                </a:rPr>
                <a:t>®</a:t>
              </a:r>
              <a:endParaRPr sz="1600" b="1">
                <a:solidFill>
                  <a:schemeClr val="dk1"/>
                </a:solidFill>
                <a:latin typeface="Arial"/>
                <a:ea typeface="Arial"/>
                <a:cs typeface="Arial"/>
                <a:sym typeface="Arial"/>
              </a:endParaRPr>
            </a:p>
          </p:txBody>
        </p:sp>
        <p:sp>
          <p:nvSpPr>
            <p:cNvPr id="1268" name="Google Shape;1268;p57"/>
            <p:cNvSpPr/>
            <p:nvPr/>
          </p:nvSpPr>
          <p:spPr>
            <a:xfrm>
              <a:off x="5574437" y="3383132"/>
              <a:ext cx="1905000" cy="1066800"/>
            </a:xfrm>
            <a:prstGeom prst="can">
              <a:avLst>
                <a:gd name="adj" fmla="val 25000"/>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b="1" dirty="0">
                  <a:solidFill>
                    <a:schemeClr val="dk1"/>
                  </a:solidFill>
                  <a:latin typeface="Arial"/>
                  <a:ea typeface="Arial"/>
                  <a:cs typeface="Arial"/>
                  <a:sym typeface="Arial"/>
                </a:rPr>
                <a:t>SpiraTeam®</a:t>
              </a:r>
              <a:endParaRPr dirty="0"/>
            </a:p>
            <a:p>
              <a:pPr marL="0" marR="0" lvl="0" indent="0" algn="ctr" rtl="0">
                <a:spcBef>
                  <a:spcPts val="0"/>
                </a:spcBef>
                <a:spcAft>
                  <a:spcPts val="0"/>
                </a:spcAft>
                <a:buClr>
                  <a:schemeClr val="dk1"/>
                </a:buClr>
                <a:buSzPts val="1800"/>
                <a:buFont typeface="Noto Sans Symbols"/>
                <a:buNone/>
              </a:pPr>
              <a:r>
                <a:rPr lang="en-US" sz="1800" dirty="0">
                  <a:solidFill>
                    <a:schemeClr val="dk1"/>
                  </a:solidFill>
                  <a:latin typeface="Arial"/>
                  <a:ea typeface="Arial"/>
                  <a:cs typeface="Arial"/>
                  <a:sym typeface="Arial"/>
                </a:rPr>
                <a:t>Repository</a:t>
              </a:r>
              <a:endParaRPr dirty="0"/>
            </a:p>
          </p:txBody>
        </p:sp>
        <p:sp>
          <p:nvSpPr>
            <p:cNvPr id="1269" name="Google Shape;1269;p57"/>
            <p:cNvSpPr/>
            <p:nvPr/>
          </p:nvSpPr>
          <p:spPr>
            <a:xfrm>
              <a:off x="2374037" y="3459332"/>
              <a:ext cx="1905000" cy="914400"/>
            </a:xfrm>
            <a:prstGeom prst="roundRect">
              <a:avLst>
                <a:gd name="adj" fmla="val 16667"/>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Host #2</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Windows Vista</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Mozilla Firefox</a:t>
              </a:r>
              <a:endParaRPr/>
            </a:p>
          </p:txBody>
        </p:sp>
        <p:sp>
          <p:nvSpPr>
            <p:cNvPr id="1270" name="Google Shape;1270;p57"/>
            <p:cNvSpPr/>
            <p:nvPr/>
          </p:nvSpPr>
          <p:spPr>
            <a:xfrm>
              <a:off x="3212237" y="4907132"/>
              <a:ext cx="1905000" cy="914400"/>
            </a:xfrm>
            <a:prstGeom prst="roundRect">
              <a:avLst>
                <a:gd name="adj" fmla="val 16667"/>
              </a:avLst>
            </a:prstGeom>
            <a:solidFill>
              <a:srgbClr val="DDEAF6"/>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Host #3</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Ubuntu Linux</a:t>
              </a:r>
              <a:endParaRPr/>
            </a:p>
            <a:p>
              <a:pPr marL="0" marR="0" lvl="0" indent="0" algn="ctr" rtl="0">
                <a:spcBef>
                  <a:spcPts val="0"/>
                </a:spcBef>
                <a:spcAft>
                  <a:spcPts val="0"/>
                </a:spcAft>
                <a:buClr>
                  <a:schemeClr val="dk1"/>
                </a:buClr>
                <a:buSzPts val="1600"/>
                <a:buFont typeface="Noto Sans Symbols"/>
                <a:buNone/>
              </a:pPr>
              <a:r>
                <a:rPr lang="en-US" sz="1600">
                  <a:solidFill>
                    <a:schemeClr val="dk1"/>
                  </a:solidFill>
                  <a:latin typeface="Arial"/>
                  <a:ea typeface="Arial"/>
                  <a:cs typeface="Arial"/>
                  <a:sym typeface="Arial"/>
                </a:rPr>
                <a:t>Google Chrome</a:t>
              </a:r>
              <a:endParaRPr/>
            </a:p>
          </p:txBody>
        </p:sp>
        <p:sp>
          <p:nvSpPr>
            <p:cNvPr id="1271" name="Google Shape;1271;p57"/>
            <p:cNvSpPr/>
            <p:nvPr/>
          </p:nvSpPr>
          <p:spPr>
            <a:xfrm>
              <a:off x="2678837" y="4297532"/>
              <a:ext cx="2133600" cy="304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RemoteLaunch</a:t>
              </a:r>
              <a:r>
                <a:rPr lang="en-US" sz="1600" baseline="30000">
                  <a:solidFill>
                    <a:schemeClr val="dk1"/>
                  </a:solidFill>
                  <a:latin typeface="Arial"/>
                  <a:ea typeface="Arial"/>
                  <a:cs typeface="Arial"/>
                  <a:sym typeface="Arial"/>
                </a:rPr>
                <a:t>®</a:t>
              </a:r>
              <a:endParaRPr sz="1600" b="1">
                <a:solidFill>
                  <a:schemeClr val="dk1"/>
                </a:solidFill>
                <a:latin typeface="Arial"/>
                <a:ea typeface="Arial"/>
                <a:cs typeface="Arial"/>
                <a:sym typeface="Arial"/>
              </a:endParaRPr>
            </a:p>
          </p:txBody>
        </p:sp>
        <p:sp>
          <p:nvSpPr>
            <p:cNvPr id="1272" name="Google Shape;1272;p57"/>
            <p:cNvSpPr/>
            <p:nvPr/>
          </p:nvSpPr>
          <p:spPr>
            <a:xfrm>
              <a:off x="3593237" y="5745332"/>
              <a:ext cx="2133600" cy="304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Noto Sans Symbols"/>
                <a:buNone/>
              </a:pPr>
              <a:r>
                <a:rPr lang="en-US" sz="1600" b="1">
                  <a:solidFill>
                    <a:schemeClr val="dk1"/>
                  </a:solidFill>
                  <a:latin typeface="Arial"/>
                  <a:ea typeface="Arial"/>
                  <a:cs typeface="Arial"/>
                  <a:sym typeface="Arial"/>
                </a:rPr>
                <a:t>RemoteLaunchX</a:t>
              </a:r>
              <a:r>
                <a:rPr lang="en-US" sz="1600" baseline="30000">
                  <a:solidFill>
                    <a:schemeClr val="dk1"/>
                  </a:solidFill>
                  <a:latin typeface="Arial"/>
                  <a:ea typeface="Arial"/>
                  <a:cs typeface="Arial"/>
                  <a:sym typeface="Arial"/>
                </a:rPr>
                <a:t>®</a:t>
              </a:r>
              <a:endParaRPr sz="1600" b="1">
                <a:solidFill>
                  <a:schemeClr val="dk1"/>
                </a:solidFill>
                <a:latin typeface="Arial"/>
                <a:ea typeface="Arial"/>
                <a:cs typeface="Arial"/>
                <a:sym typeface="Arial"/>
              </a:endParaRPr>
            </a:p>
          </p:txBody>
        </p:sp>
        <p:sp>
          <p:nvSpPr>
            <p:cNvPr id="1273" name="Google Shape;1273;p57"/>
            <p:cNvSpPr/>
            <p:nvPr/>
          </p:nvSpPr>
          <p:spPr>
            <a:xfrm>
              <a:off x="7784237" y="4907132"/>
              <a:ext cx="1905000" cy="914400"/>
            </a:xfrm>
            <a:prstGeom prst="roundRect">
              <a:avLst>
                <a:gd name="adj" fmla="val 16667"/>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Manual</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Tester #3</a:t>
              </a:r>
              <a:endParaRPr/>
            </a:p>
          </p:txBody>
        </p:sp>
        <p:sp>
          <p:nvSpPr>
            <p:cNvPr id="1274" name="Google Shape;1274;p57"/>
            <p:cNvSpPr/>
            <p:nvPr/>
          </p:nvSpPr>
          <p:spPr>
            <a:xfrm>
              <a:off x="8165237" y="3459332"/>
              <a:ext cx="1905000" cy="914400"/>
            </a:xfrm>
            <a:prstGeom prst="roundRect">
              <a:avLst>
                <a:gd name="adj" fmla="val 16667"/>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Manual</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Tester #2</a:t>
              </a:r>
              <a:endParaRPr/>
            </a:p>
          </p:txBody>
        </p:sp>
        <p:sp>
          <p:nvSpPr>
            <p:cNvPr id="1275" name="Google Shape;1275;p57"/>
            <p:cNvSpPr/>
            <p:nvPr/>
          </p:nvSpPr>
          <p:spPr>
            <a:xfrm>
              <a:off x="7708037" y="2011532"/>
              <a:ext cx="1905000" cy="914400"/>
            </a:xfrm>
            <a:prstGeom prst="roundRect">
              <a:avLst>
                <a:gd name="adj" fmla="val 16667"/>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Manual</a:t>
              </a:r>
              <a:endParaRPr/>
            </a:p>
            <a:p>
              <a:pPr marL="0" marR="0" lvl="0" indent="0" algn="ctr" rtl="0">
                <a:spcBef>
                  <a:spcPts val="0"/>
                </a:spcBef>
                <a:spcAft>
                  <a:spcPts val="0"/>
                </a:spcAft>
                <a:buClr>
                  <a:schemeClr val="dk1"/>
                </a:buClr>
                <a:buSzPts val="1800"/>
                <a:buFont typeface="Noto Sans Symbols"/>
                <a:buNone/>
              </a:pPr>
              <a:r>
                <a:rPr lang="en-US" sz="1800">
                  <a:solidFill>
                    <a:schemeClr val="dk1"/>
                  </a:solidFill>
                  <a:latin typeface="Arial"/>
                  <a:ea typeface="Arial"/>
                  <a:cs typeface="Arial"/>
                  <a:sym typeface="Arial"/>
                </a:rPr>
                <a:t>Tester #1</a:t>
              </a:r>
              <a:endParaRPr/>
            </a:p>
          </p:txBody>
        </p:sp>
        <p:cxnSp>
          <p:nvCxnSpPr>
            <p:cNvPr id="1276" name="Google Shape;1276;p57"/>
            <p:cNvCxnSpPr/>
            <p:nvPr/>
          </p:nvCxnSpPr>
          <p:spPr>
            <a:xfrm rot="10800000">
              <a:off x="7479437" y="3916532"/>
              <a:ext cx="685800" cy="0"/>
            </a:xfrm>
            <a:prstGeom prst="straightConnector1">
              <a:avLst/>
            </a:prstGeom>
            <a:noFill/>
            <a:ln w="9525" cap="flat" cmpd="sng">
              <a:solidFill>
                <a:schemeClr val="dk1"/>
              </a:solidFill>
              <a:prstDash val="solid"/>
              <a:round/>
              <a:headEnd type="none" w="med" len="med"/>
              <a:tailEnd type="triangle" w="lg" len="lg"/>
            </a:ln>
          </p:spPr>
        </p:cxnSp>
        <p:cxnSp>
          <p:nvCxnSpPr>
            <p:cNvPr id="1277" name="Google Shape;1277;p57"/>
            <p:cNvCxnSpPr/>
            <p:nvPr/>
          </p:nvCxnSpPr>
          <p:spPr>
            <a:xfrm rot="10800000" flipH="1">
              <a:off x="4812437" y="4068932"/>
              <a:ext cx="762000" cy="381000"/>
            </a:xfrm>
            <a:prstGeom prst="straightConnector1">
              <a:avLst/>
            </a:prstGeom>
            <a:noFill/>
            <a:ln w="9525" cap="flat" cmpd="sng">
              <a:solidFill>
                <a:schemeClr val="dk1"/>
              </a:solidFill>
              <a:prstDash val="solid"/>
              <a:round/>
              <a:headEnd type="none" w="med" len="med"/>
              <a:tailEnd type="triangle" w="lg" len="lg"/>
            </a:ln>
          </p:spPr>
        </p:cxnSp>
        <p:cxnSp>
          <p:nvCxnSpPr>
            <p:cNvPr id="1278" name="Google Shape;1278;p57"/>
            <p:cNvCxnSpPr/>
            <p:nvPr/>
          </p:nvCxnSpPr>
          <p:spPr>
            <a:xfrm>
              <a:off x="5345837" y="3002132"/>
              <a:ext cx="685800" cy="381000"/>
            </a:xfrm>
            <a:prstGeom prst="straightConnector1">
              <a:avLst/>
            </a:prstGeom>
            <a:noFill/>
            <a:ln w="9525" cap="flat" cmpd="sng">
              <a:solidFill>
                <a:schemeClr val="dk1"/>
              </a:solidFill>
              <a:prstDash val="solid"/>
              <a:round/>
              <a:headEnd type="none" w="med" len="med"/>
              <a:tailEnd type="triangle" w="lg" len="lg"/>
            </a:ln>
          </p:spPr>
        </p:cxnSp>
        <p:cxnSp>
          <p:nvCxnSpPr>
            <p:cNvPr id="1279" name="Google Shape;1279;p57"/>
            <p:cNvCxnSpPr/>
            <p:nvPr/>
          </p:nvCxnSpPr>
          <p:spPr>
            <a:xfrm flipH="1">
              <a:off x="6717437" y="2468732"/>
              <a:ext cx="990600" cy="914400"/>
            </a:xfrm>
            <a:prstGeom prst="straightConnector1">
              <a:avLst/>
            </a:prstGeom>
            <a:noFill/>
            <a:ln w="9525" cap="flat" cmpd="sng">
              <a:solidFill>
                <a:schemeClr val="dk1"/>
              </a:solidFill>
              <a:prstDash val="solid"/>
              <a:round/>
              <a:headEnd type="none" w="med" len="med"/>
              <a:tailEnd type="triangle" w="lg" len="lg"/>
            </a:ln>
          </p:spPr>
        </p:cxnSp>
        <p:cxnSp>
          <p:nvCxnSpPr>
            <p:cNvPr id="1280" name="Google Shape;1280;p57"/>
            <p:cNvCxnSpPr/>
            <p:nvPr/>
          </p:nvCxnSpPr>
          <p:spPr>
            <a:xfrm rot="10800000" flipH="1">
              <a:off x="5726837" y="4449932"/>
              <a:ext cx="533400" cy="1447800"/>
            </a:xfrm>
            <a:prstGeom prst="straightConnector1">
              <a:avLst/>
            </a:prstGeom>
            <a:noFill/>
            <a:ln w="9525" cap="flat" cmpd="sng">
              <a:solidFill>
                <a:schemeClr val="dk1"/>
              </a:solidFill>
              <a:prstDash val="solid"/>
              <a:round/>
              <a:headEnd type="none" w="med" len="med"/>
              <a:tailEnd type="triangle" w="lg" len="lg"/>
            </a:ln>
          </p:spPr>
        </p:cxnSp>
        <p:cxnSp>
          <p:nvCxnSpPr>
            <p:cNvPr id="1281" name="Google Shape;1281;p57"/>
            <p:cNvCxnSpPr/>
            <p:nvPr/>
          </p:nvCxnSpPr>
          <p:spPr>
            <a:xfrm rot="10800000">
              <a:off x="6946037" y="4449932"/>
              <a:ext cx="838200" cy="914400"/>
            </a:xfrm>
            <a:prstGeom prst="straightConnector1">
              <a:avLst/>
            </a:prstGeom>
            <a:noFill/>
            <a:ln w="9525" cap="flat" cmpd="sng">
              <a:solidFill>
                <a:schemeClr val="dk1"/>
              </a:solidFill>
              <a:prstDash val="solid"/>
              <a:round/>
              <a:headEnd type="none" w="med" len="med"/>
              <a:tailEnd type="triangle" w="lg" len="lg"/>
            </a:ln>
          </p:spPr>
        </p:cxnSp>
        <p:grpSp>
          <p:nvGrpSpPr>
            <p:cNvPr id="1282" name="Google Shape;1282;p57"/>
            <p:cNvGrpSpPr/>
            <p:nvPr/>
          </p:nvGrpSpPr>
          <p:grpSpPr>
            <a:xfrm>
              <a:off x="2969286" y="2925909"/>
              <a:ext cx="485902" cy="440173"/>
              <a:chOff x="2969286" y="2925909"/>
              <a:chExt cx="485902" cy="440173"/>
            </a:xfrm>
          </p:grpSpPr>
          <p:sp>
            <p:nvSpPr>
              <p:cNvPr id="1283" name="Google Shape;1283;p57"/>
              <p:cNvSpPr/>
              <p:nvPr/>
            </p:nvSpPr>
            <p:spPr>
              <a:xfrm>
                <a:off x="2969286" y="2925909"/>
                <a:ext cx="471551" cy="44015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Kanit"/>
                  <a:ea typeface="Kanit"/>
                  <a:cs typeface="Kanit"/>
                  <a:sym typeface="Kanit"/>
                </a:endParaRPr>
              </a:p>
            </p:txBody>
          </p:sp>
          <p:pic>
            <p:nvPicPr>
              <p:cNvPr id="1284" name="Google Shape;1284;p57"/>
              <p:cNvPicPr preferRelativeResize="0"/>
              <p:nvPr/>
            </p:nvPicPr>
            <p:blipFill rotWithShape="1">
              <a:blip r:embed="rId3">
                <a:alphaModFix/>
              </a:blip>
              <a:srcRect/>
              <a:stretch/>
            </p:blipFill>
            <p:spPr>
              <a:xfrm>
                <a:off x="2969286" y="2925932"/>
                <a:ext cx="485902" cy="440150"/>
              </a:xfrm>
              <a:prstGeom prst="rect">
                <a:avLst/>
              </a:prstGeom>
              <a:noFill/>
              <a:ln>
                <a:noFill/>
              </a:ln>
            </p:spPr>
          </p:pic>
        </p:grpSp>
        <p:grpSp>
          <p:nvGrpSpPr>
            <p:cNvPr id="1285" name="Google Shape;1285;p57"/>
            <p:cNvGrpSpPr/>
            <p:nvPr/>
          </p:nvGrpSpPr>
          <p:grpSpPr>
            <a:xfrm>
              <a:off x="2450237" y="4373732"/>
              <a:ext cx="485902" cy="440173"/>
              <a:chOff x="2969286" y="2925909"/>
              <a:chExt cx="485902" cy="440173"/>
            </a:xfrm>
          </p:grpSpPr>
          <p:sp>
            <p:nvSpPr>
              <p:cNvPr id="1286" name="Google Shape;1286;p57"/>
              <p:cNvSpPr/>
              <p:nvPr/>
            </p:nvSpPr>
            <p:spPr>
              <a:xfrm>
                <a:off x="2969286" y="2925909"/>
                <a:ext cx="471551" cy="44015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Kanit"/>
                  <a:ea typeface="Kanit"/>
                  <a:cs typeface="Kanit"/>
                  <a:sym typeface="Kanit"/>
                </a:endParaRPr>
              </a:p>
            </p:txBody>
          </p:sp>
          <p:pic>
            <p:nvPicPr>
              <p:cNvPr id="1287" name="Google Shape;1287;p57"/>
              <p:cNvPicPr preferRelativeResize="0"/>
              <p:nvPr/>
            </p:nvPicPr>
            <p:blipFill rotWithShape="1">
              <a:blip r:embed="rId3">
                <a:alphaModFix/>
              </a:blip>
              <a:srcRect/>
              <a:stretch/>
            </p:blipFill>
            <p:spPr>
              <a:xfrm>
                <a:off x="2969286" y="2925932"/>
                <a:ext cx="485902" cy="440150"/>
              </a:xfrm>
              <a:prstGeom prst="rect">
                <a:avLst/>
              </a:prstGeom>
              <a:noFill/>
              <a:ln>
                <a:noFill/>
              </a:ln>
            </p:spPr>
          </p:pic>
        </p:grpSp>
        <p:grpSp>
          <p:nvGrpSpPr>
            <p:cNvPr id="1288" name="Google Shape;1288;p57"/>
            <p:cNvGrpSpPr/>
            <p:nvPr/>
          </p:nvGrpSpPr>
          <p:grpSpPr>
            <a:xfrm>
              <a:off x="3270680" y="5821532"/>
              <a:ext cx="485902" cy="440173"/>
              <a:chOff x="2969286" y="2925909"/>
              <a:chExt cx="485902" cy="440173"/>
            </a:xfrm>
          </p:grpSpPr>
          <p:sp>
            <p:nvSpPr>
              <p:cNvPr id="1289" name="Google Shape;1289;p57"/>
              <p:cNvSpPr/>
              <p:nvPr/>
            </p:nvSpPr>
            <p:spPr>
              <a:xfrm>
                <a:off x="2969286" y="2925909"/>
                <a:ext cx="471551" cy="44015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Kanit"/>
                  <a:ea typeface="Kanit"/>
                  <a:cs typeface="Kanit"/>
                  <a:sym typeface="Kanit"/>
                </a:endParaRPr>
              </a:p>
            </p:txBody>
          </p:sp>
          <p:pic>
            <p:nvPicPr>
              <p:cNvPr id="1290" name="Google Shape;1290;p57"/>
              <p:cNvPicPr preferRelativeResize="0"/>
              <p:nvPr/>
            </p:nvPicPr>
            <p:blipFill rotWithShape="1">
              <a:blip r:embed="rId3">
                <a:alphaModFix/>
              </a:blip>
              <a:srcRect/>
              <a:stretch/>
            </p:blipFill>
            <p:spPr>
              <a:xfrm>
                <a:off x="2969286" y="2925932"/>
                <a:ext cx="485902" cy="440150"/>
              </a:xfrm>
              <a:prstGeom prst="rect">
                <a:avLst/>
              </a:prstGeom>
              <a:noFill/>
              <a:ln>
                <a:noFill/>
              </a:ln>
            </p:spPr>
          </p:pic>
        </p:grpSp>
      </p:grpSp>
      <p:pic>
        <p:nvPicPr>
          <p:cNvPr id="1291" name="Google Shape;1291;p57"/>
          <p:cNvPicPr preferRelativeResize="0"/>
          <p:nvPr/>
        </p:nvPicPr>
        <p:blipFill rotWithShape="1">
          <a:blip r:embed="rId4">
            <a:alphaModFix/>
          </a:blip>
          <a:srcRect/>
          <a:stretch/>
        </p:blipFill>
        <p:spPr>
          <a:xfrm>
            <a:off x="5185695" y="2502750"/>
            <a:ext cx="595341" cy="62183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Build Integrated with CI / CD Tools</a:t>
            </a:r>
            <a:endParaRPr/>
          </a:p>
        </p:txBody>
      </p:sp>
      <p:sp>
        <p:nvSpPr>
          <p:cNvPr id="1297" name="Google Shape;1297;p58"/>
          <p:cNvSpPr/>
          <p:nvPr/>
        </p:nvSpPr>
        <p:spPr>
          <a:xfrm>
            <a:off x="734008" y="5490436"/>
            <a:ext cx="941769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Josefin Sans"/>
                <a:ea typeface="Josefin Sans"/>
                <a:cs typeface="Josefin Sans"/>
                <a:sym typeface="Josefin Sans"/>
              </a:rPr>
              <a:t>Build Management </a:t>
            </a:r>
            <a:r>
              <a:rPr lang="en-US" sz="2800">
                <a:solidFill>
                  <a:schemeClr val="dk1"/>
                </a:solidFill>
                <a:latin typeface="Josefin Sans"/>
                <a:ea typeface="Josefin Sans"/>
                <a:cs typeface="Josefin Sans"/>
                <a:sym typeface="Josefin Sans"/>
              </a:rPr>
              <a:t>in SpiraTeam </a:t>
            </a:r>
            <a:r>
              <a:rPr lang="en-US" sz="2800" dirty="0">
                <a:solidFill>
                  <a:schemeClr val="dk1"/>
                </a:solidFill>
                <a:latin typeface="Josefin Sans"/>
                <a:ea typeface="Josefin Sans"/>
                <a:cs typeface="Josefin Sans"/>
                <a:sym typeface="Josefin Sans"/>
              </a:rPr>
              <a:t>lets you integrate with continuous integration build servers with full traceability for each build</a:t>
            </a:r>
            <a:endParaRPr dirty="0"/>
          </a:p>
        </p:txBody>
      </p:sp>
      <p:pic>
        <p:nvPicPr>
          <p:cNvPr id="1298" name="Google Shape;1298;p58"/>
          <p:cNvPicPr preferRelativeResize="0"/>
          <p:nvPr/>
        </p:nvPicPr>
        <p:blipFill rotWithShape="1">
          <a:blip r:embed="rId3">
            <a:alphaModFix/>
          </a:blip>
          <a:srcRect/>
          <a:stretch/>
        </p:blipFill>
        <p:spPr>
          <a:xfrm>
            <a:off x="1045028" y="1596125"/>
            <a:ext cx="9664411" cy="2388045"/>
          </a:xfrm>
          <a:prstGeom prst="rect">
            <a:avLst/>
          </a:prstGeom>
          <a:noFill/>
          <a:ln w="9525" cap="flat" cmpd="sng">
            <a:solidFill>
              <a:srgbClr val="7F7F7F"/>
            </a:solidFill>
            <a:prstDash val="solid"/>
            <a:round/>
            <a:headEnd type="none" w="sm" len="sm"/>
            <a:tailEnd type="none" w="sm" len="sm"/>
          </a:ln>
        </p:spPr>
      </p:pic>
      <p:pic>
        <p:nvPicPr>
          <p:cNvPr id="1299" name="Google Shape;1299;p58"/>
          <p:cNvPicPr preferRelativeResize="0"/>
          <p:nvPr/>
        </p:nvPicPr>
        <p:blipFill rotWithShape="1">
          <a:blip r:embed="rId4">
            <a:alphaModFix/>
          </a:blip>
          <a:srcRect/>
          <a:stretch/>
        </p:blipFill>
        <p:spPr>
          <a:xfrm>
            <a:off x="2845836" y="3125733"/>
            <a:ext cx="8770776" cy="2110136"/>
          </a:xfrm>
          <a:prstGeom prst="rect">
            <a:avLst/>
          </a:prstGeom>
          <a:noFill/>
          <a:ln w="9525" cap="flat" cmpd="sng">
            <a:solidFill>
              <a:srgbClr val="7F7F7F"/>
            </a:solidFill>
            <a:prstDash val="solid"/>
            <a:round/>
            <a:headEnd type="none" w="sm" len="sm"/>
            <a:tailEnd type="none" w="sm" len="sm"/>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59"/>
          <p:cNvSpPr/>
          <p:nvPr/>
        </p:nvSpPr>
        <p:spPr>
          <a:xfrm>
            <a:off x="4287780" y="4318364"/>
            <a:ext cx="3377960" cy="1980861"/>
          </a:xfrm>
          <a:prstGeom prst="roundRect">
            <a:avLst>
              <a:gd name="adj" fmla="val 4046"/>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Import / Conversion</a:t>
            </a:r>
            <a:endParaRPr/>
          </a:p>
        </p:txBody>
      </p:sp>
      <p:pic>
        <p:nvPicPr>
          <p:cNvPr id="1305" name="Google Shape;1305;p59" descr="Microsoft, office, 365, excel, logo Free Icon of Logos Microsoft Office 365"/>
          <p:cNvPicPr preferRelativeResize="0"/>
          <p:nvPr/>
        </p:nvPicPr>
        <p:blipFill rotWithShape="1">
          <a:blip r:embed="rId3">
            <a:alphaModFix/>
          </a:blip>
          <a:srcRect/>
          <a:stretch/>
        </p:blipFill>
        <p:spPr>
          <a:xfrm>
            <a:off x="4612804" y="4851816"/>
            <a:ext cx="366749" cy="371741"/>
          </a:xfrm>
          <a:prstGeom prst="rect">
            <a:avLst/>
          </a:prstGeom>
          <a:noFill/>
          <a:ln>
            <a:noFill/>
          </a:ln>
        </p:spPr>
      </p:pic>
      <p:pic>
        <p:nvPicPr>
          <p:cNvPr id="1306" name="Google Shape;1306;p59" descr="Microsoft, office, 365, word, logo Free Icon of Logos Microsoft Office 365"/>
          <p:cNvPicPr preferRelativeResize="0"/>
          <p:nvPr/>
        </p:nvPicPr>
        <p:blipFill rotWithShape="1">
          <a:blip r:embed="rId4">
            <a:alphaModFix/>
          </a:blip>
          <a:srcRect/>
          <a:stretch/>
        </p:blipFill>
        <p:spPr>
          <a:xfrm>
            <a:off x="5273007" y="4865357"/>
            <a:ext cx="366748" cy="371740"/>
          </a:xfrm>
          <a:prstGeom prst="rect">
            <a:avLst/>
          </a:prstGeom>
          <a:noFill/>
          <a:ln>
            <a:noFill/>
          </a:ln>
        </p:spPr>
      </p:pic>
      <p:pic>
        <p:nvPicPr>
          <p:cNvPr id="1307" name="Google Shape;1307;p59" descr="TestRail Importer"/>
          <p:cNvPicPr preferRelativeResize="0"/>
          <p:nvPr/>
        </p:nvPicPr>
        <p:blipFill rotWithShape="1">
          <a:blip r:embed="rId5">
            <a:alphaModFix/>
          </a:blip>
          <a:srcRect/>
          <a:stretch/>
        </p:blipFill>
        <p:spPr>
          <a:xfrm>
            <a:off x="4551138" y="5427415"/>
            <a:ext cx="422381" cy="422381"/>
          </a:xfrm>
          <a:prstGeom prst="rect">
            <a:avLst/>
          </a:prstGeom>
          <a:noFill/>
          <a:ln>
            <a:noFill/>
          </a:ln>
        </p:spPr>
      </p:pic>
      <p:pic>
        <p:nvPicPr>
          <p:cNvPr id="1308" name="Google Shape;1308;p59" descr="HP ALM / Quality Center Importer"/>
          <p:cNvPicPr preferRelativeResize="0"/>
          <p:nvPr/>
        </p:nvPicPr>
        <p:blipFill rotWithShape="1">
          <a:blip r:embed="rId6">
            <a:alphaModFix/>
          </a:blip>
          <a:srcRect/>
          <a:stretch/>
        </p:blipFill>
        <p:spPr>
          <a:xfrm>
            <a:off x="6543908" y="4894641"/>
            <a:ext cx="313172" cy="313172"/>
          </a:xfrm>
          <a:prstGeom prst="rect">
            <a:avLst/>
          </a:prstGeom>
          <a:noFill/>
          <a:ln>
            <a:noFill/>
          </a:ln>
        </p:spPr>
      </p:pic>
      <p:pic>
        <p:nvPicPr>
          <p:cNvPr id="1309" name="Google Shape;1309;p59"/>
          <p:cNvPicPr preferRelativeResize="0"/>
          <p:nvPr/>
        </p:nvPicPr>
        <p:blipFill rotWithShape="1">
          <a:blip r:embed="rId7">
            <a:alphaModFix/>
          </a:blip>
          <a:srcRect/>
          <a:stretch/>
        </p:blipFill>
        <p:spPr>
          <a:xfrm>
            <a:off x="5976947" y="4870557"/>
            <a:ext cx="407115" cy="406417"/>
          </a:xfrm>
          <a:prstGeom prst="rect">
            <a:avLst/>
          </a:prstGeom>
          <a:noFill/>
          <a:ln>
            <a:noFill/>
          </a:ln>
        </p:spPr>
      </p:pic>
      <p:pic>
        <p:nvPicPr>
          <p:cNvPr id="1310" name="Google Shape;1310;p59" descr="TestLink Importer"/>
          <p:cNvPicPr preferRelativeResize="0"/>
          <p:nvPr/>
        </p:nvPicPr>
        <p:blipFill rotWithShape="1">
          <a:blip r:embed="rId8">
            <a:alphaModFix/>
          </a:blip>
          <a:srcRect/>
          <a:stretch/>
        </p:blipFill>
        <p:spPr>
          <a:xfrm>
            <a:off x="7079863" y="4844048"/>
            <a:ext cx="422381" cy="422381"/>
          </a:xfrm>
          <a:prstGeom prst="rect">
            <a:avLst/>
          </a:prstGeom>
          <a:noFill/>
          <a:ln>
            <a:noFill/>
          </a:ln>
        </p:spPr>
      </p:pic>
      <p:pic>
        <p:nvPicPr>
          <p:cNvPr id="1311" name="Google Shape;1311;p59" descr="Test Director Importer"/>
          <p:cNvPicPr preferRelativeResize="0"/>
          <p:nvPr/>
        </p:nvPicPr>
        <p:blipFill rotWithShape="1">
          <a:blip r:embed="rId9">
            <a:alphaModFix/>
          </a:blip>
          <a:srcRect/>
          <a:stretch/>
        </p:blipFill>
        <p:spPr>
          <a:xfrm>
            <a:off x="6006666" y="5410788"/>
            <a:ext cx="422381" cy="422381"/>
          </a:xfrm>
          <a:prstGeom prst="rect">
            <a:avLst/>
          </a:prstGeom>
          <a:noFill/>
          <a:ln>
            <a:noFill/>
          </a:ln>
        </p:spPr>
      </p:pic>
      <p:pic>
        <p:nvPicPr>
          <p:cNvPr id="1312" name="Google Shape;1312;p59" descr="MS Test Manager 2010 Importer"/>
          <p:cNvPicPr preferRelativeResize="0"/>
          <p:nvPr/>
        </p:nvPicPr>
        <p:blipFill rotWithShape="1">
          <a:blip r:embed="rId10">
            <a:alphaModFix/>
          </a:blip>
          <a:srcRect/>
          <a:stretch/>
        </p:blipFill>
        <p:spPr>
          <a:xfrm>
            <a:off x="6494088" y="5432475"/>
            <a:ext cx="422381" cy="422381"/>
          </a:xfrm>
          <a:prstGeom prst="rect">
            <a:avLst/>
          </a:prstGeom>
          <a:noFill/>
          <a:ln>
            <a:noFill/>
          </a:ln>
        </p:spPr>
      </p:pic>
      <p:grpSp>
        <p:nvGrpSpPr>
          <p:cNvPr id="1313" name="Google Shape;1313;p59"/>
          <p:cNvGrpSpPr/>
          <p:nvPr/>
        </p:nvGrpSpPr>
        <p:grpSpPr>
          <a:xfrm>
            <a:off x="7953438" y="1204827"/>
            <a:ext cx="4074991" cy="2284261"/>
            <a:chOff x="6120001" y="909481"/>
            <a:chExt cx="2893370" cy="1732383"/>
          </a:xfrm>
        </p:grpSpPr>
        <p:sp>
          <p:nvSpPr>
            <p:cNvPr id="1314" name="Google Shape;1314;p59"/>
            <p:cNvSpPr/>
            <p:nvPr/>
          </p:nvSpPr>
          <p:spPr>
            <a:xfrm>
              <a:off x="6120001" y="909481"/>
              <a:ext cx="2893370" cy="1732383"/>
            </a:xfrm>
            <a:prstGeom prst="roundRect">
              <a:avLst>
                <a:gd name="adj" fmla="val 2632"/>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Automation</a:t>
              </a:r>
              <a:endParaRPr/>
            </a:p>
          </p:txBody>
        </p:sp>
        <p:pic>
          <p:nvPicPr>
            <p:cNvPr id="1315" name="Google Shape;1315;p59" descr="Command-Line Plug-In"/>
            <p:cNvPicPr preferRelativeResize="0"/>
            <p:nvPr/>
          </p:nvPicPr>
          <p:blipFill rotWithShape="1">
            <a:blip r:embed="rId11">
              <a:alphaModFix/>
            </a:blip>
            <a:srcRect/>
            <a:stretch/>
          </p:blipFill>
          <p:spPr>
            <a:xfrm>
              <a:off x="8528940" y="1254396"/>
              <a:ext cx="330889" cy="330889"/>
            </a:xfrm>
            <a:prstGeom prst="rect">
              <a:avLst/>
            </a:prstGeom>
            <a:noFill/>
            <a:ln>
              <a:noFill/>
            </a:ln>
          </p:spPr>
        </p:pic>
        <p:pic>
          <p:nvPicPr>
            <p:cNvPr id="1316" name="Google Shape;1316;p59" descr="SoapUI Plug-In"/>
            <p:cNvPicPr preferRelativeResize="0"/>
            <p:nvPr/>
          </p:nvPicPr>
          <p:blipFill rotWithShape="1">
            <a:blip r:embed="rId12">
              <a:alphaModFix/>
            </a:blip>
            <a:srcRect/>
            <a:stretch/>
          </p:blipFill>
          <p:spPr>
            <a:xfrm>
              <a:off x="7738399" y="1739855"/>
              <a:ext cx="330889" cy="330889"/>
            </a:xfrm>
            <a:prstGeom prst="rect">
              <a:avLst/>
            </a:prstGeom>
            <a:noFill/>
            <a:ln>
              <a:noFill/>
            </a:ln>
          </p:spPr>
        </p:pic>
        <p:pic>
          <p:nvPicPr>
            <p:cNvPr id="1317" name="Google Shape;1317;p59" descr="Ranorex Plug-In"/>
            <p:cNvPicPr preferRelativeResize="0"/>
            <p:nvPr/>
          </p:nvPicPr>
          <p:blipFill rotWithShape="1">
            <a:blip r:embed="rId13">
              <a:alphaModFix/>
            </a:blip>
            <a:srcRect/>
            <a:stretch/>
          </p:blipFill>
          <p:spPr>
            <a:xfrm>
              <a:off x="8166375" y="1764289"/>
              <a:ext cx="329184" cy="329184"/>
            </a:xfrm>
            <a:prstGeom prst="rect">
              <a:avLst/>
            </a:prstGeom>
            <a:noFill/>
            <a:ln>
              <a:noFill/>
            </a:ln>
          </p:spPr>
        </p:pic>
        <p:pic>
          <p:nvPicPr>
            <p:cNvPr id="1318" name="Google Shape;1318;p59" descr="Froglogic Squish Plug-In"/>
            <p:cNvPicPr preferRelativeResize="0"/>
            <p:nvPr/>
          </p:nvPicPr>
          <p:blipFill rotWithShape="1">
            <a:blip r:embed="rId14">
              <a:alphaModFix/>
            </a:blip>
            <a:srcRect/>
            <a:stretch/>
          </p:blipFill>
          <p:spPr>
            <a:xfrm>
              <a:off x="7718889" y="2223519"/>
              <a:ext cx="330889" cy="330889"/>
            </a:xfrm>
            <a:prstGeom prst="rect">
              <a:avLst/>
            </a:prstGeom>
            <a:noFill/>
            <a:ln>
              <a:noFill/>
            </a:ln>
          </p:spPr>
        </p:pic>
        <p:pic>
          <p:nvPicPr>
            <p:cNvPr id="1319" name="Google Shape;1319;p59" descr="ZAPTEST Plug-In"/>
            <p:cNvPicPr preferRelativeResize="0"/>
            <p:nvPr/>
          </p:nvPicPr>
          <p:blipFill rotWithShape="1">
            <a:blip r:embed="rId15">
              <a:alphaModFix/>
            </a:blip>
            <a:srcRect/>
            <a:stretch/>
          </p:blipFill>
          <p:spPr>
            <a:xfrm>
              <a:off x="6725403" y="1752995"/>
              <a:ext cx="330889" cy="330889"/>
            </a:xfrm>
            <a:prstGeom prst="rect">
              <a:avLst/>
            </a:prstGeom>
            <a:noFill/>
            <a:ln>
              <a:noFill/>
            </a:ln>
          </p:spPr>
        </p:pic>
        <p:pic>
          <p:nvPicPr>
            <p:cNvPr id="1320" name="Google Shape;1320;p59" descr="TestingAnywhere Plug-In"/>
            <p:cNvPicPr preferRelativeResize="0"/>
            <p:nvPr/>
          </p:nvPicPr>
          <p:blipFill rotWithShape="1">
            <a:blip r:embed="rId16">
              <a:alphaModFix/>
            </a:blip>
            <a:srcRect/>
            <a:stretch/>
          </p:blipFill>
          <p:spPr>
            <a:xfrm>
              <a:off x="7259316" y="1263117"/>
              <a:ext cx="330889" cy="330889"/>
            </a:xfrm>
            <a:prstGeom prst="rect">
              <a:avLst/>
            </a:prstGeom>
            <a:noFill/>
            <a:ln>
              <a:noFill/>
            </a:ln>
          </p:spPr>
        </p:pic>
        <p:pic>
          <p:nvPicPr>
            <p:cNvPr id="1321" name="Google Shape;1321;p59" descr="Rational Functional Tester Plug-In"/>
            <p:cNvPicPr preferRelativeResize="0"/>
            <p:nvPr/>
          </p:nvPicPr>
          <p:blipFill rotWithShape="1">
            <a:blip r:embed="rId17">
              <a:alphaModFix/>
            </a:blip>
            <a:srcRect/>
            <a:stretch/>
          </p:blipFill>
          <p:spPr>
            <a:xfrm>
              <a:off x="7183408" y="2198912"/>
              <a:ext cx="330889" cy="330889"/>
            </a:xfrm>
            <a:prstGeom prst="rect">
              <a:avLst/>
            </a:prstGeom>
            <a:noFill/>
            <a:ln>
              <a:noFill/>
            </a:ln>
          </p:spPr>
        </p:pic>
        <p:pic>
          <p:nvPicPr>
            <p:cNvPr id="1322" name="Google Shape;1322;p59" descr="BadBoy Plug-In"/>
            <p:cNvPicPr preferRelativeResize="0"/>
            <p:nvPr/>
          </p:nvPicPr>
          <p:blipFill rotWithShape="1">
            <a:blip r:embed="rId18">
              <a:alphaModFix/>
            </a:blip>
            <a:srcRect/>
            <a:stretch/>
          </p:blipFill>
          <p:spPr>
            <a:xfrm>
              <a:off x="7673808" y="1254522"/>
              <a:ext cx="330889" cy="330889"/>
            </a:xfrm>
            <a:prstGeom prst="rect">
              <a:avLst/>
            </a:prstGeom>
            <a:noFill/>
            <a:ln>
              <a:noFill/>
            </a:ln>
          </p:spPr>
        </p:pic>
        <p:pic>
          <p:nvPicPr>
            <p:cNvPr id="1323" name="Google Shape;1323;p59" descr="MicroFocus TestPartner Plug-In"/>
            <p:cNvPicPr preferRelativeResize="0"/>
            <p:nvPr/>
          </p:nvPicPr>
          <p:blipFill rotWithShape="1">
            <a:blip r:embed="rId19">
              <a:alphaModFix/>
            </a:blip>
            <a:srcRect/>
            <a:stretch/>
          </p:blipFill>
          <p:spPr>
            <a:xfrm>
              <a:off x="6694383" y="2220488"/>
              <a:ext cx="330889" cy="330889"/>
            </a:xfrm>
            <a:prstGeom prst="rect">
              <a:avLst/>
            </a:prstGeom>
            <a:noFill/>
            <a:ln>
              <a:noFill/>
            </a:ln>
          </p:spPr>
        </p:pic>
        <p:pic>
          <p:nvPicPr>
            <p:cNvPr id="1324" name="Google Shape;1324;p59"/>
            <p:cNvPicPr preferRelativeResize="0"/>
            <p:nvPr/>
          </p:nvPicPr>
          <p:blipFill rotWithShape="1">
            <a:blip r:embed="rId20">
              <a:alphaModFix/>
            </a:blip>
            <a:srcRect/>
            <a:stretch/>
          </p:blipFill>
          <p:spPr>
            <a:xfrm>
              <a:off x="6752066" y="1194018"/>
              <a:ext cx="418738" cy="418738"/>
            </a:xfrm>
            <a:prstGeom prst="rect">
              <a:avLst/>
            </a:prstGeom>
            <a:noFill/>
            <a:ln>
              <a:noFill/>
            </a:ln>
          </p:spPr>
        </p:pic>
      </p:grpSp>
      <p:sp>
        <p:nvSpPr>
          <p:cNvPr id="1325" name="Google Shape;1325;p59"/>
          <p:cNvSpPr/>
          <p:nvPr/>
        </p:nvSpPr>
        <p:spPr>
          <a:xfrm>
            <a:off x="550986" y="4934928"/>
            <a:ext cx="3388076" cy="1341255"/>
          </a:xfrm>
          <a:prstGeom prst="roundRect">
            <a:avLst>
              <a:gd name="adj" fmla="val 4363"/>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Load Testing</a:t>
            </a:r>
            <a:endParaRPr sz="1867" b="1">
              <a:solidFill>
                <a:srgbClr val="833C0B"/>
              </a:solidFill>
              <a:latin typeface="Josefin Sans"/>
              <a:ea typeface="Josefin Sans"/>
              <a:cs typeface="Josefin Sans"/>
              <a:sym typeface="Josefin Sans"/>
            </a:endParaRPr>
          </a:p>
        </p:txBody>
      </p:sp>
      <p:pic>
        <p:nvPicPr>
          <p:cNvPr id="1326" name="Google Shape;1326;p59" descr="LoadRunner Plug-In"/>
          <p:cNvPicPr preferRelativeResize="0"/>
          <p:nvPr/>
        </p:nvPicPr>
        <p:blipFill rotWithShape="1">
          <a:blip r:embed="rId21">
            <a:alphaModFix/>
          </a:blip>
          <a:srcRect/>
          <a:stretch/>
        </p:blipFill>
        <p:spPr>
          <a:xfrm>
            <a:off x="3149932" y="5787390"/>
            <a:ext cx="360119" cy="360119"/>
          </a:xfrm>
          <a:prstGeom prst="rect">
            <a:avLst/>
          </a:prstGeom>
          <a:noFill/>
          <a:ln>
            <a:noFill/>
          </a:ln>
        </p:spPr>
      </p:pic>
      <p:pic>
        <p:nvPicPr>
          <p:cNvPr id="1327" name="Google Shape;1327;p59" descr="NeoLoad Plug-In"/>
          <p:cNvPicPr preferRelativeResize="0"/>
          <p:nvPr/>
        </p:nvPicPr>
        <p:blipFill rotWithShape="1">
          <a:blip r:embed="rId22">
            <a:alphaModFix/>
          </a:blip>
          <a:srcRect/>
          <a:stretch/>
        </p:blipFill>
        <p:spPr>
          <a:xfrm>
            <a:off x="2225444" y="5399378"/>
            <a:ext cx="325660" cy="325660"/>
          </a:xfrm>
          <a:prstGeom prst="rect">
            <a:avLst/>
          </a:prstGeom>
          <a:noFill/>
          <a:ln>
            <a:noFill/>
          </a:ln>
        </p:spPr>
      </p:pic>
      <p:pic>
        <p:nvPicPr>
          <p:cNvPr id="1328" name="Google Shape;1328;p59" descr="OctoPerf | OpsMatters"/>
          <p:cNvPicPr preferRelativeResize="0"/>
          <p:nvPr/>
        </p:nvPicPr>
        <p:blipFill rotWithShape="1">
          <a:blip r:embed="rId23">
            <a:alphaModFix/>
          </a:blip>
          <a:srcRect/>
          <a:stretch/>
        </p:blipFill>
        <p:spPr>
          <a:xfrm>
            <a:off x="3093489" y="5292112"/>
            <a:ext cx="445485" cy="445485"/>
          </a:xfrm>
          <a:prstGeom prst="rect">
            <a:avLst/>
          </a:prstGeom>
          <a:noFill/>
          <a:ln>
            <a:noFill/>
          </a:ln>
        </p:spPr>
      </p:pic>
      <p:pic>
        <p:nvPicPr>
          <p:cNvPr id="1329" name="Google Shape;1329;p59" descr="WebLOAD Icon"/>
          <p:cNvPicPr preferRelativeResize="0"/>
          <p:nvPr/>
        </p:nvPicPr>
        <p:blipFill rotWithShape="1">
          <a:blip r:embed="rId24">
            <a:alphaModFix/>
          </a:blip>
          <a:srcRect r="-1"/>
          <a:stretch/>
        </p:blipFill>
        <p:spPr>
          <a:xfrm>
            <a:off x="2200730" y="5814257"/>
            <a:ext cx="430569" cy="421976"/>
          </a:xfrm>
          <a:prstGeom prst="rect">
            <a:avLst/>
          </a:prstGeom>
          <a:noFill/>
          <a:ln>
            <a:noFill/>
          </a:ln>
        </p:spPr>
      </p:pic>
      <p:sp>
        <p:nvSpPr>
          <p:cNvPr id="1330" name="Google Shape;1330;p59"/>
          <p:cNvSpPr/>
          <p:nvPr/>
        </p:nvSpPr>
        <p:spPr>
          <a:xfrm>
            <a:off x="517035" y="2172566"/>
            <a:ext cx="3415642" cy="2557653"/>
          </a:xfrm>
          <a:prstGeom prst="roundRect">
            <a:avLst>
              <a:gd name="adj" fmla="val 3872"/>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Unit Testing</a:t>
            </a:r>
            <a:endParaRPr sz="1867" b="1">
              <a:solidFill>
                <a:srgbClr val="833C0B"/>
              </a:solidFill>
              <a:latin typeface="Josefin Sans"/>
              <a:ea typeface="Josefin Sans"/>
              <a:cs typeface="Josefin Sans"/>
              <a:sym typeface="Josefin Sans"/>
            </a:endParaRPr>
          </a:p>
        </p:txBody>
      </p:sp>
      <p:pic>
        <p:nvPicPr>
          <p:cNvPr id="1331" name="Google Shape;1331;p59" descr="NUnit Add-In"/>
          <p:cNvPicPr preferRelativeResize="0"/>
          <p:nvPr/>
        </p:nvPicPr>
        <p:blipFill rotWithShape="1">
          <a:blip r:embed="rId25">
            <a:alphaModFix/>
          </a:blip>
          <a:srcRect/>
          <a:stretch/>
        </p:blipFill>
        <p:spPr>
          <a:xfrm>
            <a:off x="3407529" y="2643494"/>
            <a:ext cx="398588" cy="386276"/>
          </a:xfrm>
          <a:prstGeom prst="rect">
            <a:avLst/>
          </a:prstGeom>
          <a:noFill/>
          <a:ln>
            <a:noFill/>
          </a:ln>
        </p:spPr>
      </p:pic>
      <p:pic>
        <p:nvPicPr>
          <p:cNvPr id="1332" name="Google Shape;1332;p59" descr="Visual Studio 2017 Icon"/>
          <p:cNvPicPr preferRelativeResize="0"/>
          <p:nvPr/>
        </p:nvPicPr>
        <p:blipFill rotWithShape="1">
          <a:blip r:embed="rId26">
            <a:alphaModFix/>
          </a:blip>
          <a:srcRect/>
          <a:stretch/>
        </p:blipFill>
        <p:spPr>
          <a:xfrm>
            <a:off x="2868647" y="2693823"/>
            <a:ext cx="398588" cy="386276"/>
          </a:xfrm>
          <a:prstGeom prst="rect">
            <a:avLst/>
          </a:prstGeom>
          <a:noFill/>
          <a:ln>
            <a:noFill/>
          </a:ln>
        </p:spPr>
      </p:pic>
      <p:pic>
        <p:nvPicPr>
          <p:cNvPr id="1333" name="Google Shape;1333;p59" descr="TestNG Listener"/>
          <p:cNvPicPr preferRelativeResize="0"/>
          <p:nvPr/>
        </p:nvPicPr>
        <p:blipFill rotWithShape="1">
          <a:blip r:embed="rId27">
            <a:alphaModFix/>
          </a:blip>
          <a:srcRect/>
          <a:stretch/>
        </p:blipFill>
        <p:spPr>
          <a:xfrm>
            <a:off x="3257557" y="3968536"/>
            <a:ext cx="398588" cy="386276"/>
          </a:xfrm>
          <a:prstGeom prst="rect">
            <a:avLst/>
          </a:prstGeom>
          <a:noFill/>
          <a:ln>
            <a:noFill/>
          </a:ln>
        </p:spPr>
      </p:pic>
      <p:pic>
        <p:nvPicPr>
          <p:cNvPr id="1334" name="Google Shape;1334;p59" descr="JUnit Extension"/>
          <p:cNvPicPr preferRelativeResize="0"/>
          <p:nvPr/>
        </p:nvPicPr>
        <p:blipFill rotWithShape="1">
          <a:blip r:embed="rId28">
            <a:alphaModFix/>
          </a:blip>
          <a:srcRect/>
          <a:stretch/>
        </p:blipFill>
        <p:spPr>
          <a:xfrm>
            <a:off x="991795" y="2643494"/>
            <a:ext cx="398588" cy="386276"/>
          </a:xfrm>
          <a:prstGeom prst="rect">
            <a:avLst/>
          </a:prstGeom>
          <a:noFill/>
          <a:ln>
            <a:noFill/>
          </a:ln>
        </p:spPr>
      </p:pic>
      <p:pic>
        <p:nvPicPr>
          <p:cNvPr id="1335" name="Google Shape;1335;p59" descr="Perl TAP Extension"/>
          <p:cNvPicPr preferRelativeResize="0"/>
          <p:nvPr/>
        </p:nvPicPr>
        <p:blipFill rotWithShape="1">
          <a:blip r:embed="rId29">
            <a:alphaModFix/>
          </a:blip>
          <a:srcRect/>
          <a:stretch/>
        </p:blipFill>
        <p:spPr>
          <a:xfrm>
            <a:off x="2811983" y="3343102"/>
            <a:ext cx="398588" cy="386276"/>
          </a:xfrm>
          <a:prstGeom prst="rect">
            <a:avLst/>
          </a:prstGeom>
          <a:noFill/>
          <a:ln>
            <a:noFill/>
          </a:ln>
        </p:spPr>
      </p:pic>
      <p:pic>
        <p:nvPicPr>
          <p:cNvPr id="1336" name="Google Shape;1336;p59" descr="MochaJS Reporter"/>
          <p:cNvPicPr preferRelativeResize="0"/>
          <p:nvPr/>
        </p:nvPicPr>
        <p:blipFill rotWithShape="1">
          <a:blip r:embed="rId30">
            <a:alphaModFix/>
          </a:blip>
          <a:srcRect/>
          <a:stretch/>
        </p:blipFill>
        <p:spPr>
          <a:xfrm>
            <a:off x="1558870" y="2667891"/>
            <a:ext cx="398588" cy="386276"/>
          </a:xfrm>
          <a:prstGeom prst="rect">
            <a:avLst/>
          </a:prstGeom>
          <a:noFill/>
          <a:ln>
            <a:noFill/>
          </a:ln>
        </p:spPr>
      </p:pic>
      <p:pic>
        <p:nvPicPr>
          <p:cNvPr id="1337" name="Google Shape;1337;p59" descr="UnitJS Extension"/>
          <p:cNvPicPr preferRelativeResize="0"/>
          <p:nvPr/>
        </p:nvPicPr>
        <p:blipFill rotWithShape="1">
          <a:blip r:embed="rId31">
            <a:alphaModFix/>
          </a:blip>
          <a:srcRect/>
          <a:stretch/>
        </p:blipFill>
        <p:spPr>
          <a:xfrm>
            <a:off x="2191525" y="4033557"/>
            <a:ext cx="398588" cy="386276"/>
          </a:xfrm>
          <a:prstGeom prst="rect">
            <a:avLst/>
          </a:prstGeom>
          <a:noFill/>
          <a:ln>
            <a:noFill/>
          </a:ln>
        </p:spPr>
      </p:pic>
      <p:pic>
        <p:nvPicPr>
          <p:cNvPr id="1338" name="Google Shape;1338;p59" descr="JasmineJS Reporter"/>
          <p:cNvPicPr preferRelativeResize="0"/>
          <p:nvPr/>
        </p:nvPicPr>
        <p:blipFill rotWithShape="1">
          <a:blip r:embed="rId32">
            <a:alphaModFix/>
          </a:blip>
          <a:srcRect/>
          <a:stretch/>
        </p:blipFill>
        <p:spPr>
          <a:xfrm>
            <a:off x="3363784" y="3366595"/>
            <a:ext cx="398588" cy="386276"/>
          </a:xfrm>
          <a:prstGeom prst="rect">
            <a:avLst/>
          </a:prstGeom>
          <a:noFill/>
          <a:ln>
            <a:noFill/>
          </a:ln>
        </p:spPr>
      </p:pic>
      <p:pic>
        <p:nvPicPr>
          <p:cNvPr id="1339" name="Google Shape;1339;p59" descr="Jest Reporter"/>
          <p:cNvPicPr preferRelativeResize="0"/>
          <p:nvPr/>
        </p:nvPicPr>
        <p:blipFill rotWithShape="1">
          <a:blip r:embed="rId33">
            <a:alphaModFix/>
          </a:blip>
          <a:srcRect/>
          <a:stretch/>
        </p:blipFill>
        <p:spPr>
          <a:xfrm>
            <a:off x="978836" y="3366595"/>
            <a:ext cx="336069" cy="325688"/>
          </a:xfrm>
          <a:prstGeom prst="rect">
            <a:avLst/>
          </a:prstGeom>
          <a:noFill/>
          <a:ln>
            <a:noFill/>
          </a:ln>
        </p:spPr>
      </p:pic>
      <p:pic>
        <p:nvPicPr>
          <p:cNvPr id="1340" name="Google Shape;1340;p59" descr="PHPUnit Extension"/>
          <p:cNvPicPr preferRelativeResize="0"/>
          <p:nvPr/>
        </p:nvPicPr>
        <p:blipFill rotWithShape="1">
          <a:blip r:embed="rId34">
            <a:alphaModFix/>
          </a:blip>
          <a:srcRect/>
          <a:stretch/>
        </p:blipFill>
        <p:spPr>
          <a:xfrm>
            <a:off x="991795" y="4029533"/>
            <a:ext cx="398588" cy="386276"/>
          </a:xfrm>
          <a:prstGeom prst="rect">
            <a:avLst/>
          </a:prstGeom>
          <a:noFill/>
          <a:ln>
            <a:noFill/>
          </a:ln>
        </p:spPr>
      </p:pic>
      <p:pic>
        <p:nvPicPr>
          <p:cNvPr id="1341" name="Google Shape;1341;p59" descr="PyTest Extension for SpiraTest"/>
          <p:cNvPicPr preferRelativeResize="0"/>
          <p:nvPr/>
        </p:nvPicPr>
        <p:blipFill rotWithShape="1">
          <a:blip r:embed="rId35">
            <a:alphaModFix/>
          </a:blip>
          <a:srcRect/>
          <a:stretch/>
        </p:blipFill>
        <p:spPr>
          <a:xfrm>
            <a:off x="1586383" y="4027546"/>
            <a:ext cx="398588" cy="386276"/>
          </a:xfrm>
          <a:prstGeom prst="rect">
            <a:avLst/>
          </a:prstGeom>
          <a:noFill/>
          <a:ln>
            <a:noFill/>
          </a:ln>
        </p:spPr>
      </p:pic>
      <p:pic>
        <p:nvPicPr>
          <p:cNvPr id="1342" name="Google Shape;1342;p59" descr="VSTS MS-Test 2008 Extension"/>
          <p:cNvPicPr preferRelativeResize="0"/>
          <p:nvPr/>
        </p:nvPicPr>
        <p:blipFill rotWithShape="1">
          <a:blip r:embed="rId36">
            <a:alphaModFix/>
          </a:blip>
          <a:srcRect/>
          <a:stretch/>
        </p:blipFill>
        <p:spPr>
          <a:xfrm>
            <a:off x="1580586" y="3284543"/>
            <a:ext cx="398588" cy="386276"/>
          </a:xfrm>
          <a:prstGeom prst="rect">
            <a:avLst/>
          </a:prstGeom>
          <a:noFill/>
          <a:ln>
            <a:noFill/>
          </a:ln>
        </p:spPr>
      </p:pic>
      <p:pic>
        <p:nvPicPr>
          <p:cNvPr id="1343" name="Google Shape;1343;p59" descr="VSTS MS-Test 2010 Extension"/>
          <p:cNvPicPr preferRelativeResize="0"/>
          <p:nvPr/>
        </p:nvPicPr>
        <p:blipFill rotWithShape="1">
          <a:blip r:embed="rId10">
            <a:alphaModFix/>
          </a:blip>
          <a:srcRect/>
          <a:stretch/>
        </p:blipFill>
        <p:spPr>
          <a:xfrm>
            <a:off x="2215717" y="2662418"/>
            <a:ext cx="398588" cy="386276"/>
          </a:xfrm>
          <a:prstGeom prst="rect">
            <a:avLst/>
          </a:prstGeom>
          <a:noFill/>
          <a:ln>
            <a:noFill/>
          </a:ln>
        </p:spPr>
      </p:pic>
      <p:sp>
        <p:nvSpPr>
          <p:cNvPr id="1344" name="Google Shape;1344;p59"/>
          <p:cNvSpPr/>
          <p:nvPr/>
        </p:nvSpPr>
        <p:spPr>
          <a:xfrm>
            <a:off x="517035" y="1216636"/>
            <a:ext cx="3388076" cy="830446"/>
          </a:xfrm>
          <a:prstGeom prst="roundRect">
            <a:avLst>
              <a:gd name="adj" fmla="val 3744"/>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IDE</a:t>
            </a:r>
            <a:endParaRPr/>
          </a:p>
        </p:txBody>
      </p:sp>
      <p:pic>
        <p:nvPicPr>
          <p:cNvPr id="1345" name="Google Shape;1345;p59" descr="Visual Studio 2017 Add-In"/>
          <p:cNvPicPr preferRelativeResize="0"/>
          <p:nvPr/>
        </p:nvPicPr>
        <p:blipFill rotWithShape="1">
          <a:blip r:embed="rId26">
            <a:alphaModFix/>
          </a:blip>
          <a:srcRect/>
          <a:stretch/>
        </p:blipFill>
        <p:spPr>
          <a:xfrm>
            <a:off x="588998" y="1573714"/>
            <a:ext cx="361885" cy="361885"/>
          </a:xfrm>
          <a:prstGeom prst="rect">
            <a:avLst/>
          </a:prstGeom>
          <a:noFill/>
          <a:ln>
            <a:noFill/>
          </a:ln>
        </p:spPr>
      </p:pic>
      <p:pic>
        <p:nvPicPr>
          <p:cNvPr id="1346" name="Google Shape;1346;p59" descr="Visual Studio Code Add-In"/>
          <p:cNvPicPr preferRelativeResize="0"/>
          <p:nvPr/>
        </p:nvPicPr>
        <p:blipFill rotWithShape="1">
          <a:blip r:embed="rId37">
            <a:alphaModFix/>
          </a:blip>
          <a:srcRect/>
          <a:stretch/>
        </p:blipFill>
        <p:spPr>
          <a:xfrm>
            <a:off x="2004379" y="1591803"/>
            <a:ext cx="361885" cy="361885"/>
          </a:xfrm>
          <a:prstGeom prst="rect">
            <a:avLst/>
          </a:prstGeom>
          <a:noFill/>
          <a:ln>
            <a:noFill/>
          </a:ln>
        </p:spPr>
      </p:pic>
      <p:pic>
        <p:nvPicPr>
          <p:cNvPr id="1347" name="Google Shape;1347;p59" descr="JetBrains IDEs Plugin"/>
          <p:cNvPicPr preferRelativeResize="0"/>
          <p:nvPr/>
        </p:nvPicPr>
        <p:blipFill rotWithShape="1">
          <a:blip r:embed="rId38">
            <a:alphaModFix/>
          </a:blip>
          <a:srcRect/>
          <a:stretch/>
        </p:blipFill>
        <p:spPr>
          <a:xfrm>
            <a:off x="3513901" y="1527384"/>
            <a:ext cx="361885" cy="361885"/>
          </a:xfrm>
          <a:prstGeom prst="rect">
            <a:avLst/>
          </a:prstGeom>
          <a:noFill/>
          <a:ln>
            <a:noFill/>
          </a:ln>
        </p:spPr>
      </p:pic>
      <p:pic>
        <p:nvPicPr>
          <p:cNvPr id="1348" name="Google Shape;1348;p59" descr="Eclipse/Mylyn Plug-In"/>
          <p:cNvPicPr preferRelativeResize="0"/>
          <p:nvPr/>
        </p:nvPicPr>
        <p:blipFill rotWithShape="1">
          <a:blip r:embed="rId39">
            <a:alphaModFix/>
          </a:blip>
          <a:srcRect/>
          <a:stretch/>
        </p:blipFill>
        <p:spPr>
          <a:xfrm>
            <a:off x="1049031" y="1555006"/>
            <a:ext cx="361885" cy="361885"/>
          </a:xfrm>
          <a:prstGeom prst="rect">
            <a:avLst/>
          </a:prstGeom>
          <a:noFill/>
          <a:ln>
            <a:noFill/>
          </a:ln>
        </p:spPr>
      </p:pic>
      <p:pic>
        <p:nvPicPr>
          <p:cNvPr id="1349" name="Google Shape;1349;p59" descr="Visual Studio 2012+ Add-In"/>
          <p:cNvPicPr preferRelativeResize="0"/>
          <p:nvPr/>
        </p:nvPicPr>
        <p:blipFill rotWithShape="1">
          <a:blip r:embed="rId40">
            <a:alphaModFix/>
          </a:blip>
          <a:srcRect/>
          <a:stretch/>
        </p:blipFill>
        <p:spPr>
          <a:xfrm>
            <a:off x="1557688" y="1580008"/>
            <a:ext cx="361885" cy="361885"/>
          </a:xfrm>
          <a:prstGeom prst="rect">
            <a:avLst/>
          </a:prstGeom>
          <a:noFill/>
          <a:ln>
            <a:noFill/>
          </a:ln>
        </p:spPr>
      </p:pic>
      <p:pic>
        <p:nvPicPr>
          <p:cNvPr id="1350" name="Google Shape;1350;p59" descr="Visual Studio 2010 Add-In"/>
          <p:cNvPicPr preferRelativeResize="0"/>
          <p:nvPr/>
        </p:nvPicPr>
        <p:blipFill rotWithShape="1">
          <a:blip r:embed="rId10">
            <a:alphaModFix/>
          </a:blip>
          <a:srcRect/>
          <a:stretch/>
        </p:blipFill>
        <p:spPr>
          <a:xfrm>
            <a:off x="2558727" y="1595586"/>
            <a:ext cx="361885" cy="361885"/>
          </a:xfrm>
          <a:prstGeom prst="rect">
            <a:avLst/>
          </a:prstGeom>
          <a:noFill/>
          <a:ln>
            <a:noFill/>
          </a:ln>
        </p:spPr>
      </p:pic>
      <p:pic>
        <p:nvPicPr>
          <p:cNvPr id="1351" name="Google Shape;1351;p59" descr="Visual Studio 2005/2008 Add-In"/>
          <p:cNvPicPr preferRelativeResize="0"/>
          <p:nvPr/>
        </p:nvPicPr>
        <p:blipFill rotWithShape="1">
          <a:blip r:embed="rId36">
            <a:alphaModFix/>
          </a:blip>
          <a:srcRect/>
          <a:stretch/>
        </p:blipFill>
        <p:spPr>
          <a:xfrm>
            <a:off x="3061804" y="1573714"/>
            <a:ext cx="361885" cy="361885"/>
          </a:xfrm>
          <a:prstGeom prst="rect">
            <a:avLst/>
          </a:prstGeom>
          <a:noFill/>
          <a:ln>
            <a:noFill/>
          </a:ln>
        </p:spPr>
      </p:pic>
      <p:sp>
        <p:nvSpPr>
          <p:cNvPr id="1352" name="Google Shape;1352;p59"/>
          <p:cNvSpPr/>
          <p:nvPr/>
        </p:nvSpPr>
        <p:spPr>
          <a:xfrm>
            <a:off x="4277663" y="1238146"/>
            <a:ext cx="3388076" cy="824428"/>
          </a:xfrm>
          <a:prstGeom prst="roundRect">
            <a:avLst>
              <a:gd name="adj" fmla="val 9641"/>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CI/CD</a:t>
            </a:r>
            <a:endParaRPr/>
          </a:p>
        </p:txBody>
      </p:sp>
      <p:pic>
        <p:nvPicPr>
          <p:cNvPr id="1353" name="Google Shape;1353;p59" descr="Axosoft Plug-In"/>
          <p:cNvPicPr preferRelativeResize="0"/>
          <p:nvPr/>
        </p:nvPicPr>
        <p:blipFill rotWithShape="1">
          <a:blip r:embed="rId41">
            <a:alphaModFix/>
          </a:blip>
          <a:srcRect/>
          <a:stretch/>
        </p:blipFill>
        <p:spPr>
          <a:xfrm>
            <a:off x="9033260" y="4891463"/>
            <a:ext cx="372177" cy="481471"/>
          </a:xfrm>
          <a:prstGeom prst="rect">
            <a:avLst/>
          </a:prstGeom>
          <a:noFill/>
          <a:ln>
            <a:noFill/>
          </a:ln>
        </p:spPr>
      </p:pic>
      <p:sp>
        <p:nvSpPr>
          <p:cNvPr id="1354" name="Google Shape;1354;p59"/>
          <p:cNvSpPr/>
          <p:nvPr/>
        </p:nvSpPr>
        <p:spPr>
          <a:xfrm>
            <a:off x="7960823" y="3572965"/>
            <a:ext cx="4074991" cy="2739591"/>
          </a:xfrm>
          <a:prstGeom prst="roundRect">
            <a:avLst>
              <a:gd name="adj" fmla="val 3874"/>
            </a:avLst>
          </a:prstGeom>
          <a:noFill/>
          <a:ln w="12700" cap="flat" cmpd="sng">
            <a:solidFill>
              <a:srgbClr val="C55A11"/>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rtl="0">
              <a:spcBef>
                <a:spcPts val="0"/>
              </a:spcBef>
              <a:spcAft>
                <a:spcPts val="0"/>
              </a:spcAft>
              <a:buNone/>
            </a:pPr>
            <a:r>
              <a:rPr lang="en-US" sz="1867" b="1">
                <a:solidFill>
                  <a:srgbClr val="833C0B"/>
                </a:solidFill>
                <a:latin typeface="Josefin Sans"/>
                <a:ea typeface="Josefin Sans"/>
                <a:cs typeface="Josefin Sans"/>
                <a:sym typeface="Josefin Sans"/>
              </a:rPr>
              <a:t>Bug-Tracking</a:t>
            </a:r>
            <a:endParaRPr sz="1867" b="1">
              <a:solidFill>
                <a:srgbClr val="833C0B"/>
              </a:solidFill>
              <a:latin typeface="Josefin Sans"/>
              <a:ea typeface="Josefin Sans"/>
              <a:cs typeface="Josefin Sans"/>
              <a:sym typeface="Josefin Sans"/>
            </a:endParaRPr>
          </a:p>
        </p:txBody>
      </p:sp>
      <p:pic>
        <p:nvPicPr>
          <p:cNvPr id="1355" name="Google Shape;1355;p59" descr="JIRA Plug-In"/>
          <p:cNvPicPr preferRelativeResize="0"/>
          <p:nvPr/>
        </p:nvPicPr>
        <p:blipFill rotWithShape="1">
          <a:blip r:embed="rId42">
            <a:alphaModFix/>
          </a:blip>
          <a:srcRect/>
          <a:stretch/>
        </p:blipFill>
        <p:spPr>
          <a:xfrm>
            <a:off x="11145260" y="4354812"/>
            <a:ext cx="444339" cy="444339"/>
          </a:xfrm>
          <a:prstGeom prst="rect">
            <a:avLst/>
          </a:prstGeom>
          <a:noFill/>
          <a:ln>
            <a:noFill/>
          </a:ln>
        </p:spPr>
      </p:pic>
      <p:pic>
        <p:nvPicPr>
          <p:cNvPr id="1356" name="Google Shape;1356;p59" descr="Azure DevOps Logo"/>
          <p:cNvPicPr preferRelativeResize="0"/>
          <p:nvPr/>
        </p:nvPicPr>
        <p:blipFill rotWithShape="1">
          <a:blip r:embed="rId43">
            <a:alphaModFix/>
          </a:blip>
          <a:srcRect/>
          <a:stretch/>
        </p:blipFill>
        <p:spPr>
          <a:xfrm>
            <a:off x="10416410" y="4312558"/>
            <a:ext cx="453431" cy="453431"/>
          </a:xfrm>
          <a:prstGeom prst="rect">
            <a:avLst/>
          </a:prstGeom>
          <a:noFill/>
          <a:ln>
            <a:noFill/>
          </a:ln>
        </p:spPr>
      </p:pic>
      <p:pic>
        <p:nvPicPr>
          <p:cNvPr id="1357" name="Google Shape;1357;p59" descr="GitLab Plug-In"/>
          <p:cNvPicPr preferRelativeResize="0"/>
          <p:nvPr/>
        </p:nvPicPr>
        <p:blipFill rotWithShape="1">
          <a:blip r:embed="rId44">
            <a:alphaModFix/>
          </a:blip>
          <a:srcRect/>
          <a:stretch/>
        </p:blipFill>
        <p:spPr>
          <a:xfrm>
            <a:off x="9716887" y="4238501"/>
            <a:ext cx="519572" cy="519572"/>
          </a:xfrm>
          <a:prstGeom prst="rect">
            <a:avLst/>
          </a:prstGeom>
          <a:noFill/>
          <a:ln>
            <a:noFill/>
          </a:ln>
        </p:spPr>
      </p:pic>
      <p:pic>
        <p:nvPicPr>
          <p:cNvPr id="1358" name="Google Shape;1358;p59" descr="JetBrains YouTrack Icon"/>
          <p:cNvPicPr preferRelativeResize="0"/>
          <p:nvPr/>
        </p:nvPicPr>
        <p:blipFill rotWithShape="1">
          <a:blip r:embed="rId45">
            <a:alphaModFix/>
          </a:blip>
          <a:srcRect/>
          <a:stretch/>
        </p:blipFill>
        <p:spPr>
          <a:xfrm>
            <a:off x="8378110" y="4254169"/>
            <a:ext cx="546919" cy="546919"/>
          </a:xfrm>
          <a:prstGeom prst="rect">
            <a:avLst/>
          </a:prstGeom>
          <a:noFill/>
          <a:ln>
            <a:noFill/>
          </a:ln>
        </p:spPr>
      </p:pic>
      <p:pic>
        <p:nvPicPr>
          <p:cNvPr id="1359" name="Google Shape;1359;p59" descr="Asana Plug-In"/>
          <p:cNvPicPr preferRelativeResize="0"/>
          <p:nvPr/>
        </p:nvPicPr>
        <p:blipFill rotWithShape="1">
          <a:blip r:embed="rId46">
            <a:alphaModFix/>
          </a:blip>
          <a:srcRect/>
          <a:stretch/>
        </p:blipFill>
        <p:spPr>
          <a:xfrm>
            <a:off x="8419985" y="5622892"/>
            <a:ext cx="410104" cy="410104"/>
          </a:xfrm>
          <a:prstGeom prst="rect">
            <a:avLst/>
          </a:prstGeom>
          <a:noFill/>
          <a:ln>
            <a:noFill/>
          </a:ln>
        </p:spPr>
      </p:pic>
      <p:pic>
        <p:nvPicPr>
          <p:cNvPr id="1360" name="Google Shape;1360;p59" descr="VersionOne Plug-In"/>
          <p:cNvPicPr preferRelativeResize="0"/>
          <p:nvPr/>
        </p:nvPicPr>
        <p:blipFill rotWithShape="1">
          <a:blip r:embed="rId47">
            <a:alphaModFix/>
          </a:blip>
          <a:srcRect/>
          <a:stretch/>
        </p:blipFill>
        <p:spPr>
          <a:xfrm>
            <a:off x="10404543" y="4984531"/>
            <a:ext cx="519572" cy="519572"/>
          </a:xfrm>
          <a:prstGeom prst="rect">
            <a:avLst/>
          </a:prstGeom>
          <a:noFill/>
          <a:ln>
            <a:noFill/>
          </a:ln>
        </p:spPr>
      </p:pic>
      <p:pic>
        <p:nvPicPr>
          <p:cNvPr id="1361" name="Google Shape;1361;p59" descr="MSTFS 2010 Plug-In"/>
          <p:cNvPicPr preferRelativeResize="0"/>
          <p:nvPr/>
        </p:nvPicPr>
        <p:blipFill rotWithShape="1">
          <a:blip r:embed="rId48">
            <a:alphaModFix/>
          </a:blip>
          <a:srcRect/>
          <a:stretch/>
        </p:blipFill>
        <p:spPr>
          <a:xfrm>
            <a:off x="11250024" y="4891808"/>
            <a:ext cx="75419" cy="75419"/>
          </a:xfrm>
          <a:prstGeom prst="rect">
            <a:avLst/>
          </a:prstGeom>
          <a:noFill/>
          <a:ln>
            <a:noFill/>
          </a:ln>
        </p:spPr>
      </p:pic>
      <p:pic>
        <p:nvPicPr>
          <p:cNvPr id="1362" name="Google Shape;1362;p59" descr="MSTFS 2005/2008 Plug-In"/>
          <p:cNvPicPr preferRelativeResize="0"/>
          <p:nvPr/>
        </p:nvPicPr>
        <p:blipFill rotWithShape="1">
          <a:blip r:embed="rId36">
            <a:alphaModFix/>
          </a:blip>
          <a:srcRect/>
          <a:stretch/>
        </p:blipFill>
        <p:spPr>
          <a:xfrm>
            <a:off x="11121442" y="5568158"/>
            <a:ext cx="519572" cy="519572"/>
          </a:xfrm>
          <a:prstGeom prst="rect">
            <a:avLst/>
          </a:prstGeom>
          <a:noFill/>
          <a:ln>
            <a:noFill/>
          </a:ln>
        </p:spPr>
      </p:pic>
      <p:pic>
        <p:nvPicPr>
          <p:cNvPr id="1363" name="Google Shape;1363;p59" descr="IBM Rational Team Concert (RTC) Plug-In"/>
          <p:cNvPicPr preferRelativeResize="0"/>
          <p:nvPr/>
        </p:nvPicPr>
        <p:blipFill rotWithShape="1">
          <a:blip r:embed="rId49">
            <a:alphaModFix/>
          </a:blip>
          <a:srcRect/>
          <a:stretch/>
        </p:blipFill>
        <p:spPr>
          <a:xfrm>
            <a:off x="11169097" y="5037687"/>
            <a:ext cx="430003" cy="430003"/>
          </a:xfrm>
          <a:prstGeom prst="rect">
            <a:avLst/>
          </a:prstGeom>
          <a:noFill/>
          <a:ln>
            <a:noFill/>
          </a:ln>
        </p:spPr>
      </p:pic>
      <p:pic>
        <p:nvPicPr>
          <p:cNvPr id="1364" name="Google Shape;1364;p59" descr="IBM Rational ClearQuest Plug-In"/>
          <p:cNvPicPr preferRelativeResize="0"/>
          <p:nvPr/>
        </p:nvPicPr>
        <p:blipFill rotWithShape="1">
          <a:blip r:embed="rId50">
            <a:alphaModFix/>
          </a:blip>
          <a:srcRect/>
          <a:stretch/>
        </p:blipFill>
        <p:spPr>
          <a:xfrm>
            <a:off x="9782377" y="5600529"/>
            <a:ext cx="424716" cy="424716"/>
          </a:xfrm>
          <a:prstGeom prst="rect">
            <a:avLst/>
          </a:prstGeom>
          <a:noFill/>
          <a:ln>
            <a:noFill/>
          </a:ln>
        </p:spPr>
      </p:pic>
      <p:pic>
        <p:nvPicPr>
          <p:cNvPr id="1365" name="Google Shape;1365;p59" descr="Axosoft OnTime Plug-In"/>
          <p:cNvPicPr preferRelativeResize="0"/>
          <p:nvPr/>
        </p:nvPicPr>
        <p:blipFill rotWithShape="1">
          <a:blip r:embed="rId51">
            <a:alphaModFix/>
          </a:blip>
          <a:srcRect/>
          <a:stretch/>
        </p:blipFill>
        <p:spPr>
          <a:xfrm>
            <a:off x="11108475" y="3691998"/>
            <a:ext cx="519572" cy="519572"/>
          </a:xfrm>
          <a:prstGeom prst="rect">
            <a:avLst/>
          </a:prstGeom>
          <a:noFill/>
          <a:ln>
            <a:noFill/>
          </a:ln>
        </p:spPr>
      </p:pic>
      <p:sp>
        <p:nvSpPr>
          <p:cNvPr id="1366" name="Google Shape;1366;p59"/>
          <p:cNvSpPr txBox="1"/>
          <p:nvPr/>
        </p:nvSpPr>
        <p:spPr>
          <a:xfrm>
            <a:off x="4632698" y="3936765"/>
            <a:ext cx="252083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u="sng">
                <a:solidFill>
                  <a:schemeClr val="dk1"/>
                </a:solidFill>
                <a:latin typeface="Josefin Sans"/>
                <a:ea typeface="Josefin Sans"/>
                <a:cs typeface="Josefin Sans"/>
                <a:sym typeface="Josefin Sans"/>
                <a:hlinkClick r:id="rId52">
                  <a:extLst>
                    <a:ext uri="{A12FA001-AC4F-418D-AE19-62706E023703}">
                      <ahyp:hlinkClr xmlns:ahyp="http://schemas.microsoft.com/office/drawing/2018/hyperlinkcolor" val="tx"/>
                    </a:ext>
                  </a:extLst>
                </a:hlinkClick>
              </a:rPr>
              <a:t>Detailed Integration List</a:t>
            </a:r>
            <a:endParaRPr sz="1600">
              <a:solidFill>
                <a:schemeClr val="dk1"/>
              </a:solidFill>
              <a:latin typeface="Josefin Sans"/>
              <a:ea typeface="Josefin Sans"/>
              <a:cs typeface="Josefin Sans"/>
              <a:sym typeface="Josefin Sans"/>
            </a:endParaRPr>
          </a:p>
        </p:txBody>
      </p:sp>
      <p:pic>
        <p:nvPicPr>
          <p:cNvPr id="1367" name="Google Shape;1367;p59" descr="@gatling"/>
          <p:cNvPicPr preferRelativeResize="0"/>
          <p:nvPr/>
        </p:nvPicPr>
        <p:blipFill rotWithShape="1">
          <a:blip r:embed="rId53">
            <a:alphaModFix amt="33000"/>
          </a:blip>
          <a:srcRect/>
          <a:stretch/>
        </p:blipFill>
        <p:spPr>
          <a:xfrm>
            <a:off x="1235199" y="5355608"/>
            <a:ext cx="562421" cy="356393"/>
          </a:xfrm>
          <a:prstGeom prst="rect">
            <a:avLst/>
          </a:prstGeom>
          <a:noFill/>
          <a:ln>
            <a:noFill/>
          </a:ln>
        </p:spPr>
      </p:pic>
      <p:pic>
        <p:nvPicPr>
          <p:cNvPr id="1368" name="Google Shape;1368;p59"/>
          <p:cNvPicPr preferRelativeResize="0"/>
          <p:nvPr/>
        </p:nvPicPr>
        <p:blipFill rotWithShape="1">
          <a:blip r:embed="rId54">
            <a:alphaModFix/>
          </a:blip>
          <a:srcRect/>
          <a:stretch/>
        </p:blipFill>
        <p:spPr>
          <a:xfrm>
            <a:off x="1027503" y="5842556"/>
            <a:ext cx="908029" cy="290125"/>
          </a:xfrm>
          <a:prstGeom prst="rect">
            <a:avLst/>
          </a:prstGeom>
          <a:noFill/>
          <a:ln>
            <a:noFill/>
          </a:ln>
        </p:spPr>
      </p:pic>
      <p:pic>
        <p:nvPicPr>
          <p:cNvPr id="1369" name="Google Shape;1369;p59"/>
          <p:cNvPicPr preferRelativeResize="0"/>
          <p:nvPr/>
        </p:nvPicPr>
        <p:blipFill rotWithShape="1">
          <a:blip r:embed="rId55">
            <a:alphaModFix/>
          </a:blip>
          <a:srcRect/>
          <a:stretch/>
        </p:blipFill>
        <p:spPr>
          <a:xfrm>
            <a:off x="5111792" y="2211244"/>
            <a:ext cx="1620324" cy="1620324"/>
          </a:xfrm>
          <a:prstGeom prst="rect">
            <a:avLst/>
          </a:prstGeom>
          <a:noFill/>
          <a:ln>
            <a:noFill/>
          </a:ln>
        </p:spPr>
      </p:pic>
      <p:grpSp>
        <p:nvGrpSpPr>
          <p:cNvPr id="1370" name="Google Shape;1370;p59"/>
          <p:cNvGrpSpPr/>
          <p:nvPr/>
        </p:nvGrpSpPr>
        <p:grpSpPr>
          <a:xfrm>
            <a:off x="8014860" y="1531012"/>
            <a:ext cx="751636" cy="527093"/>
            <a:chOff x="4727991" y="2153023"/>
            <a:chExt cx="1169914" cy="832637"/>
          </a:xfrm>
        </p:grpSpPr>
        <p:pic>
          <p:nvPicPr>
            <p:cNvPr id="1371" name="Google Shape;1371;p59" descr="Plug - Free Tools and utensils icons"/>
            <p:cNvPicPr preferRelativeResize="0"/>
            <p:nvPr/>
          </p:nvPicPr>
          <p:blipFill rotWithShape="1">
            <a:blip r:embed="rId56">
              <a:alphaModFix/>
            </a:blip>
            <a:srcRect/>
            <a:stretch/>
          </p:blipFill>
          <p:spPr>
            <a:xfrm rot="-4736885">
              <a:off x="5531760" y="2570516"/>
              <a:ext cx="336971" cy="336971"/>
            </a:xfrm>
            <a:prstGeom prst="rect">
              <a:avLst/>
            </a:prstGeom>
            <a:noFill/>
            <a:ln>
              <a:noFill/>
            </a:ln>
          </p:spPr>
        </p:pic>
        <p:pic>
          <p:nvPicPr>
            <p:cNvPr id="1372" name="Google Shape;1372;p59"/>
            <p:cNvPicPr preferRelativeResize="0"/>
            <p:nvPr/>
          </p:nvPicPr>
          <p:blipFill rotWithShape="1">
            <a:blip r:embed="rId57">
              <a:alphaModFix/>
            </a:blip>
            <a:srcRect/>
            <a:stretch/>
          </p:blipFill>
          <p:spPr>
            <a:xfrm>
              <a:off x="4923561" y="2153023"/>
              <a:ext cx="676734" cy="647471"/>
            </a:xfrm>
            <a:prstGeom prst="rect">
              <a:avLst/>
            </a:prstGeom>
            <a:noFill/>
            <a:ln>
              <a:noFill/>
            </a:ln>
          </p:spPr>
        </p:pic>
        <p:pic>
          <p:nvPicPr>
            <p:cNvPr id="1373" name="Google Shape;1373;p59"/>
            <p:cNvPicPr preferRelativeResize="0"/>
            <p:nvPr/>
          </p:nvPicPr>
          <p:blipFill rotWithShape="1">
            <a:blip r:embed="rId58">
              <a:alphaModFix/>
            </a:blip>
            <a:srcRect/>
            <a:stretch/>
          </p:blipFill>
          <p:spPr>
            <a:xfrm>
              <a:off x="4727991" y="2720671"/>
              <a:ext cx="794968" cy="264989"/>
            </a:xfrm>
            <a:prstGeom prst="rect">
              <a:avLst/>
            </a:prstGeom>
            <a:noFill/>
            <a:ln>
              <a:noFill/>
            </a:ln>
          </p:spPr>
        </p:pic>
      </p:grpSp>
      <p:grpSp>
        <p:nvGrpSpPr>
          <p:cNvPr id="1374" name="Google Shape;1374;p59"/>
          <p:cNvGrpSpPr/>
          <p:nvPr/>
        </p:nvGrpSpPr>
        <p:grpSpPr>
          <a:xfrm>
            <a:off x="8076208" y="3589556"/>
            <a:ext cx="751636" cy="527093"/>
            <a:chOff x="4727991" y="2153023"/>
            <a:chExt cx="1169914" cy="832637"/>
          </a:xfrm>
        </p:grpSpPr>
        <p:pic>
          <p:nvPicPr>
            <p:cNvPr id="1375" name="Google Shape;1375;p59" descr="Plug - Free Tools and utensils icons"/>
            <p:cNvPicPr preferRelativeResize="0"/>
            <p:nvPr/>
          </p:nvPicPr>
          <p:blipFill rotWithShape="1">
            <a:blip r:embed="rId56">
              <a:alphaModFix/>
            </a:blip>
            <a:srcRect/>
            <a:stretch/>
          </p:blipFill>
          <p:spPr>
            <a:xfrm rot="-4736885">
              <a:off x="5531760" y="2570516"/>
              <a:ext cx="336971" cy="336971"/>
            </a:xfrm>
            <a:prstGeom prst="rect">
              <a:avLst/>
            </a:prstGeom>
            <a:noFill/>
            <a:ln>
              <a:noFill/>
            </a:ln>
          </p:spPr>
        </p:pic>
        <p:pic>
          <p:nvPicPr>
            <p:cNvPr id="1376" name="Google Shape;1376;p59"/>
            <p:cNvPicPr preferRelativeResize="0"/>
            <p:nvPr/>
          </p:nvPicPr>
          <p:blipFill rotWithShape="1">
            <a:blip r:embed="rId57">
              <a:alphaModFix/>
            </a:blip>
            <a:srcRect/>
            <a:stretch/>
          </p:blipFill>
          <p:spPr>
            <a:xfrm>
              <a:off x="4923561" y="2153023"/>
              <a:ext cx="676734" cy="647471"/>
            </a:xfrm>
            <a:prstGeom prst="rect">
              <a:avLst/>
            </a:prstGeom>
            <a:noFill/>
            <a:ln>
              <a:noFill/>
            </a:ln>
          </p:spPr>
        </p:pic>
        <p:pic>
          <p:nvPicPr>
            <p:cNvPr id="1377" name="Google Shape;1377;p59"/>
            <p:cNvPicPr preferRelativeResize="0"/>
            <p:nvPr/>
          </p:nvPicPr>
          <p:blipFill rotWithShape="1">
            <a:blip r:embed="rId58">
              <a:alphaModFix/>
            </a:blip>
            <a:srcRect/>
            <a:stretch/>
          </p:blipFill>
          <p:spPr>
            <a:xfrm>
              <a:off x="4727991" y="2720671"/>
              <a:ext cx="794968" cy="264989"/>
            </a:xfrm>
            <a:prstGeom prst="rect">
              <a:avLst/>
            </a:prstGeom>
            <a:noFill/>
            <a:ln>
              <a:noFill/>
            </a:ln>
          </p:spPr>
        </p:pic>
      </p:grpSp>
      <p:grpSp>
        <p:nvGrpSpPr>
          <p:cNvPr id="1378" name="Google Shape;1378;p59"/>
          <p:cNvGrpSpPr/>
          <p:nvPr/>
        </p:nvGrpSpPr>
        <p:grpSpPr>
          <a:xfrm>
            <a:off x="566731" y="4980770"/>
            <a:ext cx="751636" cy="527093"/>
            <a:chOff x="4727991" y="2153023"/>
            <a:chExt cx="1169914" cy="832637"/>
          </a:xfrm>
        </p:grpSpPr>
        <p:pic>
          <p:nvPicPr>
            <p:cNvPr id="1379" name="Google Shape;1379;p59" descr="Plug - Free Tools and utensils icons"/>
            <p:cNvPicPr preferRelativeResize="0"/>
            <p:nvPr/>
          </p:nvPicPr>
          <p:blipFill rotWithShape="1">
            <a:blip r:embed="rId56">
              <a:alphaModFix/>
            </a:blip>
            <a:srcRect/>
            <a:stretch/>
          </p:blipFill>
          <p:spPr>
            <a:xfrm rot="-4736885">
              <a:off x="5531760" y="2570516"/>
              <a:ext cx="336971" cy="336971"/>
            </a:xfrm>
            <a:prstGeom prst="rect">
              <a:avLst/>
            </a:prstGeom>
            <a:noFill/>
            <a:ln>
              <a:noFill/>
            </a:ln>
          </p:spPr>
        </p:pic>
        <p:pic>
          <p:nvPicPr>
            <p:cNvPr id="1380" name="Google Shape;1380;p59"/>
            <p:cNvPicPr preferRelativeResize="0"/>
            <p:nvPr/>
          </p:nvPicPr>
          <p:blipFill rotWithShape="1">
            <a:blip r:embed="rId57">
              <a:alphaModFix/>
            </a:blip>
            <a:srcRect/>
            <a:stretch/>
          </p:blipFill>
          <p:spPr>
            <a:xfrm>
              <a:off x="4923561" y="2153023"/>
              <a:ext cx="676734" cy="647471"/>
            </a:xfrm>
            <a:prstGeom prst="rect">
              <a:avLst/>
            </a:prstGeom>
            <a:noFill/>
            <a:ln>
              <a:noFill/>
            </a:ln>
          </p:spPr>
        </p:pic>
        <p:pic>
          <p:nvPicPr>
            <p:cNvPr id="1381" name="Google Shape;1381;p59"/>
            <p:cNvPicPr preferRelativeResize="0"/>
            <p:nvPr/>
          </p:nvPicPr>
          <p:blipFill rotWithShape="1">
            <a:blip r:embed="rId58">
              <a:alphaModFix/>
            </a:blip>
            <a:srcRect/>
            <a:stretch/>
          </p:blipFill>
          <p:spPr>
            <a:xfrm>
              <a:off x="4727991" y="2720671"/>
              <a:ext cx="794968" cy="264989"/>
            </a:xfrm>
            <a:prstGeom prst="rect">
              <a:avLst/>
            </a:prstGeom>
            <a:noFill/>
            <a:ln>
              <a:noFill/>
            </a:ln>
          </p:spPr>
        </p:pic>
      </p:grpSp>
      <p:pic>
        <p:nvPicPr>
          <p:cNvPr id="1382" name="Google Shape;1382;p59" descr="Getting Started with Jenkins Plugin | Coralogix"/>
          <p:cNvPicPr preferRelativeResize="0"/>
          <p:nvPr/>
        </p:nvPicPr>
        <p:blipFill rotWithShape="1">
          <a:blip r:embed="rId59">
            <a:alphaModFix/>
          </a:blip>
          <a:srcRect/>
          <a:stretch/>
        </p:blipFill>
        <p:spPr>
          <a:xfrm>
            <a:off x="6239274" y="1537284"/>
            <a:ext cx="478656" cy="478656"/>
          </a:xfrm>
          <a:prstGeom prst="rect">
            <a:avLst/>
          </a:prstGeom>
          <a:noFill/>
          <a:ln>
            <a:noFill/>
          </a:ln>
        </p:spPr>
      </p:pic>
      <p:pic>
        <p:nvPicPr>
          <p:cNvPr id="1383" name="Google Shape;1383;p59" descr="TeamCity on Behance"/>
          <p:cNvPicPr preferRelativeResize="0"/>
          <p:nvPr/>
        </p:nvPicPr>
        <p:blipFill rotWithShape="1">
          <a:blip r:embed="rId60">
            <a:alphaModFix/>
          </a:blip>
          <a:srcRect/>
          <a:stretch/>
        </p:blipFill>
        <p:spPr>
          <a:xfrm>
            <a:off x="4534843" y="1516933"/>
            <a:ext cx="401083" cy="401083"/>
          </a:xfrm>
          <a:prstGeom prst="rect">
            <a:avLst/>
          </a:prstGeom>
          <a:noFill/>
          <a:ln>
            <a:noFill/>
          </a:ln>
        </p:spPr>
      </p:pic>
      <p:pic>
        <p:nvPicPr>
          <p:cNvPr id="1384" name="Google Shape;1384;p59" descr="LayerCI Alternatives Review: best software - Compsmag"/>
          <p:cNvPicPr preferRelativeResize="0"/>
          <p:nvPr/>
        </p:nvPicPr>
        <p:blipFill rotWithShape="1">
          <a:blip r:embed="rId61">
            <a:alphaModFix/>
          </a:blip>
          <a:srcRect/>
          <a:stretch/>
        </p:blipFill>
        <p:spPr>
          <a:xfrm>
            <a:off x="5082219" y="1533574"/>
            <a:ext cx="361807" cy="361807"/>
          </a:xfrm>
          <a:prstGeom prst="rect">
            <a:avLst/>
          </a:prstGeom>
          <a:noFill/>
          <a:ln>
            <a:noFill/>
          </a:ln>
        </p:spPr>
      </p:pic>
      <p:pic>
        <p:nvPicPr>
          <p:cNvPr id="1385" name="Google Shape;1385;p59"/>
          <p:cNvPicPr preferRelativeResize="0"/>
          <p:nvPr/>
        </p:nvPicPr>
        <p:blipFill rotWithShape="1">
          <a:blip r:embed="rId62">
            <a:alphaModFix/>
          </a:blip>
          <a:srcRect/>
          <a:stretch/>
        </p:blipFill>
        <p:spPr>
          <a:xfrm>
            <a:off x="5615496" y="1516933"/>
            <a:ext cx="410185" cy="399319"/>
          </a:xfrm>
          <a:prstGeom prst="rect">
            <a:avLst/>
          </a:prstGeom>
          <a:noFill/>
          <a:ln>
            <a:noFill/>
          </a:ln>
        </p:spPr>
      </p:pic>
      <p:pic>
        <p:nvPicPr>
          <p:cNvPr id="1386" name="Google Shape;1386;p59"/>
          <p:cNvPicPr preferRelativeResize="0"/>
          <p:nvPr/>
        </p:nvPicPr>
        <p:blipFill rotWithShape="1">
          <a:blip r:embed="rId63">
            <a:alphaModFix/>
          </a:blip>
          <a:srcRect/>
          <a:stretch/>
        </p:blipFill>
        <p:spPr>
          <a:xfrm>
            <a:off x="2181736" y="3338004"/>
            <a:ext cx="413077" cy="374571"/>
          </a:xfrm>
          <a:prstGeom prst="rect">
            <a:avLst/>
          </a:prstGeom>
          <a:noFill/>
          <a:ln>
            <a:noFill/>
          </a:ln>
        </p:spPr>
      </p:pic>
      <p:pic>
        <p:nvPicPr>
          <p:cNvPr id="1387" name="Google Shape;1387;p59"/>
          <p:cNvPicPr preferRelativeResize="0"/>
          <p:nvPr/>
        </p:nvPicPr>
        <p:blipFill rotWithShape="1">
          <a:blip r:embed="rId64">
            <a:alphaModFix/>
          </a:blip>
          <a:srcRect r="76582"/>
          <a:stretch/>
        </p:blipFill>
        <p:spPr>
          <a:xfrm>
            <a:off x="10782107" y="1653679"/>
            <a:ext cx="438007" cy="457200"/>
          </a:xfrm>
          <a:prstGeom prst="rect">
            <a:avLst/>
          </a:prstGeom>
          <a:noFill/>
          <a:ln>
            <a:noFill/>
          </a:ln>
        </p:spPr>
      </p:pic>
      <p:pic>
        <p:nvPicPr>
          <p:cNvPr id="1388" name="Google Shape;1388;p59" descr="TestComplete • Anyware Softwares"/>
          <p:cNvPicPr preferRelativeResize="0"/>
          <p:nvPr/>
        </p:nvPicPr>
        <p:blipFill rotWithShape="1">
          <a:blip r:embed="rId65">
            <a:alphaModFix/>
          </a:blip>
          <a:srcRect/>
          <a:stretch/>
        </p:blipFill>
        <p:spPr>
          <a:xfrm>
            <a:off x="8000992" y="2270845"/>
            <a:ext cx="519997" cy="519997"/>
          </a:xfrm>
          <a:prstGeom prst="rect">
            <a:avLst/>
          </a:prstGeom>
          <a:noFill/>
          <a:ln>
            <a:noFill/>
          </a:ln>
        </p:spPr>
      </p:pic>
      <p:pic>
        <p:nvPicPr>
          <p:cNvPr id="1389" name="Google Shape;1389;p59"/>
          <p:cNvPicPr preferRelativeResize="0"/>
          <p:nvPr/>
        </p:nvPicPr>
        <p:blipFill rotWithShape="1">
          <a:blip r:embed="rId66">
            <a:alphaModFix/>
          </a:blip>
          <a:srcRect/>
          <a:stretch/>
        </p:blipFill>
        <p:spPr>
          <a:xfrm>
            <a:off x="9477376" y="2265260"/>
            <a:ext cx="514532" cy="514532"/>
          </a:xfrm>
          <a:prstGeom prst="rect">
            <a:avLst/>
          </a:prstGeom>
          <a:noFill/>
          <a:ln>
            <a:noFill/>
          </a:ln>
        </p:spPr>
      </p:pic>
      <p:pic>
        <p:nvPicPr>
          <p:cNvPr id="1390" name="Google Shape;1390;p59" descr="GitHub Plug-In"/>
          <p:cNvPicPr preferRelativeResize="0"/>
          <p:nvPr/>
        </p:nvPicPr>
        <p:blipFill rotWithShape="1">
          <a:blip r:embed="rId67">
            <a:alphaModFix/>
          </a:blip>
          <a:srcRect/>
          <a:stretch/>
        </p:blipFill>
        <p:spPr>
          <a:xfrm>
            <a:off x="9797114" y="4949174"/>
            <a:ext cx="424716" cy="424716"/>
          </a:xfrm>
          <a:prstGeom prst="rect">
            <a:avLst/>
          </a:prstGeom>
          <a:noFill/>
          <a:ln>
            <a:noFill/>
          </a:ln>
        </p:spPr>
      </p:pic>
      <p:pic>
        <p:nvPicPr>
          <p:cNvPr id="1391" name="Google Shape;1391;p59" descr="How to install MantisBT 2.4 on CentOS 7"/>
          <p:cNvPicPr preferRelativeResize="0"/>
          <p:nvPr/>
        </p:nvPicPr>
        <p:blipFill rotWithShape="1">
          <a:blip r:embed="rId68">
            <a:alphaModFix/>
          </a:blip>
          <a:srcRect/>
          <a:stretch/>
        </p:blipFill>
        <p:spPr>
          <a:xfrm>
            <a:off x="8847625" y="4238500"/>
            <a:ext cx="1016875" cy="533859"/>
          </a:xfrm>
          <a:prstGeom prst="rect">
            <a:avLst/>
          </a:prstGeom>
          <a:noFill/>
          <a:ln>
            <a:noFill/>
          </a:ln>
        </p:spPr>
      </p:pic>
      <p:pic>
        <p:nvPicPr>
          <p:cNvPr id="1392" name="Google Shape;1392;p59" descr="Restyaboard Integrations with FogBugz through Zapier | Restya"/>
          <p:cNvPicPr preferRelativeResize="0"/>
          <p:nvPr/>
        </p:nvPicPr>
        <p:blipFill rotWithShape="1">
          <a:blip r:embed="rId69">
            <a:alphaModFix/>
          </a:blip>
          <a:srcRect/>
          <a:stretch/>
        </p:blipFill>
        <p:spPr>
          <a:xfrm>
            <a:off x="10415329" y="5514855"/>
            <a:ext cx="519572" cy="519572"/>
          </a:xfrm>
          <a:prstGeom prst="rect">
            <a:avLst/>
          </a:prstGeom>
          <a:noFill/>
          <a:ln>
            <a:noFill/>
          </a:ln>
        </p:spPr>
      </p:pic>
      <p:pic>
        <p:nvPicPr>
          <p:cNvPr id="1393" name="Google Shape;1393;p59"/>
          <p:cNvPicPr preferRelativeResize="0"/>
          <p:nvPr/>
        </p:nvPicPr>
        <p:blipFill rotWithShape="1">
          <a:blip r:embed="rId70">
            <a:alphaModFix/>
          </a:blip>
          <a:srcRect/>
          <a:stretch/>
        </p:blipFill>
        <p:spPr>
          <a:xfrm>
            <a:off x="8406390" y="4884163"/>
            <a:ext cx="441441" cy="580843"/>
          </a:xfrm>
          <a:prstGeom prst="rect">
            <a:avLst/>
          </a:prstGeom>
          <a:noFill/>
          <a:ln>
            <a:noFill/>
          </a:ln>
        </p:spPr>
      </p:pic>
      <p:pic>
        <p:nvPicPr>
          <p:cNvPr id="1394" name="Google Shape;1394;p59" descr="Télécharger Redmine pour Windows: téléchargement gratuit !"/>
          <p:cNvPicPr preferRelativeResize="0"/>
          <p:nvPr/>
        </p:nvPicPr>
        <p:blipFill rotWithShape="1">
          <a:blip r:embed="rId71">
            <a:alphaModFix/>
          </a:blip>
          <a:srcRect/>
          <a:stretch/>
        </p:blipFill>
        <p:spPr>
          <a:xfrm>
            <a:off x="9011302" y="5516075"/>
            <a:ext cx="517133" cy="517133"/>
          </a:xfrm>
          <a:prstGeom prst="rect">
            <a:avLst/>
          </a:prstGeom>
          <a:noFill/>
          <a:ln>
            <a:noFill/>
          </a:ln>
        </p:spPr>
      </p:pic>
      <p:pic>
        <p:nvPicPr>
          <p:cNvPr id="1395" name="Google Shape;1395;p59" descr="10 Visual Studio 2013 Icon Images - Visual Studio Icon, Microsoft Visual  Studio 2013 Logo and Visual Studio Icon / Newdesignfile.com"/>
          <p:cNvPicPr preferRelativeResize="0"/>
          <p:nvPr/>
        </p:nvPicPr>
        <p:blipFill rotWithShape="1">
          <a:blip r:embed="rId72">
            <a:alphaModFix/>
          </a:blip>
          <a:srcRect/>
          <a:stretch/>
        </p:blipFill>
        <p:spPr>
          <a:xfrm>
            <a:off x="5180586" y="5391735"/>
            <a:ext cx="529895" cy="529895"/>
          </a:xfrm>
          <a:prstGeom prst="rect">
            <a:avLst/>
          </a:prstGeom>
          <a:noFill/>
          <a:ln>
            <a:noFill/>
          </a:ln>
        </p:spPr>
      </p:pic>
      <p:pic>
        <p:nvPicPr>
          <p:cNvPr id="1396" name="Google Shape;1396;p59" descr="SaaS Test Management Tool and QA Management Tools - PractiTest"/>
          <p:cNvPicPr preferRelativeResize="0"/>
          <p:nvPr/>
        </p:nvPicPr>
        <p:blipFill rotWithShape="1">
          <a:blip r:embed="rId73">
            <a:alphaModFix/>
          </a:blip>
          <a:srcRect/>
          <a:stretch/>
        </p:blipFill>
        <p:spPr>
          <a:xfrm>
            <a:off x="6974267" y="5463955"/>
            <a:ext cx="527977" cy="422381"/>
          </a:xfrm>
          <a:prstGeom prst="rect">
            <a:avLst/>
          </a:prstGeom>
          <a:noFill/>
          <a:ln>
            <a:noFill/>
          </a:ln>
        </p:spPr>
      </p:pic>
      <p:pic>
        <p:nvPicPr>
          <p:cNvPr id="1397" name="Google Shape;1397;p59" descr="Worksoft - Crunchbase Company Profile &amp;amp; Funding"/>
          <p:cNvPicPr preferRelativeResize="0"/>
          <p:nvPr/>
        </p:nvPicPr>
        <p:blipFill rotWithShape="1">
          <a:blip r:embed="rId74">
            <a:alphaModFix/>
          </a:blip>
          <a:srcRect/>
          <a:stretch/>
        </p:blipFill>
        <p:spPr>
          <a:xfrm>
            <a:off x="11469597" y="2379993"/>
            <a:ext cx="388383" cy="364872"/>
          </a:xfrm>
          <a:prstGeom prst="rect">
            <a:avLst/>
          </a:prstGeom>
          <a:noFill/>
          <a:ln>
            <a:noFill/>
          </a:ln>
        </p:spPr>
      </p:pic>
      <p:pic>
        <p:nvPicPr>
          <p:cNvPr id="1398" name="Google Shape;1398;p59"/>
          <p:cNvPicPr preferRelativeResize="0"/>
          <p:nvPr/>
        </p:nvPicPr>
        <p:blipFill rotWithShape="1">
          <a:blip r:embed="rId75">
            <a:alphaModFix/>
          </a:blip>
          <a:srcRect/>
          <a:stretch/>
        </p:blipFill>
        <p:spPr>
          <a:xfrm>
            <a:off x="8069980" y="2908060"/>
            <a:ext cx="422381" cy="437740"/>
          </a:xfrm>
          <a:prstGeom prst="rect">
            <a:avLst/>
          </a:prstGeom>
          <a:noFill/>
          <a:ln>
            <a:noFill/>
          </a:ln>
        </p:spPr>
      </p:pic>
      <p:sp>
        <p:nvSpPr>
          <p:cNvPr id="1399" name="Google Shape;1399;p59"/>
          <p:cNvSpPr txBox="1">
            <a:spLocks noGrp="1"/>
          </p:cNvSpPr>
          <p:nvPr>
            <p:ph type="title"/>
          </p:nvPr>
        </p:nvSpPr>
        <p:spPr>
          <a:xfrm>
            <a:off x="485510" y="1403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Open Ecosystem – Over 80 Integrations</a:t>
            </a:r>
            <a:endParaRPr/>
          </a:p>
        </p:txBody>
      </p:sp>
      <p:pic>
        <p:nvPicPr>
          <p:cNvPr id="1400" name="Google Shape;1400;p59"/>
          <p:cNvPicPr preferRelativeResize="0"/>
          <p:nvPr/>
        </p:nvPicPr>
        <p:blipFill rotWithShape="1">
          <a:blip r:embed="rId76">
            <a:alphaModFix/>
          </a:blip>
          <a:srcRect/>
          <a:stretch/>
        </p:blipFill>
        <p:spPr>
          <a:xfrm>
            <a:off x="6919984" y="1537284"/>
            <a:ext cx="420512" cy="42471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Josefin Sans"/>
              <a:buNone/>
            </a:pPr>
            <a:r>
              <a:rPr lang="en-US"/>
              <a:t>Case Studies</a:t>
            </a:r>
            <a:endParaRPr/>
          </a:p>
        </p:txBody>
      </p:sp>
      <p:sp>
        <p:nvSpPr>
          <p:cNvPr id="1476" name="Google Shape;1476;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ED98B"/>
              </a:buClr>
              <a:buSzPts val="2400"/>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54"/>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GME (Manufacturing)</a:t>
            </a:r>
            <a:endParaRPr>
              <a:latin typeface="Josefin Sans"/>
              <a:ea typeface="Josefin Sans"/>
              <a:cs typeface="Josefin Sans"/>
              <a:sym typeface="Josefin Sans"/>
            </a:endParaRPr>
          </a:p>
        </p:txBody>
      </p:sp>
      <p:sp>
        <p:nvSpPr>
          <p:cNvPr id="1506" name="Google Shape;1506;p54"/>
          <p:cNvSpPr txBox="1">
            <a:spLocks noGrp="1"/>
          </p:cNvSpPr>
          <p:nvPr>
            <p:ph type="body" idx="4294967295"/>
          </p:nvPr>
        </p:nvSpPr>
        <p:spPr>
          <a:xfrm>
            <a:off x="560531" y="1222936"/>
            <a:ext cx="6646863" cy="1955058"/>
          </a:xfrm>
          <a:prstGeom prst="rect">
            <a:avLst/>
          </a:prstGeom>
          <a:solidFill>
            <a:srgbClr val="D8D8D8"/>
          </a:solid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Clr>
                <a:schemeClr val="dk1"/>
              </a:buClr>
              <a:buSzPts val="17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700"/>
              <a:buNone/>
            </a:pPr>
            <a:r>
              <a:rPr lang="en-US" sz="1700">
                <a:latin typeface="Josefin Sans"/>
                <a:ea typeface="Josefin Sans"/>
                <a:cs typeface="Josefin Sans"/>
                <a:sym typeface="Josefin Sans"/>
              </a:rPr>
              <a:t>GME Pty Limited faced a significant challenge in managing the lifecycle of their consumer electronics, particularly with</a:t>
            </a: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r>
              <a:rPr lang="en-US" sz="1700">
                <a:latin typeface="Josefin Sans"/>
                <a:ea typeface="Josefin Sans"/>
                <a:cs typeface="Josefin Sans"/>
                <a:sym typeface="Josefin Sans"/>
              </a:rPr>
              <a:t>regression testing as products neared their end-of-life phase. Their primary concern was to find an effective solution to streamline their application lifecycle management and test automation.</a:t>
            </a:r>
            <a:br>
              <a:rPr lang="en-US" sz="1700">
                <a:latin typeface="Josefin Sans"/>
                <a:ea typeface="Josefin Sans"/>
                <a:cs typeface="Josefin Sans"/>
                <a:sym typeface="Josefin Sans"/>
              </a:rPr>
            </a:br>
            <a:endParaRPr sz="1700">
              <a:latin typeface="Josefin Sans"/>
              <a:ea typeface="Josefin Sans"/>
              <a:cs typeface="Josefin Sans"/>
              <a:sym typeface="Josefin Sans"/>
            </a:endParaRPr>
          </a:p>
          <a:p>
            <a:pPr marL="50800" lvl="0" indent="0" algn="l" rtl="0">
              <a:lnSpc>
                <a:spcPct val="100000"/>
              </a:lnSpc>
              <a:spcBef>
                <a:spcPts val="0"/>
              </a:spcBef>
              <a:spcAft>
                <a:spcPts val="0"/>
              </a:spcAft>
              <a:buClr>
                <a:schemeClr val="dk1"/>
              </a:buClr>
              <a:buSzPts val="1700"/>
              <a:buNone/>
            </a:pPr>
            <a:endParaRPr sz="1700">
              <a:latin typeface="Josefin Sans"/>
              <a:ea typeface="Josefin Sans"/>
              <a:cs typeface="Josefin Sans"/>
              <a:sym typeface="Josefin Sans"/>
            </a:endParaRPr>
          </a:p>
        </p:txBody>
      </p:sp>
      <p:sp>
        <p:nvSpPr>
          <p:cNvPr id="1507" name="Google Shape;1507;p54"/>
          <p:cNvSpPr txBox="1"/>
          <p:nvPr/>
        </p:nvSpPr>
        <p:spPr>
          <a:xfrm>
            <a:off x="7403067" y="4201469"/>
            <a:ext cx="4362213" cy="125624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Prior Inflectra's platforms, GME used Excel, which proved inefficient due to excessive setup and maintenance needs.</a:t>
            </a:r>
            <a:endParaRPr sz="1700" b="0" i="0" u="none" strike="noStrike" cap="none">
              <a:solidFill>
                <a:srgbClr val="000000"/>
              </a:solidFill>
              <a:latin typeface="Josefin Sans"/>
              <a:ea typeface="Josefin Sans"/>
              <a:cs typeface="Josefin Sans"/>
              <a:sym typeface="Josefin Sans"/>
            </a:endParaRPr>
          </a:p>
        </p:txBody>
      </p:sp>
      <p:sp>
        <p:nvSpPr>
          <p:cNvPr id="1508" name="Google Shape;1508;p54"/>
          <p:cNvSpPr txBox="1"/>
          <p:nvPr/>
        </p:nvSpPr>
        <p:spPr>
          <a:xfrm>
            <a:off x="614895" y="3317971"/>
            <a:ext cx="6592499" cy="2015936"/>
          </a:xfrm>
          <a:prstGeom prst="rect">
            <a:avLst/>
          </a:prstGeom>
          <a:noFill/>
          <a:ln>
            <a:noFill/>
          </a:ln>
        </p:spPr>
        <p:txBody>
          <a:bodyPr spcFirstLastPara="1" wrap="square" lIns="91425" tIns="91425" rIns="91425" bIns="91425"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GME deployed SpiraTeam to develop a GPS-enabled version of their XRS radio. With SpiraTeam, GME achieved an effective verification and validation for market release. It significantly improved the process of setting up requirements and matching test cases. In addition, it efficiently managed the entire product lifecycle, for electronics approaching their end-of-life.</a:t>
            </a:r>
            <a:endParaRPr sz="1700" b="0" i="0" u="none" strike="noStrike" cap="none">
              <a:solidFill>
                <a:schemeClr val="dk1"/>
              </a:solidFill>
              <a:latin typeface="Josefin Sans"/>
              <a:ea typeface="Josefin Sans"/>
              <a:cs typeface="Josefin Sans"/>
              <a:sym typeface="Josefin Sans"/>
            </a:endParaRPr>
          </a:p>
        </p:txBody>
      </p:sp>
      <p:sp>
        <p:nvSpPr>
          <p:cNvPr id="1509" name="Google Shape;1509;p54"/>
          <p:cNvSpPr txBox="1"/>
          <p:nvPr/>
        </p:nvSpPr>
        <p:spPr>
          <a:xfrm>
            <a:off x="614894" y="5545859"/>
            <a:ext cx="10947778" cy="87712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“The speed at which we could set up the requirements and matching test cases in Inflectra’s system was quite impressive. The Remote test feature was particularly beneficial for automating regression testing.” -- </a:t>
            </a:r>
            <a:r>
              <a:rPr lang="en-US" sz="1700" b="0" i="0" u="none" strike="noStrike" cap="none">
                <a:solidFill>
                  <a:schemeClr val="lt2"/>
                </a:solidFill>
                <a:latin typeface="Josefin Sans"/>
                <a:ea typeface="Josefin Sans"/>
                <a:cs typeface="Josefin Sans"/>
                <a:sym typeface="Josefin Sans"/>
              </a:rPr>
              <a:t>Derek M. PMO &amp; Portfolio Manager</a:t>
            </a:r>
            <a:endParaRPr sz="1700" b="0" i="0" u="none" strike="noStrike" cap="none">
              <a:solidFill>
                <a:schemeClr val="lt2"/>
              </a:solidFill>
              <a:latin typeface="Josefin Sans"/>
              <a:ea typeface="Josefin Sans"/>
              <a:cs typeface="Josefin Sans"/>
              <a:sym typeface="Josefin Sans"/>
            </a:endParaRPr>
          </a:p>
        </p:txBody>
      </p:sp>
      <p:pic>
        <p:nvPicPr>
          <p:cNvPr id="1510" name="Google Shape;1510;p54"/>
          <p:cNvPicPr preferRelativeResize="0"/>
          <p:nvPr/>
        </p:nvPicPr>
        <p:blipFill rotWithShape="1">
          <a:blip r:embed="rId3">
            <a:alphaModFix/>
          </a:blip>
          <a:srcRect/>
          <a:stretch/>
        </p:blipFill>
        <p:spPr>
          <a:xfrm>
            <a:off x="9895019" y="400425"/>
            <a:ext cx="1601905" cy="593642"/>
          </a:xfrm>
          <a:prstGeom prst="rect">
            <a:avLst/>
          </a:prstGeom>
          <a:noFill/>
          <a:ln>
            <a:noFill/>
          </a:ln>
        </p:spPr>
      </p:pic>
      <p:sp>
        <p:nvSpPr>
          <p:cNvPr id="1511" name="Google Shape;1511;p54"/>
          <p:cNvSpPr/>
          <p:nvPr/>
        </p:nvSpPr>
        <p:spPr>
          <a:xfrm>
            <a:off x="7376966" y="1229779"/>
            <a:ext cx="4388314" cy="943248"/>
          </a:xfrm>
          <a:prstGeom prst="rect">
            <a:avLst/>
          </a:prstGeom>
          <a:solidFill>
            <a:srgbClr val="EB772D"/>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LIKELIHOOD TO RECOMMEND</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Extremely likely: 10 out of 10</a:t>
            </a:r>
            <a:endParaRPr sz="1700" b="0" i="0" u="none" strike="noStrike" cap="none">
              <a:solidFill>
                <a:srgbClr val="000000"/>
              </a:solidFill>
              <a:latin typeface="Josefin Sans"/>
              <a:ea typeface="Josefin Sans"/>
              <a:cs typeface="Josefin Sans"/>
              <a:sym typeface="Josefin Sans"/>
            </a:endParaRPr>
          </a:p>
        </p:txBody>
      </p:sp>
      <p:sp>
        <p:nvSpPr>
          <p:cNvPr id="1512" name="Google Shape;1512;p54"/>
          <p:cNvSpPr/>
          <p:nvPr/>
        </p:nvSpPr>
        <p:spPr>
          <a:xfrm>
            <a:off x="7394194" y="2234974"/>
            <a:ext cx="4371086" cy="915994"/>
          </a:xfrm>
          <a:prstGeom prst="rect">
            <a:avLst/>
          </a:prstGeom>
          <a:solidFill>
            <a:srgbClr val="1E4E79"/>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SUPPORT SATISFACTION</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10 out of 10</a:t>
            </a:r>
            <a:endParaRPr sz="1700" b="0" i="0" u="none" strike="noStrike" cap="none">
              <a:solidFill>
                <a:srgbClr val="000000"/>
              </a:solidFill>
              <a:latin typeface="Josefin Sans"/>
              <a:ea typeface="Josefin Sans"/>
              <a:cs typeface="Josefin Sans"/>
              <a:sym typeface="Josefin Sans"/>
            </a:endParaRPr>
          </a:p>
        </p:txBody>
      </p:sp>
      <p:sp>
        <p:nvSpPr>
          <p:cNvPr id="1513" name="Google Shape;1513;p54"/>
          <p:cNvSpPr/>
          <p:nvPr/>
        </p:nvSpPr>
        <p:spPr>
          <a:xfrm>
            <a:off x="7403296" y="3211317"/>
            <a:ext cx="4371086" cy="937296"/>
          </a:xfrm>
          <a:prstGeom prst="rect">
            <a:avLst/>
          </a:prstGeom>
          <a:solidFill>
            <a:srgbClr val="385623"/>
          </a:solidFill>
          <a:ln>
            <a:noFill/>
          </a:ln>
        </p:spPr>
        <p:txBody>
          <a:bodyPr spcFirstLastPara="1" wrap="square" lIns="91425" tIns="45700" rIns="91425" bIns="45700" anchor="ctr" anchorCtr="0">
            <a:noAutofit/>
          </a:bodyPr>
          <a:lstStyle/>
          <a:p>
            <a:pPr marL="27432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lt2"/>
                </a:solidFill>
                <a:latin typeface="Josefin Sans"/>
                <a:ea typeface="Josefin Sans"/>
                <a:cs typeface="Josefin Sans"/>
                <a:sym typeface="Josefin Sans"/>
              </a:rPr>
              <a:t>QUALITY OF OUTCOME</a:t>
            </a:r>
            <a:endParaRPr sz="1700" b="0" i="0" u="none" strike="noStrike" cap="none">
              <a:solidFill>
                <a:srgbClr val="000000"/>
              </a:solidFill>
              <a:latin typeface="Josefin Sans"/>
              <a:ea typeface="Josefin Sans"/>
              <a:cs typeface="Josefin Sans"/>
              <a:sym typeface="Josefin Sans"/>
            </a:endParaRPr>
          </a:p>
          <a:p>
            <a:pPr marL="274320" marR="0" lvl="0" indent="0" algn="l" rtl="0">
              <a:lnSpc>
                <a:spcPct val="100000"/>
              </a:lnSpc>
              <a:spcBef>
                <a:spcPts val="1200"/>
              </a:spcBef>
              <a:spcAft>
                <a:spcPts val="0"/>
              </a:spcAft>
              <a:buClr>
                <a:srgbClr val="000000"/>
              </a:buClr>
              <a:buSzPts val="1700"/>
              <a:buFont typeface="Arial"/>
              <a:buNone/>
            </a:pPr>
            <a:r>
              <a:rPr lang="en-US" sz="1700" b="0" i="0" u="none" strike="noStrike" cap="none">
                <a:solidFill>
                  <a:schemeClr val="lt2"/>
                </a:solidFill>
                <a:latin typeface="Josefin Sans"/>
                <a:ea typeface="Josefin Sans"/>
                <a:cs typeface="Josefin Sans"/>
                <a:sym typeface="Josefin Sans"/>
              </a:rPr>
              <a:t>Satisfaction Score: 6 out of 6</a:t>
            </a:r>
            <a:endParaRPr sz="1700" b="0" i="0" u="none" strike="noStrike" cap="none">
              <a:solidFill>
                <a:srgbClr val="000000"/>
              </a:solidFill>
              <a:latin typeface="Josefin Sans"/>
              <a:ea typeface="Josefin Sans"/>
              <a:cs typeface="Josefin Sans"/>
              <a:sym typeface="Josefin Sans"/>
            </a:endParaRPr>
          </a:p>
        </p:txBody>
      </p:sp>
      <p:sp>
        <p:nvSpPr>
          <p:cNvPr id="1514" name="Google Shape;1514;p54"/>
          <p:cNvSpPr/>
          <p:nvPr/>
        </p:nvSpPr>
        <p:spPr>
          <a:xfrm>
            <a:off x="427288" y="3313665"/>
            <a:ext cx="6722135" cy="2052735"/>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5"/>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Philippine Land Registry (Government)</a:t>
            </a:r>
            <a:endParaRPr>
              <a:latin typeface="Josefin Sans"/>
              <a:ea typeface="Josefin Sans"/>
              <a:cs typeface="Josefin Sans"/>
              <a:sym typeface="Josefin Sans"/>
            </a:endParaRPr>
          </a:p>
        </p:txBody>
      </p:sp>
      <p:sp>
        <p:nvSpPr>
          <p:cNvPr id="1533" name="Google Shape;1533;p55"/>
          <p:cNvSpPr txBox="1"/>
          <p:nvPr/>
        </p:nvSpPr>
        <p:spPr>
          <a:xfrm>
            <a:off x="7363878" y="3604251"/>
            <a:ext cx="4198794" cy="1779461"/>
          </a:xfrm>
          <a:prstGeom prst="rect">
            <a:avLst/>
          </a:prstGeom>
          <a:solidFill>
            <a:srgbClr val="F2F2F2"/>
          </a:solidFill>
          <a:ln>
            <a:noFill/>
          </a:ln>
        </p:spPr>
        <p:txBody>
          <a:bodyPr spcFirstLastPara="1" wrap="square" lIns="182875" tIns="91425" rIns="182875" bIns="91425"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dk1"/>
                </a:solidFill>
                <a:latin typeface="Josefin Sans"/>
                <a:ea typeface="Josefin Sans"/>
                <a:cs typeface="Josefin Sans"/>
                <a:sym typeface="Josefin Sans"/>
              </a:rPr>
              <a:t>Existing Tools in Place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“Coming from MicroFocus products, Inflectra products really helped us in providing comprehensive support at fraction of the</a:t>
            </a:r>
            <a:endParaRPr sz="1700" b="0" i="0" u="none" strike="noStrike" cap="none">
              <a:solidFill>
                <a:srgbClr val="000000"/>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Josefin Sans"/>
                <a:ea typeface="Josefin Sans"/>
                <a:cs typeface="Josefin Sans"/>
                <a:sym typeface="Josefin Sans"/>
              </a:rPr>
              <a:t>cost.” -- Jeff M. QA Manager</a:t>
            </a:r>
            <a:endParaRPr sz="1700" b="0" i="0" u="none" strike="noStrike" cap="none">
              <a:solidFill>
                <a:srgbClr val="000000"/>
              </a:solidFill>
              <a:latin typeface="Josefin Sans"/>
              <a:ea typeface="Josefin Sans"/>
              <a:cs typeface="Josefin Sans"/>
              <a:sym typeface="Josefin Sans"/>
            </a:endParaRPr>
          </a:p>
        </p:txBody>
      </p:sp>
      <p:pic>
        <p:nvPicPr>
          <p:cNvPr id="1534" name="Google Shape;1534;p5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63878" y="1300544"/>
            <a:ext cx="4198794" cy="2255388"/>
          </a:xfrm>
          <a:prstGeom prst="rect">
            <a:avLst/>
          </a:prstGeom>
          <a:noFill/>
          <a:ln>
            <a:noFill/>
          </a:ln>
        </p:spPr>
      </p:pic>
      <p:sp>
        <p:nvSpPr>
          <p:cNvPr id="1535" name="Google Shape;1535;p55"/>
          <p:cNvSpPr txBox="1"/>
          <p:nvPr/>
        </p:nvSpPr>
        <p:spPr>
          <a:xfrm>
            <a:off x="621377" y="3271809"/>
            <a:ext cx="6376831" cy="297000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700"/>
              <a:buFont typeface="Kanit"/>
              <a:buNone/>
            </a:pPr>
            <a:r>
              <a:rPr lang="en-US" sz="1700" b="0" i="0" u="none" strike="noStrike" cap="none">
                <a:solidFill>
                  <a:schemeClr val="dk1"/>
                </a:solidFill>
                <a:latin typeface="Josefin Sans"/>
                <a:ea typeface="Josefin Sans"/>
                <a:cs typeface="Josefin Sans"/>
                <a:sym typeface="Josefin Sans"/>
              </a:rPr>
              <a:t>LARES opted for Inflectra's products, SpiraTeam and Rapise, due to their comprehensive feature set, flexible deployment options (both cloud and on-premise), and cost-effective pricing models.</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SpiraTeam: </a:t>
            </a:r>
            <a:r>
              <a:rPr lang="en-US" sz="1700" b="0" i="0" u="none" strike="noStrike" cap="none">
                <a:solidFill>
                  <a:schemeClr val="dk1"/>
                </a:solidFill>
                <a:latin typeface="Josefin Sans"/>
                <a:ea typeface="Josefin Sans"/>
                <a:cs typeface="Josefin Sans"/>
                <a:sym typeface="Josefin Sans"/>
              </a:rPr>
              <a:t>Deployed for its advanced SDLC governance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Josefin Sans"/>
                <a:ea typeface="Josefin Sans"/>
                <a:cs typeface="Josefin Sans"/>
                <a:sym typeface="Josefin Sans"/>
              </a:rPr>
              <a:t>capabilities, facilitating efficient management of the project’s multifaceted IT infrastructure.</a:t>
            </a:r>
            <a:endParaRPr sz="1700" b="0" i="0" u="none" strike="noStrike" cap="none">
              <a:solidFill>
                <a:srgbClr val="000000"/>
              </a:solidFill>
              <a:latin typeface="Josefin Sans"/>
              <a:ea typeface="Josefin Sans"/>
              <a:cs typeface="Josefin Sans"/>
              <a:sym typeface="Josefin Sans"/>
            </a:endParaRPr>
          </a:p>
          <a:p>
            <a:pPr marL="336550" marR="0" lvl="0" indent="-285750" algn="l" rtl="0">
              <a:lnSpc>
                <a:spcPct val="100000"/>
              </a:lnSpc>
              <a:spcBef>
                <a:spcPts val="0"/>
              </a:spcBef>
              <a:spcAft>
                <a:spcPts val="0"/>
              </a:spcAft>
              <a:buClr>
                <a:schemeClr val="dk1"/>
              </a:buClr>
              <a:buSzPts val="1700"/>
              <a:buFont typeface="Arial"/>
              <a:buChar char="•"/>
            </a:pPr>
            <a:r>
              <a:rPr lang="en-US" sz="1700" b="1" i="0" u="none" strike="noStrike" cap="none">
                <a:solidFill>
                  <a:schemeClr val="dk1"/>
                </a:solidFill>
                <a:latin typeface="Josefin Sans"/>
                <a:ea typeface="Josefin Sans"/>
                <a:cs typeface="Josefin Sans"/>
                <a:sym typeface="Josefin Sans"/>
              </a:rPr>
              <a:t>Rapise: </a:t>
            </a:r>
            <a:r>
              <a:rPr lang="en-US" sz="1700" b="0" i="0" u="none" strike="noStrike" cap="none">
                <a:solidFill>
                  <a:schemeClr val="dk1"/>
                </a:solidFill>
                <a:latin typeface="Josefin Sans"/>
                <a:ea typeface="Josefin Sans"/>
                <a:cs typeface="Josefin Sans"/>
                <a:sym typeface="Josefin Sans"/>
              </a:rPr>
              <a:t>Chosen for its superior test automation capabilities, which were essential in ensuring the system's reliability and security.</a:t>
            </a:r>
            <a:endParaRPr sz="1700" b="0" i="0" u="none" strike="noStrike" cap="none">
              <a:solidFill>
                <a:srgbClr val="000000"/>
              </a:solidFill>
              <a:latin typeface="Josefin Sans"/>
              <a:ea typeface="Josefin Sans"/>
              <a:cs typeface="Josefin Sans"/>
              <a:sym typeface="Josefin Sans"/>
            </a:endParaRPr>
          </a:p>
        </p:txBody>
      </p:sp>
      <p:sp>
        <p:nvSpPr>
          <p:cNvPr id="1536" name="Google Shape;1536;p55"/>
          <p:cNvSpPr txBox="1"/>
          <p:nvPr/>
        </p:nvSpPr>
        <p:spPr>
          <a:xfrm>
            <a:off x="629327" y="1410272"/>
            <a:ext cx="6555243" cy="1615088"/>
          </a:xfrm>
          <a:prstGeom prst="rect">
            <a:avLst/>
          </a:prstGeom>
          <a:solidFill>
            <a:srgbClr val="D8D8D8"/>
          </a:solidFill>
          <a:ln>
            <a:noFill/>
          </a:ln>
        </p:spPr>
        <p:txBody>
          <a:bodyPr spcFirstLastPara="1" wrap="square" lIns="91425" tIns="45700" rIns="91425" bIns="45700" anchor="t" anchorCtr="0">
            <a:normAutofit lnSpcReduction="10000"/>
          </a:bodyPr>
          <a:lstStyle/>
          <a:p>
            <a:pPr marL="50800" marR="0" lvl="0" indent="0" algn="l" rtl="0">
              <a:lnSpc>
                <a:spcPct val="100000"/>
              </a:lnSpc>
              <a:spcBef>
                <a:spcPts val="0"/>
              </a:spcBef>
              <a:spcAft>
                <a:spcPts val="0"/>
              </a:spcAft>
              <a:buClr>
                <a:schemeClr val="dk1"/>
              </a:buClr>
              <a:buSzPts val="1700"/>
              <a:buFont typeface="Noto Sans Symbols"/>
              <a:buNone/>
            </a:pPr>
            <a:r>
              <a:rPr lang="en-US" sz="1700" b="1" i="0" u="none" strike="noStrike" cap="none">
                <a:solidFill>
                  <a:schemeClr val="dk1"/>
                </a:solidFill>
                <a:latin typeface="Josefin Sans"/>
                <a:ea typeface="Josefin Sans"/>
                <a:cs typeface="Josefin Sans"/>
                <a:sym typeface="Josefin Sans"/>
              </a:rPr>
              <a:t>The Challenge</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600"/>
              </a:spcBef>
              <a:spcAft>
                <a:spcPts val="0"/>
              </a:spcAft>
              <a:buClr>
                <a:schemeClr val="dk1"/>
              </a:buClr>
              <a:buSzPts val="1700"/>
              <a:buFont typeface="Noto Sans Symbols"/>
              <a:buNone/>
            </a:pPr>
            <a:r>
              <a:rPr lang="en-US" sz="1700" b="0" i="0" u="none" strike="noStrike" cap="none">
                <a:solidFill>
                  <a:schemeClr val="dk1"/>
                </a:solidFill>
                <a:latin typeface="Josefin Sans"/>
                <a:ea typeface="Josefin Sans"/>
                <a:cs typeface="Josefin Sans"/>
                <a:sym typeface="Josefin Sans"/>
              </a:rPr>
              <a:t>Land Registration Systems (LARES) faced significant challenges in test management and automation, crucial for the successful digital transformation in land registration. This required a robust and versatile solution that could handle complex data, ensure security, and maintain regulatory compliance.</a:t>
            </a:r>
            <a:endParaRPr sz="1700" b="0" i="0" u="none" strike="noStrike" cap="none">
              <a:solidFill>
                <a:schemeClr val="dk1"/>
              </a:solidFill>
              <a:latin typeface="Josefin Sans"/>
              <a:ea typeface="Josefin Sans"/>
              <a:cs typeface="Josefin Sans"/>
              <a:sym typeface="Josefin Sans"/>
            </a:endParaRPr>
          </a:p>
        </p:txBody>
      </p:sp>
      <p:sp>
        <p:nvSpPr>
          <p:cNvPr id="1537" name="Google Shape;1537;p55"/>
          <p:cNvSpPr/>
          <p:nvPr/>
        </p:nvSpPr>
        <p:spPr>
          <a:xfrm>
            <a:off x="485259" y="3142892"/>
            <a:ext cx="6699311" cy="3233524"/>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EDCE-8187-F123-04E9-DE2C8DE57B49}"/>
              </a:ext>
            </a:extLst>
          </p:cNvPr>
          <p:cNvSpPr>
            <a:spLocks noGrp="1"/>
          </p:cNvSpPr>
          <p:nvPr>
            <p:ph type="title"/>
          </p:nvPr>
        </p:nvSpPr>
        <p:spPr/>
        <p:txBody>
          <a:bodyPr/>
          <a:lstStyle/>
          <a:p>
            <a:r>
              <a:rPr lang="en-US" dirty="0"/>
              <a:t>Why SpiraTeam?</a:t>
            </a:r>
          </a:p>
        </p:txBody>
      </p:sp>
      <p:sp>
        <p:nvSpPr>
          <p:cNvPr id="3" name="Text Placeholder 2">
            <a:extLst>
              <a:ext uri="{FF2B5EF4-FFF2-40B4-BE49-F238E27FC236}">
                <a16:creationId xmlns:a16="http://schemas.microsoft.com/office/drawing/2014/main" id="{21D3240A-349F-E987-7F87-B6C9442062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5045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5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Generali (Insurance)</a:t>
            </a:r>
            <a:endParaRPr dirty="0">
              <a:latin typeface="Josefin Sans"/>
              <a:ea typeface="Josefin Sans"/>
              <a:cs typeface="Josefin Sans"/>
              <a:sym typeface="Josefin Sans"/>
            </a:endParaRPr>
          </a:p>
        </p:txBody>
      </p:sp>
      <p:sp>
        <p:nvSpPr>
          <p:cNvPr id="1567" name="Google Shape;1567;p50"/>
          <p:cNvSpPr txBox="1">
            <a:spLocks noGrp="1"/>
          </p:cNvSpPr>
          <p:nvPr>
            <p:ph type="body" idx="4294967295"/>
          </p:nvPr>
        </p:nvSpPr>
        <p:spPr>
          <a:xfrm>
            <a:off x="670208" y="1154450"/>
            <a:ext cx="6354763" cy="2114550"/>
          </a:xfrm>
          <a:prstGeom prst="rect">
            <a:avLst/>
          </a:prstGeom>
          <a:solidFill>
            <a:srgbClr val="D8D8D8"/>
          </a:solidFill>
          <a:ln>
            <a:noFill/>
          </a:ln>
        </p:spPr>
        <p:txBody>
          <a:bodyPr spcFirstLastPara="1" wrap="square" lIns="91425" tIns="45700" rIns="91425" bIns="45700" anchor="t" anchorCtr="0">
            <a:normAutofit/>
          </a:bodyPr>
          <a:lstStyle/>
          <a:p>
            <a:pPr marL="50800" lvl="0" indent="0" algn="l" rtl="0">
              <a:lnSpc>
                <a:spcPct val="100000"/>
              </a:lnSpc>
              <a:spcBef>
                <a:spcPts val="0"/>
              </a:spcBef>
              <a:spcAft>
                <a:spcPts val="0"/>
              </a:spcAft>
              <a:buClr>
                <a:schemeClr val="dk1"/>
              </a:buClr>
              <a:buSzPts val="1800"/>
              <a:buNone/>
            </a:pPr>
            <a:r>
              <a:rPr lang="en-US" sz="1700" b="1">
                <a:latin typeface="Josefin Sans"/>
                <a:ea typeface="Josefin Sans"/>
                <a:cs typeface="Josefin Sans"/>
                <a:sym typeface="Josefin Sans"/>
              </a:rPr>
              <a:t>The Challenge</a:t>
            </a:r>
            <a:endParaRPr sz="1700">
              <a:latin typeface="Josefin Sans"/>
              <a:ea typeface="Josefin Sans"/>
              <a:cs typeface="Josefin Sans"/>
              <a:sym typeface="Josefin Sans"/>
            </a:endParaRPr>
          </a:p>
          <a:p>
            <a:pPr marL="50800" lvl="0" indent="0" algn="l" rtl="0">
              <a:lnSpc>
                <a:spcPct val="100000"/>
              </a:lnSpc>
              <a:spcBef>
                <a:spcPts val="600"/>
              </a:spcBef>
              <a:spcAft>
                <a:spcPts val="0"/>
              </a:spcAft>
              <a:buClr>
                <a:schemeClr val="dk1"/>
              </a:buClr>
              <a:buSzPts val="1800"/>
              <a:buNone/>
            </a:pPr>
            <a:r>
              <a:rPr lang="en-US" sz="1700">
                <a:latin typeface="Josefin Sans"/>
                <a:ea typeface="Josefin Sans"/>
                <a:cs typeface="Josefin Sans"/>
                <a:sym typeface="Josefin Sans"/>
              </a:rPr>
              <a:t>Generali needed to reduce the number of different tools being used within QA to simplify and streamline their processes. They were seeking a single platform tool on which they could share requirements and incidents between different projects, accommodate both waterfall and agile projects, and maintain integrations to additional software components in their system.</a:t>
            </a:r>
            <a:endParaRPr sz="1700">
              <a:latin typeface="Josefin Sans"/>
              <a:ea typeface="Josefin Sans"/>
              <a:cs typeface="Josefin Sans"/>
              <a:sym typeface="Josefin Sans"/>
            </a:endParaRPr>
          </a:p>
        </p:txBody>
      </p:sp>
      <p:sp>
        <p:nvSpPr>
          <p:cNvPr id="1568" name="Google Shape;1568;p50"/>
          <p:cNvSpPr txBox="1"/>
          <p:nvPr/>
        </p:nvSpPr>
        <p:spPr>
          <a:xfrm>
            <a:off x="7364619" y="4150583"/>
            <a:ext cx="4561770" cy="2210308"/>
          </a:xfrm>
          <a:prstGeom prst="rect">
            <a:avLst/>
          </a:prstGeom>
          <a:solidFill>
            <a:srgbClr val="F2F2F2"/>
          </a:solidFill>
          <a:ln>
            <a:noFill/>
          </a:ln>
        </p:spPr>
        <p:txBody>
          <a:bodyPr spcFirstLastPara="1" wrap="square" lIns="91425" tIns="45700" rIns="91425" bIns="45700" anchor="t" anchorCtr="0">
            <a:spAutoFit/>
          </a:bodyPr>
          <a:lstStyle/>
          <a:p>
            <a:pPr marL="50800" marR="0" lvl="0" indent="0" algn="l" rtl="0">
              <a:lnSpc>
                <a:spcPct val="90000"/>
              </a:lnSpc>
              <a:spcBef>
                <a:spcPts val="0"/>
              </a:spcBef>
              <a:spcAft>
                <a:spcPts val="0"/>
              </a:spcAft>
              <a:buClr>
                <a:srgbClr val="000000"/>
              </a:buClr>
              <a:buSzPts val="1700"/>
              <a:buFont typeface="Arial"/>
              <a:buNone/>
            </a:pPr>
            <a:r>
              <a:rPr lang="en-US" sz="1700" b="1" i="0" u="none" strike="noStrike" cap="none" dirty="0">
                <a:solidFill>
                  <a:schemeClr val="dk1"/>
                </a:solidFill>
                <a:latin typeface="Josefin Sans"/>
                <a:ea typeface="Josefin Sans"/>
                <a:cs typeface="Josefin Sans"/>
                <a:sym typeface="Josefin Sans"/>
              </a:rPr>
              <a:t>Existing Tools in Place</a:t>
            </a:r>
            <a:endParaRPr sz="1700" b="0" i="0" u="none" strike="noStrike" cap="none" dirty="0">
              <a:solidFill>
                <a:srgbClr val="000000"/>
              </a:solidFill>
              <a:latin typeface="Josefin Sans"/>
              <a:ea typeface="Josefin Sans"/>
              <a:cs typeface="Josefin Sans"/>
              <a:sym typeface="Josefin Sans"/>
            </a:endParaRPr>
          </a:p>
          <a:p>
            <a:pPr marL="0" marR="0" lvl="0" indent="0" algn="l" rtl="0">
              <a:lnSpc>
                <a:spcPct val="100000"/>
              </a:lnSpc>
              <a:spcBef>
                <a:spcPts val="400"/>
              </a:spcBef>
              <a:spcAft>
                <a:spcPts val="0"/>
              </a:spcAft>
              <a:buClr>
                <a:srgbClr val="000000"/>
              </a:buClr>
              <a:buSzPts val="1700"/>
              <a:buFont typeface="Arial"/>
              <a:buNone/>
            </a:pPr>
            <a:r>
              <a:rPr lang="en-US" sz="1700" b="0" i="0" u="none" strike="noStrike" cap="none" dirty="0">
                <a:solidFill>
                  <a:schemeClr val="dk1"/>
                </a:solidFill>
                <a:latin typeface="Josefin Sans"/>
                <a:ea typeface="Josefin Sans"/>
                <a:cs typeface="Josefin Sans"/>
                <a:sym typeface="Josefin Sans"/>
              </a:rPr>
              <a:t>Prior to SpiraTeam, Generali used </a:t>
            </a:r>
            <a:r>
              <a:rPr lang="en-US" sz="1700" b="0" i="0" u="none" strike="noStrike" cap="none" dirty="0" err="1">
                <a:solidFill>
                  <a:schemeClr val="dk1"/>
                </a:solidFill>
                <a:latin typeface="Josefin Sans"/>
                <a:ea typeface="Josefin Sans"/>
                <a:cs typeface="Josefin Sans"/>
                <a:sym typeface="Josefin Sans"/>
              </a:rPr>
              <a:t>Bugzilla+Excel</a:t>
            </a:r>
            <a:r>
              <a:rPr lang="en-US" sz="1700" b="0" i="0" u="none" strike="noStrike" cap="none" dirty="0">
                <a:solidFill>
                  <a:schemeClr val="dk1"/>
                </a:solidFill>
                <a:latin typeface="Josefin Sans"/>
                <a:ea typeface="Josefin Sans"/>
                <a:cs typeface="Josefin Sans"/>
                <a:sym typeface="Josefin Sans"/>
              </a:rPr>
              <a:t> for bug tracking, TOSCA+ </a:t>
            </a:r>
            <a:r>
              <a:rPr lang="en-US" sz="1700" b="0" i="0" u="none" strike="noStrike" cap="none" dirty="0" err="1">
                <a:solidFill>
                  <a:schemeClr val="dk1"/>
                </a:solidFill>
                <a:latin typeface="Josefin Sans"/>
                <a:ea typeface="Josefin Sans"/>
                <a:cs typeface="Josefin Sans"/>
                <a:sym typeface="Josefin Sans"/>
              </a:rPr>
              <a:t>Testlink</a:t>
            </a:r>
            <a:r>
              <a:rPr lang="en-US" sz="1700" b="0" i="0" u="none" strike="noStrike" cap="none" dirty="0">
                <a:solidFill>
                  <a:schemeClr val="dk1"/>
                </a:solidFill>
                <a:latin typeface="Josefin Sans"/>
                <a:ea typeface="Josefin Sans"/>
                <a:cs typeface="Josefin Sans"/>
                <a:sym typeface="Josefin Sans"/>
              </a:rPr>
              <a:t> for test management, </a:t>
            </a:r>
            <a:r>
              <a:rPr lang="en-US" sz="1700" b="0" i="0" u="none" strike="noStrike" cap="none" dirty="0" err="1">
                <a:solidFill>
                  <a:schemeClr val="dk1"/>
                </a:solidFill>
                <a:latin typeface="Josefin Sans"/>
                <a:ea typeface="Josefin Sans"/>
                <a:cs typeface="Josefin Sans"/>
                <a:sym typeface="Josefin Sans"/>
              </a:rPr>
              <a:t>Ranorex</a:t>
            </a:r>
            <a:r>
              <a:rPr lang="en-US" sz="1700" b="0" i="0" u="none" strike="noStrike" cap="none" dirty="0">
                <a:solidFill>
                  <a:schemeClr val="dk1"/>
                </a:solidFill>
                <a:latin typeface="Josefin Sans"/>
                <a:ea typeface="Josefin Sans"/>
                <a:cs typeface="Josefin Sans"/>
                <a:sym typeface="Josefin Sans"/>
              </a:rPr>
              <a:t> + Rational Functional Tester for test automation as well as MS Outlook, Word, Jira, Jenkins, CA’s Service Desk Manager, Clarity/PPM and Workbench.</a:t>
            </a:r>
            <a:endParaRPr sz="1700" b="0" i="0" u="none" strike="noStrike" cap="none" dirty="0">
              <a:solidFill>
                <a:srgbClr val="000000"/>
              </a:solidFill>
              <a:latin typeface="Josefin Sans"/>
              <a:ea typeface="Josefin Sans"/>
              <a:cs typeface="Josefin Sans"/>
              <a:sym typeface="Josefin Sans"/>
            </a:endParaRPr>
          </a:p>
        </p:txBody>
      </p:sp>
      <p:sp>
        <p:nvSpPr>
          <p:cNvPr id="1569" name="Google Shape;1569;p50"/>
          <p:cNvSpPr txBox="1"/>
          <p:nvPr/>
        </p:nvSpPr>
        <p:spPr>
          <a:xfrm>
            <a:off x="670207" y="3448592"/>
            <a:ext cx="6354764" cy="1400343"/>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chemeClr val="dk1"/>
              </a:buClr>
              <a:buSzPts val="1800"/>
              <a:buFont typeface="Kanit"/>
              <a:buNone/>
            </a:pPr>
            <a:r>
              <a:rPr lang="en-US" sz="1700" b="1" i="0" u="none" strike="noStrike" cap="none">
                <a:solidFill>
                  <a:schemeClr val="dk1"/>
                </a:solidFill>
                <a:latin typeface="Josefin Sans"/>
                <a:ea typeface="Josefin Sans"/>
                <a:cs typeface="Josefin Sans"/>
                <a:sym typeface="Josefin Sans"/>
              </a:rPr>
              <a:t>The Solution</a:t>
            </a:r>
            <a:endParaRPr sz="1700" b="0" i="0" u="none" strike="noStrike" cap="none">
              <a:solidFill>
                <a:srgbClr val="000000"/>
              </a:solidFill>
              <a:latin typeface="Josefin Sans"/>
              <a:ea typeface="Josefin Sans"/>
              <a:cs typeface="Josefin Sans"/>
              <a:sym typeface="Josefin Sans"/>
            </a:endParaRPr>
          </a:p>
          <a:p>
            <a:pPr marL="50800" marR="0" lvl="0" indent="0" algn="l" rtl="0">
              <a:lnSpc>
                <a:spcPct val="100000"/>
              </a:lnSpc>
              <a:spcBef>
                <a:spcPts val="0"/>
              </a:spcBef>
              <a:spcAft>
                <a:spcPts val="0"/>
              </a:spcAft>
              <a:buClr>
                <a:schemeClr val="dk1"/>
              </a:buClr>
              <a:buSzPts val="1800"/>
              <a:buFont typeface="Kanit"/>
              <a:buNone/>
            </a:pPr>
            <a:r>
              <a:rPr lang="en-US" sz="1700" b="0" i="0" u="none" strike="noStrike" cap="none">
                <a:solidFill>
                  <a:schemeClr val="dk1"/>
                </a:solidFill>
                <a:latin typeface="Josefin Sans"/>
                <a:ea typeface="Josefin Sans"/>
                <a:cs typeface="Josefin Sans"/>
                <a:sym typeface="Josefin Sans"/>
              </a:rPr>
              <a:t>Generali evaluated numerous tools prior to making a decision. SpiraTeam made the migration from Testlink very easy, as well as the import of legacy documents with the free Microsoft Excel and Word import tool.</a:t>
            </a:r>
            <a:endParaRPr sz="1700" b="0" i="0" u="none" strike="noStrike" cap="none">
              <a:solidFill>
                <a:schemeClr val="dk1"/>
              </a:solidFill>
              <a:latin typeface="Josefin Sans"/>
              <a:ea typeface="Josefin Sans"/>
              <a:cs typeface="Josefin Sans"/>
              <a:sym typeface="Josefin Sans"/>
            </a:endParaRPr>
          </a:p>
        </p:txBody>
      </p:sp>
      <p:sp>
        <p:nvSpPr>
          <p:cNvPr id="1570" name="Google Shape;1570;p50"/>
          <p:cNvSpPr txBox="1"/>
          <p:nvPr/>
        </p:nvSpPr>
        <p:spPr>
          <a:xfrm>
            <a:off x="593699" y="5013639"/>
            <a:ext cx="6389196" cy="1138733"/>
          </a:xfrm>
          <a:prstGeom prst="rect">
            <a:avLst/>
          </a:prstGeom>
          <a:solidFill>
            <a:srgbClr val="05517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lt2"/>
                </a:solidFill>
                <a:latin typeface="Josefin Sans"/>
                <a:ea typeface="Josefin Sans"/>
                <a:cs typeface="Josefin Sans"/>
                <a:sym typeface="Josefin Sans"/>
              </a:rPr>
              <a:t>“SpiraTeam is a complete test management solution with a great price-to-functionality ratio. The quality of the product meets all our expectations”…-- </a:t>
            </a:r>
            <a:r>
              <a:rPr lang="en-US" sz="1700" b="0" i="0" u="none" strike="noStrike" cap="none">
                <a:solidFill>
                  <a:schemeClr val="lt2"/>
                </a:solidFill>
                <a:latin typeface="Josefin Sans"/>
                <a:ea typeface="Josefin Sans"/>
                <a:cs typeface="Josefin Sans"/>
                <a:sym typeface="Josefin Sans"/>
              </a:rPr>
              <a:t>Andreas Eckerle, Head of Test &amp; Quality Management</a:t>
            </a:r>
            <a:endParaRPr sz="1700" b="0" i="0" u="none" strike="noStrike" cap="none">
              <a:solidFill>
                <a:schemeClr val="lt2"/>
              </a:solidFill>
              <a:latin typeface="Josefin Sans"/>
              <a:ea typeface="Josefin Sans"/>
              <a:cs typeface="Josefin Sans"/>
              <a:sym typeface="Josefin Sans"/>
            </a:endParaRPr>
          </a:p>
        </p:txBody>
      </p:sp>
      <p:pic>
        <p:nvPicPr>
          <p:cNvPr id="1571" name="Google Shape;1571;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380100" y="314324"/>
            <a:ext cx="2296151" cy="683850"/>
          </a:xfrm>
          <a:prstGeom prst="rect">
            <a:avLst/>
          </a:prstGeom>
          <a:noFill/>
          <a:ln>
            <a:noFill/>
          </a:ln>
        </p:spPr>
      </p:pic>
      <p:sp>
        <p:nvSpPr>
          <p:cNvPr id="1572" name="Google Shape;1572;p50"/>
          <p:cNvSpPr/>
          <p:nvPr/>
        </p:nvSpPr>
        <p:spPr>
          <a:xfrm>
            <a:off x="7364618" y="1153274"/>
            <a:ext cx="456177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Josefin Sans"/>
                <a:ea typeface="Josefin Sans"/>
                <a:cs typeface="Josefin Sans"/>
                <a:sym typeface="Josefin Sans"/>
              </a:rPr>
              <a:t>Key Outcomes and KPIs</a:t>
            </a:r>
            <a:endParaRPr sz="1400" b="0" i="0" u="none" strike="noStrike" cap="none">
              <a:solidFill>
                <a:srgbClr val="000000"/>
              </a:solidFill>
              <a:latin typeface="Josefin Sans"/>
              <a:ea typeface="Josefin Sans"/>
              <a:cs typeface="Josefin Sans"/>
              <a:sym typeface="Josefin Sans"/>
            </a:endParaRPr>
          </a:p>
        </p:txBody>
      </p:sp>
      <p:sp>
        <p:nvSpPr>
          <p:cNvPr id="1573" name="Google Shape;1573;p50"/>
          <p:cNvSpPr txBox="1"/>
          <p:nvPr/>
        </p:nvSpPr>
        <p:spPr>
          <a:xfrm>
            <a:off x="7289072" y="1592140"/>
            <a:ext cx="4561768"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Allowed real time visibility of test progress and test coverage.</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Improved reporting and workflow generation.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Increased understanding of test processes in the company.</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Replaced over one dozen tools with a single, easy-to-use solution.</a:t>
            </a:r>
            <a:endParaRPr sz="1600" b="0" i="0" u="none" strike="noStrike" cap="none">
              <a:solidFill>
                <a:srgbClr val="000000"/>
              </a:solidFill>
              <a:latin typeface="Josefin Sans"/>
              <a:ea typeface="Josefin Sans"/>
              <a:cs typeface="Josefin Sans"/>
              <a:sym typeface="Josefin Sans"/>
            </a:endParaRPr>
          </a:p>
          <a:p>
            <a:pPr marL="171450" marR="0" lvl="0" indent="-171450" algn="l" rtl="0">
              <a:lnSpc>
                <a:spcPct val="100000"/>
              </a:lnSpc>
              <a:spcBef>
                <a:spcPts val="0"/>
              </a:spcBef>
              <a:spcAft>
                <a:spcPts val="0"/>
              </a:spcAft>
              <a:buClr>
                <a:schemeClr val="dk1"/>
              </a:buClr>
              <a:buSzPts val="1200"/>
              <a:buFont typeface="Arial"/>
              <a:buChar char="•"/>
            </a:pPr>
            <a:r>
              <a:rPr lang="en-US" sz="1600" b="0" i="0" u="none" strike="noStrike" cap="none">
                <a:solidFill>
                  <a:schemeClr val="dk1"/>
                </a:solidFill>
                <a:latin typeface="Josefin Sans"/>
                <a:ea typeface="Josefin Sans"/>
                <a:cs typeface="Josefin Sans"/>
                <a:sym typeface="Josefin Sans"/>
              </a:rPr>
              <a:t>Seamlessly Integrated other tools in Generali’s technology portfolio</a:t>
            </a:r>
            <a:endParaRPr sz="1600" b="0" i="0" u="none" strike="noStrike" cap="none">
              <a:solidFill>
                <a:srgbClr val="000000"/>
              </a:solidFill>
              <a:latin typeface="Josefin Sans"/>
              <a:ea typeface="Josefin Sans"/>
              <a:cs typeface="Josefin Sans"/>
              <a:sym typeface="Josefin Sans"/>
            </a:endParaRPr>
          </a:p>
        </p:txBody>
      </p:sp>
      <p:sp>
        <p:nvSpPr>
          <p:cNvPr id="1574" name="Google Shape;1574;p50"/>
          <p:cNvSpPr/>
          <p:nvPr/>
        </p:nvSpPr>
        <p:spPr>
          <a:xfrm>
            <a:off x="670207" y="3394174"/>
            <a:ext cx="6354764" cy="1454761"/>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9108E-43C8-0F84-1DF1-2B47CC83B2F2}"/>
              </a:ext>
            </a:extLst>
          </p:cNvPr>
          <p:cNvSpPr>
            <a:spLocks noGrp="1"/>
          </p:cNvSpPr>
          <p:nvPr>
            <p:ph type="title"/>
          </p:nvPr>
        </p:nvSpPr>
        <p:spPr/>
        <p:txBody>
          <a:bodyPr/>
          <a:lstStyle/>
          <a:p>
            <a:r>
              <a:rPr lang="en-US" dirty="0"/>
              <a:t>Questions?</a:t>
            </a:r>
          </a:p>
        </p:txBody>
      </p:sp>
      <p:sp>
        <p:nvSpPr>
          <p:cNvPr id="4" name="Text Placeholder 3">
            <a:extLst>
              <a:ext uri="{FF2B5EF4-FFF2-40B4-BE49-F238E27FC236}">
                <a16:creationId xmlns:a16="http://schemas.microsoft.com/office/drawing/2014/main" id="{D8002938-AAC5-E5E8-3572-5EC4655597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66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78188" y="4859264"/>
            <a:ext cx="1578404" cy="851069"/>
          </a:xfrm>
          <a:prstGeom prst="rect">
            <a:avLst/>
          </a:prstGeom>
          <a:noFill/>
          <a:ln>
            <a:noFill/>
          </a:ln>
        </p:spPr>
      </p:pic>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Josefin Sans"/>
              <a:buNone/>
            </a:pPr>
            <a:r>
              <a:rPr lang="en-US" sz="4000">
                <a:latin typeface="Josefin Sans"/>
                <a:ea typeface="Josefin Sans"/>
                <a:cs typeface="Josefin Sans"/>
                <a:sym typeface="Josefin Sans"/>
              </a:rPr>
              <a:t>SpiraTeam®- Application Lifecycle Management</a:t>
            </a:r>
            <a:endParaRPr sz="4000">
              <a:latin typeface="Josefin Sans"/>
              <a:ea typeface="Josefin Sans"/>
              <a:cs typeface="Josefin Sans"/>
              <a:sym typeface="Josefin Sans"/>
            </a:endParaRPr>
          </a:p>
        </p:txBody>
      </p:sp>
      <p:pic>
        <p:nvPicPr>
          <p:cNvPr id="798" name="Google Shape;798;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Quality assurance (QA), risk management, and collaboration capabilities to ensure visibility into all aspects of the software development lifecycle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Fully integrated project / requirements management and an extensive integration library to eliminate inefficiencies from overlapping tools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Specialized artifact types, built-in workflows, and advanced dashboards to provide an “out-of-the-box” experience for any team</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Complete support of all development methodologies, whether Agile, Waterfall, or hybrid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Project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QA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Business Analysts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Developers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Chief Information Officer (CIO)</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data roll-up capabilities across all dimensions – product, component, requirements, release, and team</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built-in integration library for easy connections to all solutions with zero limitations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Pre-existing niche artifact types to address specific use cases and ensure adherence to best practices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Various project planning views for different roles within the team that can handle both planned and adaptive lifecycles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Operates in both cloud and on-premise hosting environments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cost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reduction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better</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productivity</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time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to market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POPULAR INTEGRATIONS</a:t>
            </a:r>
            <a:endParaRPr kumimoji="0" sz="1800" b="1" i="0" u="none" strike="noStrike" kern="0" cap="none" spc="0" normalizeH="0" baseline="30000" noProof="0">
              <a:ln>
                <a:noFill/>
              </a:ln>
              <a:solidFill>
                <a:srgbClr val="FFFFFF"/>
              </a:solidFill>
              <a:effectLst/>
              <a:uLnTx/>
              <a:uFillTx/>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pic>
        <p:nvPicPr>
          <p:cNvPr id="842" name="Google Shape;842;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845" name="Google Shape;845;p26"/>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082737" y="5903651"/>
            <a:ext cx="654396" cy="654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1"/>
          <p:cNvSpPr txBox="1">
            <a:spLocks noGrp="1"/>
          </p:cNvSpPr>
          <p:nvPr>
            <p:ph type="title"/>
          </p:nvPr>
        </p:nvSpPr>
        <p:spPr>
          <a:xfrm>
            <a:off x="370393" y="246430"/>
            <a:ext cx="1098340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SpiraTeam®: Personas</a:t>
            </a:r>
            <a:endParaRPr>
              <a:latin typeface="Josefin Sans"/>
              <a:ea typeface="Josefin Sans"/>
              <a:cs typeface="Josefin Sans"/>
              <a:sym typeface="Josefin Sans"/>
            </a:endParaRPr>
          </a:p>
        </p:txBody>
      </p:sp>
      <p:pic>
        <p:nvPicPr>
          <p:cNvPr id="851" name="Google Shape;851;p111" descr="Clipboard Mixe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9391" y="1657796"/>
            <a:ext cx="466363" cy="466363"/>
          </a:xfrm>
          <a:prstGeom prst="rect">
            <a:avLst/>
          </a:prstGeom>
          <a:noFill/>
          <a:ln>
            <a:noFill/>
          </a:ln>
        </p:spPr>
      </p:pic>
      <p:sp>
        <p:nvSpPr>
          <p:cNvPr id="852" name="Google Shape;852;p111"/>
          <p:cNvSpPr/>
          <p:nvPr/>
        </p:nvSpPr>
        <p:spPr>
          <a:xfrm>
            <a:off x="371573" y="1063826"/>
            <a:ext cx="2548015"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AGILE ADVOCATE</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853" name="Google Shape;853;p111"/>
          <p:cNvSpPr txBox="1"/>
          <p:nvPr/>
        </p:nvSpPr>
        <p:spPr>
          <a:xfrm>
            <a:off x="500199" y="1656467"/>
            <a:ext cx="2549196" cy="4693552"/>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Role: Agile Project Lead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10-15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all team members have clear tasks &amp; deadlines.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Deliver projects on time without compromising quality.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Foster collaboration between cross-functional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real-time visibility into team progress.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Over-reliance on multiple, disconnected tools for tracking &amp; communication.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aligning sprints with business priorities.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54" name="Google Shape;854;p111"/>
          <p:cNvSpPr/>
          <p:nvPr/>
        </p:nvSpPr>
        <p:spPr>
          <a:xfrm>
            <a:off x="3190627" y="1067092"/>
            <a:ext cx="2757332"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QA ENGINEER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855" name="Google Shape;855;p111"/>
          <p:cNvSpPr/>
          <p:nvPr/>
        </p:nvSpPr>
        <p:spPr>
          <a:xfrm>
            <a:off x="6273769" y="1067092"/>
            <a:ext cx="2614200"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Josefin Sans"/>
                <a:ea typeface="Josefin Sans"/>
                <a:cs typeface="Josefin Sans"/>
                <a:sym typeface="Josefin Sans"/>
              </a:rPr>
              <a:t>BA ANALIST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6" name="Google Shape;856;p111"/>
          <p:cNvSpPr txBox="1"/>
          <p:nvPr/>
        </p:nvSpPr>
        <p:spPr>
          <a:xfrm>
            <a:off x="3301931" y="1656467"/>
            <a:ext cx="2504797" cy="44934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Test Manager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5-12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Streamline test case creation &amp; execution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Maintain full traceability from requirements to defects.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Deliver actionable quality assurance reports.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automation &amp;  inefficiencies in manual test tracking.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Disconnected workflows between QA &amp; Dev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Frequent last-minute defect discoveries slowing down production.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7" name="Google Shape;857;p111"/>
          <p:cNvSpPr txBox="1"/>
          <p:nvPr/>
        </p:nvSpPr>
        <p:spPr>
          <a:xfrm>
            <a:off x="6389420" y="1656426"/>
            <a:ext cx="2498549" cy="469359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30-40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Business Analyst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Clearly document and communicate requirements to tech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alignment b/w business goals &amp; project deliverables.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Proactively track changes &amp; their downstream impact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Frequent miscommunication b/t business &amp; technical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reconciling feedback from multiple stakeholders.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tools to manage rapidly evolving project requirements.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8" name="Google Shape;858;p111"/>
          <p:cNvSpPr/>
          <p:nvPr/>
        </p:nvSpPr>
        <p:spPr>
          <a:xfrm>
            <a:off x="370393" y="1556620"/>
            <a:ext cx="2549195" cy="4780386"/>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9" name="Google Shape;859;p111"/>
          <p:cNvSpPr/>
          <p:nvPr/>
        </p:nvSpPr>
        <p:spPr>
          <a:xfrm>
            <a:off x="3186963" y="1546830"/>
            <a:ext cx="2757333" cy="4790175"/>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0" name="Google Shape;860;p111"/>
          <p:cNvSpPr/>
          <p:nvPr/>
        </p:nvSpPr>
        <p:spPr>
          <a:xfrm>
            <a:off x="6255640" y="1556414"/>
            <a:ext cx="2632329" cy="4780592"/>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1" name="Google Shape;861;p111"/>
          <p:cNvSpPr/>
          <p:nvPr/>
        </p:nvSpPr>
        <p:spPr>
          <a:xfrm>
            <a:off x="9213780" y="1055788"/>
            <a:ext cx="2746530"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Josefin Sans"/>
                <a:ea typeface="Josefin Sans"/>
                <a:cs typeface="Josefin Sans"/>
                <a:sym typeface="Josefin Sans"/>
              </a:rPr>
              <a:t>CIO</a:t>
            </a:r>
            <a:endParaRPr kumimoji="0" sz="15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862" name="Google Shape;862;p111"/>
          <p:cNvSpPr/>
          <p:nvPr/>
        </p:nvSpPr>
        <p:spPr>
          <a:xfrm>
            <a:off x="9213780" y="1546828"/>
            <a:ext cx="2746530" cy="4790177"/>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3" name="Google Shape;863;p111"/>
          <p:cNvSpPr txBox="1"/>
          <p:nvPr/>
        </p:nvSpPr>
        <p:spPr>
          <a:xfrm>
            <a:off x="9336622" y="1656426"/>
            <a:ext cx="2623688" cy="44935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45-55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CIO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15-25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 IT projects with overarching business objectives.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Minimize operational costs by unifying disparate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Maintain compliance and governance for internal and external audits.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visibility into project health across multiple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Inefficiency and cost burden from maintaining redundant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ensuring consistent project tracking &amp; governance.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64" name="Google Shape;864;p1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241729" y="265482"/>
            <a:ext cx="579878" cy="698160"/>
          </a:xfrm>
          <a:prstGeom prst="rect">
            <a:avLst/>
          </a:prstGeom>
          <a:noFill/>
          <a:ln>
            <a:noFill/>
          </a:ln>
        </p:spPr>
      </p:pic>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B7C5D1A1-F667-4E85-BF75-C3A479BE9010}"/>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0DAF78E-A0C4-42B6-B862-921907A5A350}" vid="{9821B01A-BCBB-4DC7-8A9F-ECCC871020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572</TotalTime>
  <Words>3981</Words>
  <Application>Microsoft Office PowerPoint</Application>
  <PresentationFormat>Widescreen</PresentationFormat>
  <Paragraphs>621</Paragraphs>
  <Slides>71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71</vt:i4>
      </vt:variant>
    </vt:vector>
  </HeadingPairs>
  <TitlesOfParts>
    <vt:vector size="80" baseType="lpstr">
      <vt:lpstr>Wingdings</vt:lpstr>
      <vt:lpstr>Arial</vt:lpstr>
      <vt:lpstr>Kanit</vt:lpstr>
      <vt:lpstr>Noto Sans Symbols</vt:lpstr>
      <vt:lpstr>Calibri</vt:lpstr>
      <vt:lpstr>Josefin Sans</vt:lpstr>
      <vt:lpstr>Poppins Medium</vt:lpstr>
      <vt:lpstr>Inflectra content</vt:lpstr>
      <vt:lpstr>Inflectra titles</vt:lpstr>
      <vt:lpstr>Software Development Lifecycle Management for Teams</vt:lpstr>
      <vt:lpstr>Why Inflectra?</vt:lpstr>
      <vt:lpstr>When Failure Isn’t An Option. We Help You Deliver. And Prove It. </vt:lpstr>
      <vt:lpstr>With Inflectra, Deliver Measurable Quality Fast! Only 16% of software development projects are completed on time and within budget.</vt:lpstr>
      <vt:lpstr>The Inflectra® Platform</vt:lpstr>
      <vt:lpstr>Spira Platform Snapshot</vt:lpstr>
      <vt:lpstr>Why SpiraTeam?</vt:lpstr>
      <vt:lpstr>SpiraTeam®- Application Lifecycle Management</vt:lpstr>
      <vt:lpstr>SpiraTeam®: Personas</vt:lpstr>
      <vt:lpstr>SpiraTeam®: User Benefits</vt:lpstr>
      <vt:lpstr>Add-On Products</vt:lpstr>
      <vt:lpstr>Add-On Products</vt:lpstr>
      <vt:lpstr>Add-On Products</vt:lpstr>
      <vt:lpstr>A Complete, Out of The Box Solution</vt:lpstr>
      <vt:lpstr>Customer Onboarding &amp; Self-Guided Enablement</vt:lpstr>
      <vt:lpstr>Technical Support &amp; Customer Success</vt:lpstr>
      <vt:lpstr>How SpiraTeam Works For You</vt:lpstr>
      <vt:lpstr>Bridging Between Agile and Compliance</vt:lpstr>
      <vt:lpstr>Healthcare, Life Sciences &amp; Bio-Tech</vt:lpstr>
      <vt:lpstr>Financial Services &amp; Insurance</vt:lpstr>
      <vt:lpstr>Energy, Industrial &amp; Automotive</vt:lpstr>
      <vt:lpstr>Defense, Government  &amp; Aerospace</vt:lpstr>
      <vt:lpstr>Support for Agile Methodologies</vt:lpstr>
      <vt:lpstr>Support for Predictive Methodologies</vt:lpstr>
      <vt:lpstr>Features for Regulated Industries</vt:lpstr>
      <vt:lpstr>Security &amp; Compliance</vt:lpstr>
      <vt:lpstr>Compliance with International Standards</vt:lpstr>
      <vt:lpstr>PowerPoint Presentation</vt:lpstr>
      <vt:lpstr>Representative Customers</vt:lpstr>
      <vt:lpstr>Global Partnership Ecosystem</vt:lpstr>
      <vt:lpstr>Customer Testimonials</vt:lpstr>
      <vt:lpstr>Awards and Recognition*</vt:lpstr>
      <vt:lpstr>AI in the Software Lifecycle</vt:lpstr>
      <vt:lpstr>Agentic AI: Adoption in the Enterprise</vt:lpstr>
      <vt:lpstr>PowerPoint Presentation</vt:lpstr>
      <vt:lpstr>AI Supercharged Lifecycle Management</vt:lpstr>
      <vt:lpstr>Improve Quality With Requirements Analysis</vt:lpstr>
      <vt:lpstr>Real-Time Insights on Project Progress</vt:lpstr>
      <vt:lpstr>Integrating Inflectra.ai with MCP</vt:lpstr>
      <vt:lpstr>From System of Record to Action</vt:lpstr>
      <vt:lpstr>SpiraTeam Differentiators in the Age of AI</vt:lpstr>
      <vt:lpstr>Core Features</vt:lpstr>
      <vt:lpstr>AI Supercharged Lifecycle Management</vt:lpstr>
      <vt:lpstr>Integrated Program &amp; Project Dashboards</vt:lpstr>
      <vt:lpstr>Requirements Management</vt:lpstr>
      <vt:lpstr>Agile Project Planning</vt:lpstr>
      <vt:lpstr>Resource Management &amp; Time Tracking</vt:lpstr>
      <vt:lpstr>Risk Management</vt:lpstr>
      <vt:lpstr>Test Management &amp; QA</vt:lpstr>
      <vt:lpstr>Automated Testing</vt:lpstr>
      <vt:lpstr>Manual &amp; Exploratory Testing</vt:lpstr>
      <vt:lpstr>Data-Driven Testing</vt:lpstr>
      <vt:lpstr>Source Code Management</vt:lpstr>
      <vt:lpstr>Code Reviews &amp; Pull Requests</vt:lpstr>
      <vt:lpstr>Task Tracking</vt:lpstr>
      <vt:lpstr>Issue &amp; Defect Tracking</vt:lpstr>
      <vt:lpstr>Collaboration and Instant Messaging</vt:lpstr>
      <vt:lpstr>Document Management</vt:lpstr>
      <vt:lpstr>Customizable Reporting</vt:lpstr>
      <vt:lpstr>Extensibility with SpiraApps™</vt:lpstr>
      <vt:lpstr>Integration Options</vt:lpstr>
      <vt:lpstr>Extensive Integrations &amp; Migrations</vt:lpstr>
      <vt:lpstr>Integration with your Favorite IDEs</vt:lpstr>
      <vt:lpstr>RemoteLaunch® - Automation Integration</vt:lpstr>
      <vt:lpstr>Build Integrated with CI / CD Tools</vt:lpstr>
      <vt:lpstr>Open Ecosystem – Over 80 Integrations</vt:lpstr>
      <vt:lpstr>Case Studies</vt:lpstr>
      <vt:lpstr>GME (Manufacturing)</vt:lpstr>
      <vt:lpstr>Philippine Land Registry (Government)</vt:lpstr>
      <vt:lpstr>Generali (Insurance)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Sandman</dc:creator>
  <cp:lastModifiedBy>Adam Sandman</cp:lastModifiedBy>
  <cp:revision>77</cp:revision>
  <cp:lastPrinted>2017-03-07T16:58:37Z</cp:lastPrinted>
  <dcterms:created xsi:type="dcterms:W3CDTF">2026-03-31T01:48:17Z</dcterms:created>
  <dcterms:modified xsi:type="dcterms:W3CDTF">2026-04-03T01:07:54Z</dcterms:modified>
</cp:coreProperties>
</file>