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92" r:id="rId2"/>
  </p:sldMasterIdLst>
  <p:notesMasterIdLst>
    <p:notesMasterId r:id="rId79"/>
  </p:notesMasterIdLst>
  <p:sldIdLst>
    <p:sldId id="343" r:id="rId3"/>
    <p:sldId id="261" r:id="rId4"/>
    <p:sldId id="259" r:id="rId5"/>
    <p:sldId id="260" r:id="rId6"/>
    <p:sldId id="280" r:id="rId7"/>
    <p:sldId id="282" r:id="rId8"/>
    <p:sldId id="344" r:id="rId9"/>
    <p:sldId id="345" r:id="rId10"/>
    <p:sldId id="264" r:id="rId11"/>
    <p:sldId id="265" r:id="rId12"/>
    <p:sldId id="266" r:id="rId13"/>
    <p:sldId id="346" r:id="rId14"/>
    <p:sldId id="347" r:id="rId15"/>
    <p:sldId id="267" r:id="rId16"/>
    <p:sldId id="348" r:id="rId17"/>
    <p:sldId id="349" r:id="rId18"/>
    <p:sldId id="350" r:id="rId19"/>
    <p:sldId id="262" r:id="rId20"/>
    <p:sldId id="372" r:id="rId21"/>
    <p:sldId id="373" r:id="rId22"/>
    <p:sldId id="374" r:id="rId23"/>
    <p:sldId id="271" r:id="rId24"/>
    <p:sldId id="272" r:id="rId25"/>
    <p:sldId id="273" r:id="rId26"/>
    <p:sldId id="274" r:id="rId27"/>
    <p:sldId id="351" r:id="rId28"/>
    <p:sldId id="352" r:id="rId29"/>
    <p:sldId id="353" r:id="rId30"/>
    <p:sldId id="270" r:id="rId31"/>
    <p:sldId id="275" r:id="rId32"/>
    <p:sldId id="276" r:id="rId33"/>
    <p:sldId id="277" r:id="rId34"/>
    <p:sldId id="278" r:id="rId35"/>
    <p:sldId id="354" r:id="rId36"/>
    <p:sldId id="355" r:id="rId37"/>
    <p:sldId id="287" r:id="rId38"/>
    <p:sldId id="375" r:id="rId39"/>
    <p:sldId id="376" r:id="rId40"/>
    <p:sldId id="732" r:id="rId41"/>
    <p:sldId id="356" r:id="rId42"/>
    <p:sldId id="637" r:id="rId43"/>
    <p:sldId id="733" r:id="rId44"/>
    <p:sldId id="335" r:id="rId45"/>
    <p:sldId id="339" r:id="rId46"/>
    <p:sldId id="337" r:id="rId47"/>
    <p:sldId id="288" r:id="rId48"/>
    <p:sldId id="290" r:id="rId49"/>
    <p:sldId id="291" r:id="rId50"/>
    <p:sldId id="357" r:id="rId51"/>
    <p:sldId id="293" r:id="rId52"/>
    <p:sldId id="294" r:id="rId53"/>
    <p:sldId id="358" r:id="rId54"/>
    <p:sldId id="359" r:id="rId55"/>
    <p:sldId id="360" r:id="rId56"/>
    <p:sldId id="298" r:id="rId57"/>
    <p:sldId id="361" r:id="rId58"/>
    <p:sldId id="362" r:id="rId59"/>
    <p:sldId id="363" r:id="rId60"/>
    <p:sldId id="302" r:id="rId61"/>
    <p:sldId id="364" r:id="rId62"/>
    <p:sldId id="365" r:id="rId63"/>
    <p:sldId id="366" r:id="rId64"/>
    <p:sldId id="306" r:id="rId65"/>
    <p:sldId id="307" r:id="rId66"/>
    <p:sldId id="367" r:id="rId67"/>
    <p:sldId id="309" r:id="rId68"/>
    <p:sldId id="368" r:id="rId69"/>
    <p:sldId id="369" r:id="rId70"/>
    <p:sldId id="370" r:id="rId71"/>
    <p:sldId id="313" r:id="rId72"/>
    <p:sldId id="371" r:id="rId73"/>
    <p:sldId id="315" r:id="rId74"/>
    <p:sldId id="317" r:id="rId75"/>
    <p:sldId id="319" r:id="rId76"/>
    <p:sldId id="322" r:id="rId77"/>
    <p:sldId id="333" r:id="rId78"/>
  </p:sldIdLst>
  <p:sldSz cx="12192000" cy="6858000"/>
  <p:notesSz cx="6858000" cy="9144000"/>
  <p:embeddedFontLst>
    <p:embeddedFont>
      <p:font typeface="Josefin Sans" pitchFamily="2" charset="0"/>
      <p:regular r:id="rId80"/>
      <p:bold r:id="rId81"/>
      <p:italic r:id="rId82"/>
      <p:boldItalic r:id="rId83"/>
    </p:embeddedFont>
    <p:embeddedFont>
      <p:font typeface="Kanit" panose="00000500000000000000" pitchFamily="2" charset="-34"/>
      <p:regular r:id="rId84"/>
      <p:bold r:id="rId85"/>
      <p:italic r:id="rId86"/>
      <p:boldItalic r:id="rId87"/>
    </p:embeddedFont>
    <p:embeddedFont>
      <p:font typeface="Noto Sans Symbols" pitchFamily="2" charset="0"/>
      <p:regular r:id="rId88"/>
      <p:bold r:id="rId89"/>
    </p:embeddedFont>
    <p:embeddedFont>
      <p:font typeface="Poppins Medium" panose="00000600000000000000" pitchFamily="2" charset="0"/>
      <p:regular r:id="rId90"/>
      <p:italic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A1A1"/>
    <a:srgbClr val="073642"/>
    <a:srgbClr val="FFFFFF"/>
    <a:srgbClr val="FDCB26"/>
    <a:srgbClr val="586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p:cViewPr varScale="1">
        <p:scale>
          <a:sx n="95" d="100"/>
          <a:sy n="95" d="100"/>
        </p:scale>
        <p:origin x="16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font" Target="fonts/font11.fntdata"/><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58EEC-8263-439B-8673-DDEFCBAD3A93}"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4103B-8296-4801-B849-D9F9F8D6883D}" type="slidenum">
              <a:rPr lang="en-US" smtClean="0"/>
              <a:t>‹#›</a:t>
            </a:fld>
            <a:endParaRPr lang="en-US"/>
          </a:p>
        </p:txBody>
      </p:sp>
    </p:spTree>
    <p:extLst>
      <p:ext uri="{BB962C8B-B14F-4D97-AF65-F5344CB8AC3E}">
        <p14:creationId xmlns:p14="http://schemas.microsoft.com/office/powerpoint/2010/main" val="397842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4" name="Google Shape;6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78" name="Google Shape;6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11" name="Google Shape;7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36" name="Google Shape;7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27" name="Google Shape;6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3" name="Google Shape;9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82" name="Google Shape;6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30" name="Google Shape;7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4" name="Google Shape;99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61" name="Google Shape;6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0" name="Google Shape;105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7" name="Google Shape;106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6" name="Google Shape;113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1" name="Google Shape;116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1" name="Google Shape;117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0" name="Google Shape;118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96" name="Google Shape;4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7" name="Google Shape;119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03" name="Google Shape;120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8" name="Google Shape;124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4" name="Google Shape;129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2" name="Google Shape;130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3" name="Google Shape;147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1" name="Google Shape;149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7" name="Google Shape;151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3" name="Google Shape;155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51" name="Google Shape;5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70" name="Google Shape;5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10" name="Google Shape;61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1472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2749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640BFE7-216F-4BD5-BAA5-3D72B2900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spTree>
    <p:extLst>
      <p:ext uri="{BB962C8B-B14F-4D97-AF65-F5344CB8AC3E}">
        <p14:creationId xmlns:p14="http://schemas.microsoft.com/office/powerpoint/2010/main" val="93847327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3_Comparis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B7D1C10-9DF2-48CB-8F0C-A5304B31B7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8" name="TextBox 7">
            <a:extLst>
              <a:ext uri="{FF2B5EF4-FFF2-40B4-BE49-F238E27FC236}">
                <a16:creationId xmlns:a16="http://schemas.microsoft.com/office/drawing/2014/main" id="{9C8E39AC-8862-450C-A349-E3C9481FE2D9}"/>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46936435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2278751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044571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B1968AE6-0857-4224-9EE2-34FF77D785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6" name="Picture 5">
            <a:extLst>
              <a:ext uri="{FF2B5EF4-FFF2-40B4-BE49-F238E27FC236}">
                <a16:creationId xmlns:a16="http://schemas.microsoft.com/office/drawing/2014/main" id="{1C8F748F-DAD7-40DA-BD4D-3784C10E4A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7" name="TextBox 6">
            <a:extLst>
              <a:ext uri="{FF2B5EF4-FFF2-40B4-BE49-F238E27FC236}">
                <a16:creationId xmlns:a16="http://schemas.microsoft.com/office/drawing/2014/main" id="{66F22CC5-A30F-4E65-B9D3-181473A241E1}"/>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6942599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924953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76318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139D3BA8-4802-4F5B-B889-F5F43175F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7" name="Picture 6">
            <a:extLst>
              <a:ext uri="{FF2B5EF4-FFF2-40B4-BE49-F238E27FC236}">
                <a16:creationId xmlns:a16="http://schemas.microsoft.com/office/drawing/2014/main" id="{221C719D-6813-4566-8D6F-2AA2147828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8" name="TextBox 7">
            <a:extLst>
              <a:ext uri="{FF2B5EF4-FFF2-40B4-BE49-F238E27FC236}">
                <a16:creationId xmlns:a16="http://schemas.microsoft.com/office/drawing/2014/main" id="{D1A7FB36-AF06-4234-9979-599DDA248025}"/>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224794458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60493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766312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98984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066301D-6688-4CC7-B5B7-5F33F447C4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5" name="Picture 4">
            <a:extLst>
              <a:ext uri="{FF2B5EF4-FFF2-40B4-BE49-F238E27FC236}">
                <a16:creationId xmlns:a16="http://schemas.microsoft.com/office/drawing/2014/main" id="{CAEA25E4-F60B-4C9C-BBDE-32C6763D2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6" name="TextBox 5">
            <a:extLst>
              <a:ext uri="{FF2B5EF4-FFF2-40B4-BE49-F238E27FC236}">
                <a16:creationId xmlns:a16="http://schemas.microsoft.com/office/drawing/2014/main" id="{40CE89BC-A3C1-4465-A2DF-152EB92895EF}"/>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302188731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02454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39945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Ref idx="1001">
        <a:schemeClr val="bg2"/>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EDCF253-9C6A-4026-8868-C8244144D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5" name="Picture 4">
            <a:extLst>
              <a:ext uri="{FF2B5EF4-FFF2-40B4-BE49-F238E27FC236}">
                <a16:creationId xmlns:a16="http://schemas.microsoft.com/office/drawing/2014/main" id="{8298655D-E3E0-438C-A34B-8D421B0209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6" name="TextBox 5">
            <a:extLst>
              <a:ext uri="{FF2B5EF4-FFF2-40B4-BE49-F238E27FC236}">
                <a16:creationId xmlns:a16="http://schemas.microsoft.com/office/drawing/2014/main" id="{D3399E9C-9465-434B-A7D7-AE3BDE41EF9F}"/>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25732086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4361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79811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0106766E-FB35-4606-8CAE-08C6294C36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9" name="TextBox 8">
            <a:extLst>
              <a:ext uri="{FF2B5EF4-FFF2-40B4-BE49-F238E27FC236}">
                <a16:creationId xmlns:a16="http://schemas.microsoft.com/office/drawing/2014/main" id="{17519EAF-800D-434C-856B-26AE45E447D4}"/>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404232172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807-C36E-498A-A9EE-8E9F7ABCD1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FAF32-8FFF-46DD-830A-B04CB2C530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42322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807-C36E-498A-A9EE-8E9F7ABCD1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FAF32-8FFF-46DD-830A-B04CB2C530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6887458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85B2D81F-5FF3-4EC4-905F-F66AB1235E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5" name="TextBox 4">
            <a:extLst>
              <a:ext uri="{FF2B5EF4-FFF2-40B4-BE49-F238E27FC236}">
                <a16:creationId xmlns:a16="http://schemas.microsoft.com/office/drawing/2014/main" id="{A7BCB100-20C9-4AAC-8399-DCAB64D621A4}"/>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5123738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807-C36E-498A-A9EE-8E9F7ABCD1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FAF32-8FFF-46DD-830A-B04CB2C530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a:extLst>
              <a:ext uri="{FF2B5EF4-FFF2-40B4-BE49-F238E27FC236}">
                <a16:creationId xmlns:a16="http://schemas.microsoft.com/office/drawing/2014/main" id="{E4180E51-002E-4CDA-9FF3-0BC0F50755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9" name="TextBox 8">
            <a:extLst>
              <a:ext uri="{FF2B5EF4-FFF2-40B4-BE49-F238E27FC236}">
                <a16:creationId xmlns:a16="http://schemas.microsoft.com/office/drawing/2014/main" id="{5826707F-D24A-4AAA-BC07-F9404EF8CE70}"/>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58737745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382137836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129886014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pic>
        <p:nvPicPr>
          <p:cNvPr id="7" name="Picture 6">
            <a:extLst>
              <a:ext uri="{FF2B5EF4-FFF2-40B4-BE49-F238E27FC236}">
                <a16:creationId xmlns:a16="http://schemas.microsoft.com/office/drawing/2014/main" id="{F3C40739-0A60-4A68-AE91-F6957930B6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8" name="TextBox 7">
            <a:extLst>
              <a:ext uri="{FF2B5EF4-FFF2-40B4-BE49-F238E27FC236}">
                <a16:creationId xmlns:a16="http://schemas.microsoft.com/office/drawing/2014/main" id="{E27709E5-EE39-489C-86E1-67F953F0E483}"/>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16283995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20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0802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Blank">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822737-3403-4E4E-97FA-DD67FE6F9B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6" name="TextBox 5">
            <a:extLst>
              <a:ext uri="{FF2B5EF4-FFF2-40B4-BE49-F238E27FC236}">
                <a16:creationId xmlns:a16="http://schemas.microsoft.com/office/drawing/2014/main" id="{2EEF1D94-856A-45A0-8C4D-2F603644BFAC}"/>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128808301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2"/>
        </a:solidFill>
        <a:effectLst/>
      </p:bgPr>
    </p:bg>
    <p:spTree>
      <p:nvGrpSpPr>
        <p:cNvPr id="1" name="Shape 61"/>
        <p:cNvGrpSpPr/>
        <p:nvPr/>
      </p:nvGrpSpPr>
      <p:grpSpPr>
        <a:xfrm>
          <a:off x="0" y="0"/>
          <a:ext cx="0" cy="0"/>
          <a:chOff x="0" y="0"/>
          <a:chExt cx="0" cy="0"/>
        </a:xfrm>
      </p:grpSpPr>
      <p:sp>
        <p:nvSpPr>
          <p:cNvPr id="62" name="Google Shape;62;p122"/>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23245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Title and Content" type="obj">
  <p:cSld name="4_Title and Content">
    <p:bg>
      <p:bgPr>
        <a:solidFill>
          <a:schemeClr val="lt2"/>
        </a:solidFill>
        <a:effectLst/>
      </p:bgPr>
    </p:bg>
    <p:spTree>
      <p:nvGrpSpPr>
        <p:cNvPr id="1" name="Shape 63"/>
        <p:cNvGrpSpPr/>
        <p:nvPr/>
      </p:nvGrpSpPr>
      <p:grpSpPr>
        <a:xfrm>
          <a:off x="0" y="0"/>
          <a:ext cx="0" cy="0"/>
          <a:chOff x="0" y="0"/>
          <a:chExt cx="0" cy="0"/>
        </a:xfrm>
      </p:grpSpPr>
      <p:sp>
        <p:nvSpPr>
          <p:cNvPr id="64" name="Google Shape;64;p123"/>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23"/>
          <p:cNvSpPr txBox="1">
            <a:spLocks noGrp="1"/>
          </p:cNvSpPr>
          <p:nvPr>
            <p:ph type="body" idx="1"/>
          </p:nvPr>
        </p:nvSpPr>
        <p:spPr>
          <a:xfrm>
            <a:off x="341376" y="1263316"/>
            <a:ext cx="11012424" cy="491364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Noto Sans Symbols"/>
              <a:buChar char="▪"/>
              <a:defRPr>
                <a:solidFill>
                  <a:schemeClr val="dk1"/>
                </a:solidFill>
                <a:latin typeface="Josefin Sans"/>
                <a:ea typeface="Josefin Sans"/>
                <a:cs typeface="Josefin Sans"/>
                <a:sym typeface="Josefin Sans"/>
              </a:defRPr>
            </a:lvl1pPr>
            <a:lvl2pPr marL="914400" lvl="1" indent="-381000" algn="l">
              <a:lnSpc>
                <a:spcPct val="90000"/>
              </a:lnSpc>
              <a:spcBef>
                <a:spcPts val="500"/>
              </a:spcBef>
              <a:spcAft>
                <a:spcPts val="0"/>
              </a:spcAft>
              <a:buClr>
                <a:schemeClr val="dk1"/>
              </a:buClr>
              <a:buSzPts val="2400"/>
              <a:buFont typeface="Noto Sans Symbols"/>
              <a:buChar char="▪"/>
              <a:defRPr>
                <a:solidFill>
                  <a:schemeClr val="dk1"/>
                </a:solidFill>
              </a:defRPr>
            </a:lvl2pPr>
            <a:lvl3pPr marL="1371600" lvl="2" indent="-355600" algn="l">
              <a:lnSpc>
                <a:spcPct val="90000"/>
              </a:lnSpc>
              <a:spcBef>
                <a:spcPts val="500"/>
              </a:spcBef>
              <a:spcAft>
                <a:spcPts val="0"/>
              </a:spcAft>
              <a:buClr>
                <a:schemeClr val="dk1"/>
              </a:buClr>
              <a:buSzPts val="2000"/>
              <a:buFont typeface="Noto Sans Symbols"/>
              <a:buChar char="▪"/>
              <a:defRPr>
                <a:solidFill>
                  <a:schemeClr val="dk1"/>
                </a:solidFill>
              </a:defRPr>
            </a:lvl3pPr>
            <a:lvl4pPr marL="1828800" lvl="3" indent="-342900" algn="l">
              <a:lnSpc>
                <a:spcPct val="90000"/>
              </a:lnSpc>
              <a:spcBef>
                <a:spcPts val="500"/>
              </a:spcBef>
              <a:spcAft>
                <a:spcPts val="0"/>
              </a:spcAft>
              <a:buClr>
                <a:schemeClr val="dk1"/>
              </a:buClr>
              <a:buSzPts val="1800"/>
              <a:buFont typeface="Noto Sans Symbols"/>
              <a:buChar char="▪"/>
              <a:defRPr>
                <a:solidFill>
                  <a:schemeClr val="dk1"/>
                </a:solidFill>
              </a:defRPr>
            </a:lvl4pPr>
            <a:lvl5pPr marL="2286000" lvl="4" indent="-342900" algn="l">
              <a:lnSpc>
                <a:spcPct val="90000"/>
              </a:lnSpc>
              <a:spcBef>
                <a:spcPts val="500"/>
              </a:spcBef>
              <a:spcAft>
                <a:spcPts val="0"/>
              </a:spcAft>
              <a:buClr>
                <a:schemeClr val="dk1"/>
              </a:buClr>
              <a:buSzPts val="1800"/>
              <a:buFont typeface="Noto Sans Symbols"/>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68537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6"/>
        <p:cNvGrpSpPr/>
        <p:nvPr/>
      </p:nvGrpSpPr>
      <p:grpSpPr>
        <a:xfrm>
          <a:off x="0" y="0"/>
          <a:ext cx="0" cy="0"/>
          <a:chOff x="0" y="0"/>
          <a:chExt cx="0" cy="0"/>
        </a:xfrm>
      </p:grpSpPr>
      <p:sp>
        <p:nvSpPr>
          <p:cNvPr id="67" name="Google Shape;67;p69"/>
          <p:cNvSpPr txBox="1">
            <a:spLocks noGrp="1"/>
          </p:cNvSpPr>
          <p:nvPr>
            <p:ph type="title"/>
          </p:nvPr>
        </p:nvSpPr>
        <p:spPr>
          <a:xfrm>
            <a:off x="493426" y="350135"/>
            <a:ext cx="5412698" cy="99444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Josefin Sans"/>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69"/>
          <p:cNvSpPr txBox="1">
            <a:spLocks noGrp="1"/>
          </p:cNvSpPr>
          <p:nvPr>
            <p:ph type="body" idx="1"/>
          </p:nvPr>
        </p:nvSpPr>
        <p:spPr>
          <a:xfrm>
            <a:off x="493425" y="1482843"/>
            <a:ext cx="5412699" cy="4708972"/>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1067"/>
              </a:spcBef>
              <a:spcAft>
                <a:spcPts val="0"/>
              </a:spcAft>
              <a:buClr>
                <a:schemeClr val="dk1"/>
              </a:buClr>
              <a:buSzPts val="2100"/>
              <a:buChar char="•"/>
              <a:defRPr sz="2400">
                <a:solidFill>
                  <a:schemeClr val="dk1"/>
                </a:solidFill>
                <a:latin typeface="Josefin Sans"/>
                <a:ea typeface="Josefin Sans"/>
                <a:cs typeface="Josefin Sans"/>
                <a:sym typeface="Josefin Sans"/>
              </a:defRPr>
            </a:lvl1pPr>
            <a:lvl2pPr marL="914400" lvl="1" indent="-342900" algn="l">
              <a:lnSpc>
                <a:spcPct val="90000"/>
              </a:lnSpc>
              <a:spcBef>
                <a:spcPts val="533"/>
              </a:spcBef>
              <a:spcAft>
                <a:spcPts val="0"/>
              </a:spcAft>
              <a:buClr>
                <a:schemeClr val="dk1"/>
              </a:buClr>
              <a:buSzPts val="1800"/>
              <a:buChar char="•"/>
              <a:defRPr>
                <a:solidFill>
                  <a:schemeClr val="dk1"/>
                </a:solidFill>
              </a:defRPr>
            </a:lvl2pPr>
            <a:lvl3pPr marL="1371600" lvl="2" indent="-323850" algn="l">
              <a:lnSpc>
                <a:spcPct val="90000"/>
              </a:lnSpc>
              <a:spcBef>
                <a:spcPts val="533"/>
              </a:spcBef>
              <a:spcAft>
                <a:spcPts val="0"/>
              </a:spcAft>
              <a:buClr>
                <a:schemeClr val="dk1"/>
              </a:buClr>
              <a:buSzPts val="1500"/>
              <a:buChar char="•"/>
              <a:defRPr>
                <a:solidFill>
                  <a:schemeClr val="dk1"/>
                </a:solidFill>
              </a:defRPr>
            </a:lvl3pPr>
            <a:lvl4pPr marL="1828800" lvl="3" indent="-317500" algn="l">
              <a:lnSpc>
                <a:spcPct val="90000"/>
              </a:lnSpc>
              <a:spcBef>
                <a:spcPts val="533"/>
              </a:spcBef>
              <a:spcAft>
                <a:spcPts val="0"/>
              </a:spcAft>
              <a:buClr>
                <a:schemeClr val="dk1"/>
              </a:buClr>
              <a:buSzPts val="1400"/>
              <a:buChar char="•"/>
              <a:defRPr>
                <a:solidFill>
                  <a:schemeClr val="dk1"/>
                </a:solidFill>
              </a:defRPr>
            </a:lvl4pPr>
            <a:lvl5pPr marL="2286000" lvl="4" indent="-317500" algn="l">
              <a:lnSpc>
                <a:spcPct val="90000"/>
              </a:lnSpc>
              <a:spcBef>
                <a:spcPts val="533"/>
              </a:spcBef>
              <a:spcAft>
                <a:spcPts val="0"/>
              </a:spcAft>
              <a:buClr>
                <a:schemeClr val="dk1"/>
              </a:buClr>
              <a:buSzPts val="1400"/>
              <a:buChar char="•"/>
              <a:defRPr>
                <a:solidFill>
                  <a:schemeClr val="dk1"/>
                </a:solidFil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69" name="Google Shape;69;p69"/>
          <p:cNvSpPr txBox="1"/>
          <p:nvPr/>
        </p:nvSpPr>
        <p:spPr>
          <a:xfrm>
            <a:off x="11843463" y="6551335"/>
            <a:ext cx="166400" cy="215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67"/>
              <a:buFont typeface="Kanit"/>
              <a:buNone/>
            </a:pPr>
            <a:r>
              <a:rPr lang="en-US" sz="1467" b="0" i="0" u="none" strike="noStrike" cap="none">
                <a:solidFill>
                  <a:schemeClr val="dk1"/>
                </a:solidFill>
                <a:latin typeface="Kanit"/>
                <a:ea typeface="Kanit"/>
                <a:cs typeface="Kanit"/>
                <a:sym typeface="Kanit"/>
              </a:rPr>
              <a:t>®</a:t>
            </a:r>
            <a:endParaRPr sz="1467" b="0" i="0" u="none" strike="noStrike" cap="none">
              <a:solidFill>
                <a:schemeClr val="dk1"/>
              </a:solidFill>
              <a:latin typeface="Kanit"/>
              <a:ea typeface="Kanit"/>
              <a:cs typeface="Kanit"/>
              <a:sym typeface="Kanit"/>
            </a:endParaRPr>
          </a:p>
        </p:txBody>
      </p:sp>
      <p:sp>
        <p:nvSpPr>
          <p:cNvPr id="70" name="Google Shape;70;p69"/>
          <p:cNvSpPr>
            <a:spLocks noGrp="1"/>
          </p:cNvSpPr>
          <p:nvPr>
            <p:ph type="pic" idx="2"/>
          </p:nvPr>
        </p:nvSpPr>
        <p:spPr>
          <a:xfrm>
            <a:off x="6172202" y="0"/>
            <a:ext cx="6019798" cy="6858000"/>
          </a:xfrm>
          <a:prstGeom prst="rect">
            <a:avLst/>
          </a:prstGeom>
          <a:noFill/>
          <a:ln>
            <a:noFill/>
          </a:ln>
        </p:spPr>
      </p:sp>
    </p:spTree>
    <p:extLst>
      <p:ext uri="{BB962C8B-B14F-4D97-AF65-F5344CB8AC3E}">
        <p14:creationId xmlns:p14="http://schemas.microsoft.com/office/powerpoint/2010/main" val="381458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58952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wo Content">
  <p:cSld name="2_Two Content">
    <p:bg>
      <p:bgPr>
        <a:solidFill>
          <a:schemeClr val="lt2"/>
        </a:solidFill>
        <a:effectLst/>
      </p:bgPr>
    </p:bg>
    <p:spTree>
      <p:nvGrpSpPr>
        <p:cNvPr id="1" name="Shape 105"/>
        <p:cNvGrpSpPr/>
        <p:nvPr/>
      </p:nvGrpSpPr>
      <p:grpSpPr>
        <a:xfrm>
          <a:off x="0" y="0"/>
          <a:ext cx="0" cy="0"/>
          <a:chOff x="0" y="0"/>
          <a:chExt cx="0" cy="0"/>
        </a:xfrm>
      </p:grpSpPr>
      <p:sp>
        <p:nvSpPr>
          <p:cNvPr id="106" name="Google Shape;106;p8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Josefin Sans"/>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 name="Google Shape;107;p83"/>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1067"/>
              </a:spcBef>
              <a:spcAft>
                <a:spcPts val="0"/>
              </a:spcAft>
              <a:buClr>
                <a:schemeClr val="dk1"/>
              </a:buClr>
              <a:buSzPts val="2100"/>
              <a:buChar char="•"/>
              <a:defRPr>
                <a:solidFill>
                  <a:schemeClr val="dk1"/>
                </a:solidFill>
              </a:defRPr>
            </a:lvl1pPr>
            <a:lvl2pPr marL="914400" lvl="1" indent="-342900" algn="l">
              <a:lnSpc>
                <a:spcPct val="90000"/>
              </a:lnSpc>
              <a:spcBef>
                <a:spcPts val="533"/>
              </a:spcBef>
              <a:spcAft>
                <a:spcPts val="0"/>
              </a:spcAft>
              <a:buClr>
                <a:schemeClr val="dk1"/>
              </a:buClr>
              <a:buSzPts val="1800"/>
              <a:buChar char="•"/>
              <a:defRPr>
                <a:solidFill>
                  <a:schemeClr val="dk1"/>
                </a:solidFill>
              </a:defRPr>
            </a:lvl2pPr>
            <a:lvl3pPr marL="1371600" lvl="2" indent="-323850" algn="l">
              <a:lnSpc>
                <a:spcPct val="90000"/>
              </a:lnSpc>
              <a:spcBef>
                <a:spcPts val="533"/>
              </a:spcBef>
              <a:spcAft>
                <a:spcPts val="0"/>
              </a:spcAft>
              <a:buClr>
                <a:schemeClr val="dk1"/>
              </a:buClr>
              <a:buSzPts val="1500"/>
              <a:buChar char="•"/>
              <a:defRPr>
                <a:solidFill>
                  <a:schemeClr val="dk1"/>
                </a:solidFill>
              </a:defRPr>
            </a:lvl3pPr>
            <a:lvl4pPr marL="1828800" lvl="3" indent="-317500" algn="l">
              <a:lnSpc>
                <a:spcPct val="90000"/>
              </a:lnSpc>
              <a:spcBef>
                <a:spcPts val="533"/>
              </a:spcBef>
              <a:spcAft>
                <a:spcPts val="0"/>
              </a:spcAft>
              <a:buClr>
                <a:schemeClr val="dk1"/>
              </a:buClr>
              <a:buSzPts val="1400"/>
              <a:buChar char="•"/>
              <a:defRPr>
                <a:solidFill>
                  <a:schemeClr val="dk1"/>
                </a:solidFill>
              </a:defRPr>
            </a:lvl4pPr>
            <a:lvl5pPr marL="2286000" lvl="4" indent="-317500" algn="l">
              <a:lnSpc>
                <a:spcPct val="90000"/>
              </a:lnSpc>
              <a:spcBef>
                <a:spcPts val="533"/>
              </a:spcBef>
              <a:spcAft>
                <a:spcPts val="0"/>
              </a:spcAft>
              <a:buClr>
                <a:schemeClr val="dk1"/>
              </a:buClr>
              <a:buSzPts val="1400"/>
              <a:buChar char="•"/>
              <a:defRPr>
                <a:solidFill>
                  <a:schemeClr val="dk1"/>
                </a:solidFil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08" name="Google Shape;108;p83"/>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1067"/>
              </a:spcBef>
              <a:spcAft>
                <a:spcPts val="0"/>
              </a:spcAft>
              <a:buClr>
                <a:schemeClr val="dk1"/>
              </a:buClr>
              <a:buSzPts val="2100"/>
              <a:buChar char="•"/>
              <a:defRPr>
                <a:solidFill>
                  <a:schemeClr val="dk1"/>
                </a:solidFill>
              </a:defRPr>
            </a:lvl1pPr>
            <a:lvl2pPr marL="914400" lvl="1" indent="-342900" algn="l">
              <a:lnSpc>
                <a:spcPct val="90000"/>
              </a:lnSpc>
              <a:spcBef>
                <a:spcPts val="533"/>
              </a:spcBef>
              <a:spcAft>
                <a:spcPts val="0"/>
              </a:spcAft>
              <a:buClr>
                <a:schemeClr val="dk1"/>
              </a:buClr>
              <a:buSzPts val="1800"/>
              <a:buChar char="•"/>
              <a:defRPr>
                <a:solidFill>
                  <a:schemeClr val="dk1"/>
                </a:solidFill>
              </a:defRPr>
            </a:lvl2pPr>
            <a:lvl3pPr marL="1371600" lvl="2" indent="-323850" algn="l">
              <a:lnSpc>
                <a:spcPct val="90000"/>
              </a:lnSpc>
              <a:spcBef>
                <a:spcPts val="533"/>
              </a:spcBef>
              <a:spcAft>
                <a:spcPts val="0"/>
              </a:spcAft>
              <a:buClr>
                <a:schemeClr val="dk1"/>
              </a:buClr>
              <a:buSzPts val="1500"/>
              <a:buChar char="•"/>
              <a:defRPr>
                <a:solidFill>
                  <a:schemeClr val="dk1"/>
                </a:solidFill>
              </a:defRPr>
            </a:lvl3pPr>
            <a:lvl4pPr marL="1828800" lvl="3" indent="-317500" algn="l">
              <a:lnSpc>
                <a:spcPct val="90000"/>
              </a:lnSpc>
              <a:spcBef>
                <a:spcPts val="533"/>
              </a:spcBef>
              <a:spcAft>
                <a:spcPts val="0"/>
              </a:spcAft>
              <a:buClr>
                <a:schemeClr val="dk1"/>
              </a:buClr>
              <a:buSzPts val="1400"/>
              <a:buChar char="•"/>
              <a:defRPr>
                <a:solidFill>
                  <a:schemeClr val="dk1"/>
                </a:solidFill>
              </a:defRPr>
            </a:lvl4pPr>
            <a:lvl5pPr marL="2286000" lvl="4" indent="-317500" algn="l">
              <a:lnSpc>
                <a:spcPct val="90000"/>
              </a:lnSpc>
              <a:spcBef>
                <a:spcPts val="533"/>
              </a:spcBef>
              <a:spcAft>
                <a:spcPts val="0"/>
              </a:spcAft>
              <a:buClr>
                <a:schemeClr val="dk1"/>
              </a:buClr>
              <a:buSzPts val="1400"/>
              <a:buChar char="•"/>
              <a:defRPr>
                <a:solidFill>
                  <a:schemeClr val="dk1"/>
                </a:solidFil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pic>
        <p:nvPicPr>
          <p:cNvPr id="109" name="Google Shape;109;p83"/>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110" name="Google Shape;110;p83"/>
          <p:cNvSpPr txBox="1"/>
          <p:nvPr/>
        </p:nvSpPr>
        <p:spPr>
          <a:xfrm>
            <a:off x="11843463" y="6551335"/>
            <a:ext cx="166400" cy="215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467"/>
              <a:buFont typeface="Kanit"/>
              <a:buNone/>
            </a:pPr>
            <a:r>
              <a:rPr lang="en-US" sz="1467">
                <a:solidFill>
                  <a:schemeClr val="dk1"/>
                </a:solidFill>
                <a:latin typeface="Kanit"/>
                <a:ea typeface="Kanit"/>
                <a:cs typeface="Kanit"/>
                <a:sym typeface="Kanit"/>
              </a:rPr>
              <a:t>®</a:t>
            </a:r>
            <a:endParaRPr sz="1467">
              <a:solidFill>
                <a:schemeClr val="dk1"/>
              </a:solidFill>
              <a:latin typeface="Kanit"/>
              <a:ea typeface="Kanit"/>
              <a:cs typeface="Kanit"/>
              <a:sym typeface="Kanit"/>
            </a:endParaRPr>
          </a:p>
        </p:txBody>
      </p:sp>
    </p:spTree>
    <p:extLst>
      <p:ext uri="{BB962C8B-B14F-4D97-AF65-F5344CB8AC3E}">
        <p14:creationId xmlns:p14="http://schemas.microsoft.com/office/powerpoint/2010/main" val="3000687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517"/>
        <p:cNvGrpSpPr/>
        <p:nvPr/>
      </p:nvGrpSpPr>
      <p:grpSpPr>
        <a:xfrm>
          <a:off x="0" y="0"/>
          <a:ext cx="0" cy="0"/>
          <a:chOff x="0" y="0"/>
          <a:chExt cx="0" cy="0"/>
        </a:xfrm>
      </p:grpSpPr>
      <p:sp>
        <p:nvSpPr>
          <p:cNvPr id="518" name="Google Shape;518;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Josefin Sans"/>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9" name="Google Shape;519;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lt1"/>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lt1"/>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lt1"/>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lt1"/>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876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solidFill>
                  <a:schemeClr val="tx1"/>
                </a:solidFill>
              </a:defRPr>
            </a:lvl1pPr>
            <a:lvl2pPr marL="685800" indent="-228600">
              <a:buFont typeface="Wingdings" panose="05000000000000000000" pitchFamily="2" charset="2"/>
              <a:buChar char="§"/>
              <a:defRPr>
                <a:solidFill>
                  <a:schemeClr val="tx1"/>
                </a:solidFill>
              </a:defRPr>
            </a:lvl2pPr>
            <a:lvl3pPr marL="1143000" indent="-228600">
              <a:buFont typeface="Wingdings" panose="05000000000000000000" pitchFamily="2" charset="2"/>
              <a:buChar char="§"/>
              <a:defRPr>
                <a:solidFill>
                  <a:schemeClr val="tx1"/>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864461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solidFill>
                  <a:schemeClr val="tx1"/>
                </a:solidFill>
              </a:defRPr>
            </a:lvl1pPr>
            <a:lvl2pPr marL="685800" indent="-228600">
              <a:buFont typeface="Wingdings" panose="05000000000000000000" pitchFamily="2" charset="2"/>
              <a:buChar char="§"/>
              <a:defRPr>
                <a:solidFill>
                  <a:schemeClr val="tx1"/>
                </a:solidFill>
              </a:defRPr>
            </a:lvl2pPr>
            <a:lvl3pPr marL="1143000" indent="-228600">
              <a:buFont typeface="Wingdings" panose="05000000000000000000" pitchFamily="2" charset="2"/>
              <a:buChar char="§"/>
              <a:defRPr>
                <a:solidFill>
                  <a:schemeClr val="tx1"/>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3283F6-49A1-41A3-AA01-AF24D564F9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13" name="TextBox 12">
            <a:extLst>
              <a:ext uri="{FF2B5EF4-FFF2-40B4-BE49-F238E27FC236}">
                <a16:creationId xmlns:a16="http://schemas.microsoft.com/office/drawing/2014/main" id="{76213BD6-1DDE-4C11-9D3B-F9325C09CB23}"/>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46295396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37877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33172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85D2E43-E794-4452-9ED3-665DAB7820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12" name="TextBox 11">
            <a:extLst>
              <a:ext uri="{FF2B5EF4-FFF2-40B4-BE49-F238E27FC236}">
                <a16:creationId xmlns:a16="http://schemas.microsoft.com/office/drawing/2014/main" id="{C9324876-EC72-4CE9-9481-340E0EFD25D5}"/>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34771920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437BA77-6ACA-496F-9308-EA3A00D73AB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9" name="Picture 8">
            <a:extLst>
              <a:ext uri="{FF2B5EF4-FFF2-40B4-BE49-F238E27FC236}">
                <a16:creationId xmlns:a16="http://schemas.microsoft.com/office/drawing/2014/main" id="{71B5EDC6-E01D-44EB-A03F-BD9BB310D8E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320267" y="6202535"/>
            <a:ext cx="1689452" cy="573702"/>
          </a:xfrm>
          <a:prstGeom prst="rect">
            <a:avLst/>
          </a:prstGeom>
        </p:spPr>
      </p:pic>
      <p:sp>
        <p:nvSpPr>
          <p:cNvPr id="10" name="TextBox 9">
            <a:extLst>
              <a:ext uri="{FF2B5EF4-FFF2-40B4-BE49-F238E27FC236}">
                <a16:creationId xmlns:a16="http://schemas.microsoft.com/office/drawing/2014/main" id="{4B09E5E9-118C-4B1E-B3A3-60AF8DE7E815}"/>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rgbClr val="FFFFFF"/>
                </a:solidFill>
              </a:rPr>
              <a:t>®</a:t>
            </a:r>
          </a:p>
        </p:txBody>
      </p:sp>
      <p:sp>
        <p:nvSpPr>
          <p:cNvPr id="17" name="TextBox 16">
            <a:extLst>
              <a:ext uri="{FF2B5EF4-FFF2-40B4-BE49-F238E27FC236}">
                <a16:creationId xmlns:a16="http://schemas.microsoft.com/office/drawing/2014/main" id="{C7F29F9C-7538-46C5-9B3E-2EA73F61640A}"/>
              </a:ext>
            </a:extLst>
          </p:cNvPr>
          <p:cNvSpPr txBox="1"/>
          <p:nvPr userDrawn="1"/>
        </p:nvSpPr>
        <p:spPr>
          <a:xfrm>
            <a:off x="838200" y="6396335"/>
            <a:ext cx="68273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D792D4-7F8A-4118-98CD-7F56A285D539}" type="slidenum">
              <a:rPr lang="en-US" sz="1200" smtClean="0">
                <a:solidFill>
                  <a:schemeClr val="tx1"/>
                </a:solidFill>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1000" dirty="0">
                <a:solidFill>
                  <a:srgbClr val="93A1A1"/>
                </a:solidFill>
              </a:rPr>
              <a:t>  |  </a:t>
            </a:r>
            <a:fld id="{AEFFB1E4-9BDB-4B08-8D8D-2B25DF1C9305}" type="datetime1">
              <a:rPr lang="en-US" sz="1000" smtClean="0">
                <a:solidFill>
                  <a:schemeClr val="tx1"/>
                </a:solidFill>
              </a:rPr>
              <a:pPr marL="0" marR="0" lvl="0" indent="0" algn="l" defTabSz="914400" rtl="0" eaLnBrk="1" fontAlgn="auto" latinLnBrk="0" hangingPunct="1">
                <a:lnSpc>
                  <a:spcPct val="100000"/>
                </a:lnSpc>
                <a:spcBef>
                  <a:spcPts val="0"/>
                </a:spcBef>
                <a:spcAft>
                  <a:spcPts val="0"/>
                </a:spcAft>
                <a:buClrTx/>
                <a:buSzTx/>
                <a:buFontTx/>
                <a:buNone/>
                <a:tabLst/>
                <a:defRPr/>
              </a:pPr>
              <a:t>4/2/2026</a:t>
            </a:fld>
            <a:r>
              <a:rPr lang="en-US" sz="1000" dirty="0"/>
              <a:t>  </a:t>
            </a:r>
            <a:r>
              <a:rPr lang="en-US" sz="1000" dirty="0">
                <a:solidFill>
                  <a:srgbClr val="93A1A1"/>
                </a:solidFill>
              </a:rPr>
              <a:t>  © Copyright 2006-2026 Inflectra Corporation</a:t>
            </a:r>
            <a:endParaRPr lang="en-US" sz="1000" dirty="0"/>
          </a:p>
        </p:txBody>
      </p:sp>
    </p:spTree>
    <p:extLst>
      <p:ext uri="{BB962C8B-B14F-4D97-AF65-F5344CB8AC3E}">
        <p14:creationId xmlns:p14="http://schemas.microsoft.com/office/powerpoint/2010/main" val="42642588"/>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716" r:id="rId3"/>
    <p:sldLayoutId id="2147483673" r:id="rId4"/>
    <p:sldLayoutId id="2147483660" r:id="rId5"/>
    <p:sldLayoutId id="2147483709" r:id="rId6"/>
    <p:sldLayoutId id="2147483652" r:id="rId7"/>
    <p:sldLayoutId id="2147483674" r:id="rId8"/>
    <p:sldLayoutId id="2147483663" r:id="rId9"/>
    <p:sldLayoutId id="2147483653" r:id="rId10"/>
    <p:sldLayoutId id="2147483675" r:id="rId11"/>
    <p:sldLayoutId id="2147483710" r:id="rId12"/>
    <p:sldLayoutId id="2147483656" r:id="rId13"/>
    <p:sldLayoutId id="2147483676" r:id="rId14"/>
    <p:sldLayoutId id="2147483711" r:id="rId15"/>
    <p:sldLayoutId id="2147483657" r:id="rId16"/>
    <p:sldLayoutId id="2147483677" r:id="rId17"/>
    <p:sldLayoutId id="2147483712" r:id="rId18"/>
    <p:sldLayoutId id="2147483658" r:id="rId19"/>
    <p:sldLayoutId id="2147483678" r:id="rId20"/>
    <p:sldLayoutId id="2147483713" r:id="rId21"/>
    <p:sldLayoutId id="2147483659" r:id="rId22"/>
    <p:sldLayoutId id="2147483679" r:id="rId23"/>
    <p:sldLayoutId id="2147483714" r:id="rId24"/>
  </p:sldLayoutIdLst>
  <p:hf hdr="0"/>
  <p:txStyles>
    <p:titleStyle>
      <a:lvl1pPr algn="l" defTabSz="914400" rtl="0" eaLnBrk="1" latinLnBrk="0" hangingPunct="1">
        <a:lnSpc>
          <a:spcPct val="90000"/>
        </a:lnSpc>
        <a:spcBef>
          <a:spcPct val="0"/>
        </a:spcBef>
        <a:buNone/>
        <a:defRPr sz="4400" b="1"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C23B726-209D-4554-B472-76CF768AD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71498183-2849-4ACD-A774-3B0DF4A2E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2E97783-AB4C-4ACD-A270-4A4DCB75F5F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320267" y="6202535"/>
            <a:ext cx="1689452" cy="573702"/>
          </a:xfrm>
          <a:prstGeom prst="rect">
            <a:avLst/>
          </a:prstGeom>
        </p:spPr>
      </p:pic>
      <p:sp>
        <p:nvSpPr>
          <p:cNvPr id="10" name="TextBox 9">
            <a:extLst>
              <a:ext uri="{FF2B5EF4-FFF2-40B4-BE49-F238E27FC236}">
                <a16:creationId xmlns:a16="http://schemas.microsoft.com/office/drawing/2014/main" id="{2AF2E3DA-8A09-40A3-BBD4-63E8A4249472}"/>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rgbClr val="FFFFFF"/>
                </a:solidFill>
              </a:rPr>
              <a:t>®</a:t>
            </a:r>
          </a:p>
        </p:txBody>
      </p:sp>
    </p:spTree>
    <p:extLst>
      <p:ext uri="{BB962C8B-B14F-4D97-AF65-F5344CB8AC3E}">
        <p14:creationId xmlns:p14="http://schemas.microsoft.com/office/powerpoint/2010/main" val="1134458929"/>
      </p:ext>
    </p:extLst>
  </p:cSld>
  <p:clrMap bg1="lt1" tx1="dk1" bg2="lt2" tx2="dk2" accent1="accent1" accent2="accent2" accent3="accent3" accent4="accent4" accent5="accent5" accent6="accent6" hlink="hlink" folHlink="folHlink"/>
  <p:sldLayoutIdLst>
    <p:sldLayoutId id="2147483693" r:id="rId1"/>
    <p:sldLayoutId id="2147483700" r:id="rId2"/>
    <p:sldLayoutId id="2147483701" r:id="rId3"/>
    <p:sldLayoutId id="2147483695" r:id="rId4"/>
    <p:sldLayoutId id="2147483704" r:id="rId5"/>
    <p:sldLayoutId id="2147483703" r:id="rId6"/>
    <p:sldLayoutId id="2147483654" r:id="rId7"/>
    <p:sldLayoutId id="2147483705" r:id="rId8"/>
    <p:sldLayoutId id="2147483706" r:id="rId9"/>
    <p:sldLayoutId id="2147483699" r:id="rId10"/>
    <p:sldLayoutId id="2147483707" r:id="rId11"/>
    <p:sldLayoutId id="2147483708" r:id="rId12"/>
    <p:sldLayoutId id="2147483717" r:id="rId13"/>
    <p:sldLayoutId id="2147483718" r:id="rId14"/>
    <p:sldLayoutId id="2147483719" r:id="rId15"/>
    <p:sldLayoutId id="2147483723" r:id="rId16"/>
    <p:sldLayoutId id="2147483724" r:id="rId17"/>
  </p:sldLayoutIdLst>
  <p:txStyles>
    <p:titleStyle>
      <a:lvl1pPr algn="l" defTabSz="914400" rtl="0" eaLnBrk="1" latinLnBrk="0" hangingPunct="1">
        <a:lnSpc>
          <a:spcPct val="90000"/>
        </a:lnSpc>
        <a:spcBef>
          <a:spcPct val="0"/>
        </a:spcBef>
        <a:buNone/>
        <a:defRPr sz="4400" b="1" kern="1200">
          <a:solidFill>
            <a:schemeClr val="tx1"/>
          </a:solidFill>
          <a:latin typeface="Josefin San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hyperlink" Target="https://inflectra.com/Ideas/VideosAllPlaylists.aspx" TargetMode="Externa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hyperlink" Target="https://www.inflectracon.com/"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51.png"/><Relationship Id="rId11" Type="http://schemas.openxmlformats.org/officeDocument/2006/relationships/hyperlink" Target="https://www.youtube.com/@Inflectra_Tech" TargetMode="External"/><Relationship Id="rId5" Type="http://schemas.openxmlformats.org/officeDocument/2006/relationships/image" Target="../media/image50.png"/><Relationship Id="rId10" Type="http://schemas.openxmlformats.org/officeDocument/2006/relationships/hyperlink" Target="https://inflectra.com/Company/Events.aspx" TargetMode="External"/><Relationship Id="rId4" Type="http://schemas.openxmlformats.org/officeDocument/2006/relationships/image" Target="../media/image49.png"/><Relationship Id="rId9" Type="http://schemas.openxmlformats.org/officeDocument/2006/relationships/hyperlink" Target="https://campus.inflectra.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18.xml"/><Relationship Id="rId16" Type="http://schemas.openxmlformats.org/officeDocument/2006/relationships/image" Target="../media/image72.png"/><Relationship Id="rId1" Type="http://schemas.openxmlformats.org/officeDocument/2006/relationships/slideLayout" Target="../slideLayouts/slideLayout3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8.png"/><Relationship Id="rId18" Type="http://schemas.openxmlformats.org/officeDocument/2006/relationships/image" Target="../media/image82.png"/><Relationship Id="rId3" Type="http://schemas.openxmlformats.org/officeDocument/2006/relationships/image" Target="../media/image74.png"/><Relationship Id="rId21" Type="http://schemas.openxmlformats.org/officeDocument/2006/relationships/image" Target="../media/image85.png"/><Relationship Id="rId7" Type="http://schemas.openxmlformats.org/officeDocument/2006/relationships/image" Target="../media/image62.png"/><Relationship Id="rId12" Type="http://schemas.openxmlformats.org/officeDocument/2006/relationships/image" Target="../media/image77.png"/><Relationship Id="rId17" Type="http://schemas.openxmlformats.org/officeDocument/2006/relationships/image" Target="../media/image81.png"/><Relationship Id="rId2" Type="http://schemas.openxmlformats.org/officeDocument/2006/relationships/notesSlide" Target="../notesSlides/notesSlide19.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37.xml"/><Relationship Id="rId6" Type="http://schemas.openxmlformats.org/officeDocument/2006/relationships/image" Target="../media/image61.png"/><Relationship Id="rId11" Type="http://schemas.openxmlformats.org/officeDocument/2006/relationships/image" Target="../media/image76.png"/><Relationship Id="rId5" Type="http://schemas.openxmlformats.org/officeDocument/2006/relationships/image" Target="../media/image60.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oleObject" Target="../embeddings/oleObject1.bin"/><Relationship Id="rId22"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image" Target="../media/image89.png"/><Relationship Id="rId4" Type="http://schemas.openxmlformats.org/officeDocument/2006/relationships/hyperlink" Target="https://www.inflectra.com/Solutions/Industries/Healthcare-And-Bio-Technology.asp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1.xml"/><Relationship Id="rId1" Type="http://schemas.openxmlformats.org/officeDocument/2006/relationships/slideLayout" Target="../slideLayouts/slideLayout36.xml"/><Relationship Id="rId5" Type="http://schemas.openxmlformats.org/officeDocument/2006/relationships/image" Target="../media/image89.png"/><Relationship Id="rId4" Type="http://schemas.openxmlformats.org/officeDocument/2006/relationships/hyperlink" Target="https://www.inflectra.com/Solutions/Industries/Financial-Services.asp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hyperlink" Target="https://www.inflectra.com/Solutions/Industries/Healthcare-And-Bio-Technology.aspx" TargetMode="Externa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3.xml"/><Relationship Id="rId1" Type="http://schemas.openxmlformats.org/officeDocument/2006/relationships/slideLayout" Target="../slideLayouts/slideLayout36.xml"/><Relationship Id="rId5" Type="http://schemas.openxmlformats.org/officeDocument/2006/relationships/hyperlink" Target="https://www.inflectra.com/Solutions/Industries/Healthcare-And-Bio-Technology.aspx" TargetMode="Externa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38.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38.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hyperlink" Target="https://www.inflectra.com/Company/Security.aspx"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29.xml"/><Relationship Id="rId16" Type="http://schemas.openxmlformats.org/officeDocument/2006/relationships/image" Target="../media/image121.png"/><Relationship Id="rId1" Type="http://schemas.openxmlformats.org/officeDocument/2006/relationships/slideLayout" Target="../slideLayouts/slideLayout36.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hyperlink" Target="https://www.inflectra.com/Products/Cloud-Services.aspx" TargetMode="External"/></Relationships>
</file>

<file path=ppt/slides/_rels/slide33.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38.png"/><Relationship Id="rId26" Type="http://schemas.openxmlformats.org/officeDocument/2006/relationships/image" Target="../media/image146.png"/><Relationship Id="rId3" Type="http://schemas.openxmlformats.org/officeDocument/2006/relationships/image" Target="../media/image123.png"/><Relationship Id="rId21" Type="http://schemas.openxmlformats.org/officeDocument/2006/relationships/image" Target="../media/image141.png"/><Relationship Id="rId34" Type="http://schemas.openxmlformats.org/officeDocument/2006/relationships/image" Target="../media/image154.pn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png"/><Relationship Id="rId25" Type="http://schemas.openxmlformats.org/officeDocument/2006/relationships/image" Target="../media/image145.png"/><Relationship Id="rId33" Type="http://schemas.openxmlformats.org/officeDocument/2006/relationships/image" Target="../media/image153.png"/><Relationship Id="rId2" Type="http://schemas.openxmlformats.org/officeDocument/2006/relationships/notesSlide" Target="../notesSlides/notesSlide31.xml"/><Relationship Id="rId16" Type="http://schemas.openxmlformats.org/officeDocument/2006/relationships/image" Target="../media/image136.png"/><Relationship Id="rId20" Type="http://schemas.openxmlformats.org/officeDocument/2006/relationships/image" Target="../media/image140.png"/><Relationship Id="rId29" Type="http://schemas.openxmlformats.org/officeDocument/2006/relationships/image" Target="../media/image149.png"/><Relationship Id="rId1" Type="http://schemas.openxmlformats.org/officeDocument/2006/relationships/slideLayout" Target="../slideLayouts/slideLayout38.xml"/><Relationship Id="rId6" Type="http://schemas.openxmlformats.org/officeDocument/2006/relationships/image" Target="../media/image126.png"/><Relationship Id="rId11" Type="http://schemas.openxmlformats.org/officeDocument/2006/relationships/image" Target="../media/image131.png"/><Relationship Id="rId24" Type="http://schemas.openxmlformats.org/officeDocument/2006/relationships/image" Target="../media/image144.png"/><Relationship Id="rId32" Type="http://schemas.openxmlformats.org/officeDocument/2006/relationships/image" Target="../media/image152.pn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148.jpg"/><Relationship Id="rId10" Type="http://schemas.openxmlformats.org/officeDocument/2006/relationships/image" Target="../media/image130.png"/><Relationship Id="rId19" Type="http://schemas.openxmlformats.org/officeDocument/2006/relationships/image" Target="../media/image139.png"/><Relationship Id="rId31" Type="http://schemas.openxmlformats.org/officeDocument/2006/relationships/image" Target="../media/image151.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png"/><Relationship Id="rId27" Type="http://schemas.openxmlformats.org/officeDocument/2006/relationships/image" Target="../media/image147.png"/><Relationship Id="rId30" Type="http://schemas.openxmlformats.org/officeDocument/2006/relationships/image" Target="../media/image150.png"/><Relationship Id="rId8" Type="http://schemas.openxmlformats.org/officeDocument/2006/relationships/image" Target="../media/image128.png"/></Relationships>
</file>

<file path=ppt/slides/_rels/slide3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5.png"/><Relationship Id="rId21" Type="http://schemas.openxmlformats.org/officeDocument/2006/relationships/image" Target="../media/image173.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notesSlide" Target="../notesSlides/notesSlide32.xml"/><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37.xml"/><Relationship Id="rId6" Type="http://schemas.openxmlformats.org/officeDocument/2006/relationships/image" Target="../media/image158.png"/><Relationship Id="rId11" Type="http://schemas.openxmlformats.org/officeDocument/2006/relationships/image" Target="../media/image163.png"/><Relationship Id="rId24" Type="http://schemas.openxmlformats.org/officeDocument/2006/relationships/image" Target="../media/image176.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4.xml"/><Relationship Id="rId1" Type="http://schemas.openxmlformats.org/officeDocument/2006/relationships/slideLayout" Target="../slideLayouts/slideLayout38.xml"/><Relationship Id="rId5" Type="http://schemas.openxmlformats.org/officeDocument/2006/relationships/image" Target="../media/image180.png"/><Relationship Id="rId4" Type="http://schemas.openxmlformats.org/officeDocument/2006/relationships/image" Target="../media/image17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8.xml"/><Relationship Id="rId1" Type="http://schemas.openxmlformats.org/officeDocument/2006/relationships/slideLayout" Target="../slideLayouts/slideLayout38.xml"/><Relationship Id="rId5" Type="http://schemas.openxmlformats.org/officeDocument/2006/relationships/image" Target="../media/image187.png"/><Relationship Id="rId4" Type="http://schemas.openxmlformats.org/officeDocument/2006/relationships/image" Target="../media/image186.png"/></Relationships>
</file>

<file path=ppt/slides/_rels/slide4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9.xml"/><Relationship Id="rId1" Type="http://schemas.openxmlformats.org/officeDocument/2006/relationships/slideLayout" Target="../slideLayouts/slideLayout38.xml"/><Relationship Id="rId5" Type="http://schemas.openxmlformats.org/officeDocument/2006/relationships/image" Target="../media/image190.png"/><Relationship Id="rId4" Type="http://schemas.openxmlformats.org/officeDocument/2006/relationships/image" Target="../media/image18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2.xml"/><Relationship Id="rId1" Type="http://schemas.openxmlformats.org/officeDocument/2006/relationships/slideLayout" Target="../slideLayouts/slideLayout38.xml"/><Relationship Id="rId4" Type="http://schemas.openxmlformats.org/officeDocument/2006/relationships/image" Target="../media/image193.png"/></Relationships>
</file>

<file path=ppt/slides/_rels/slide4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3.xml"/><Relationship Id="rId1" Type="http://schemas.openxmlformats.org/officeDocument/2006/relationships/slideLayout" Target="../slideLayouts/slideLayout38.xml"/><Relationship Id="rId5" Type="http://schemas.openxmlformats.org/officeDocument/2006/relationships/image" Target="../media/image196.png"/><Relationship Id="rId4" Type="http://schemas.openxmlformats.org/officeDocument/2006/relationships/image" Target="../media/image19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4.xml"/><Relationship Id="rId1" Type="http://schemas.openxmlformats.org/officeDocument/2006/relationships/slideLayout" Target="../slideLayouts/slideLayout38.xml"/><Relationship Id="rId4" Type="http://schemas.openxmlformats.org/officeDocument/2006/relationships/image" Target="../media/image198.png"/></Relationships>
</file>

<file path=ppt/slides/_rels/slide5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200.png"/></Relationships>
</file>

<file path=ppt/slides/_rels/slide5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202.png"/></Relationships>
</file>

<file path=ppt/slides/_rels/slide5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7.xml"/><Relationship Id="rId1" Type="http://schemas.openxmlformats.org/officeDocument/2006/relationships/slideLayout" Target="../slideLayouts/slideLayout38.xml"/><Relationship Id="rId4" Type="http://schemas.openxmlformats.org/officeDocument/2006/relationships/image" Target="../media/image204.png"/></Relationships>
</file>

<file path=ppt/slides/_rels/slide5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8.xml"/><Relationship Id="rId1" Type="http://schemas.openxmlformats.org/officeDocument/2006/relationships/slideLayout" Target="../slideLayouts/slideLayout38.xml"/><Relationship Id="rId4" Type="http://schemas.openxmlformats.org/officeDocument/2006/relationships/image" Target="../media/image206.png"/></Relationships>
</file>

<file path=ppt/slides/_rels/slide5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9.xml"/><Relationship Id="rId1" Type="http://schemas.openxmlformats.org/officeDocument/2006/relationships/slideLayout" Target="../slideLayouts/slideLayout38.xml"/><Relationship Id="rId5" Type="http://schemas.openxmlformats.org/officeDocument/2006/relationships/image" Target="../media/image209.png"/><Relationship Id="rId4" Type="http://schemas.openxmlformats.org/officeDocument/2006/relationships/image" Target="../media/image208.png"/></Relationships>
</file>

<file path=ppt/slides/_rels/slide5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image" Target="../media/image211.png"/></Relationships>
</file>

<file path=ppt/slides/_rels/slide5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1.xml"/><Relationship Id="rId1" Type="http://schemas.openxmlformats.org/officeDocument/2006/relationships/slideLayout" Target="../slideLayouts/slideLayout38.xml"/><Relationship Id="rId4" Type="http://schemas.openxmlformats.org/officeDocument/2006/relationships/image" Target="../media/image213.png"/></Relationships>
</file>

<file path=ppt/slides/_rels/slide5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2.xml"/><Relationship Id="rId1" Type="http://schemas.openxmlformats.org/officeDocument/2006/relationships/slideLayout" Target="../slideLayouts/slideLayout38.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5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3.xml"/><Relationship Id="rId1" Type="http://schemas.openxmlformats.org/officeDocument/2006/relationships/slideLayout" Target="../slideLayouts/slideLayout38.xml"/><Relationship Id="rId4" Type="http://schemas.openxmlformats.org/officeDocument/2006/relationships/image" Target="../media/image21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4.xml"/><Relationship Id="rId1" Type="http://schemas.openxmlformats.org/officeDocument/2006/relationships/slideLayout" Target="../slideLayouts/slideLayout38.xml"/><Relationship Id="rId5" Type="http://schemas.openxmlformats.org/officeDocument/2006/relationships/image" Target="../media/image222.png"/><Relationship Id="rId4" Type="http://schemas.openxmlformats.org/officeDocument/2006/relationships/image" Target="../media/image221.png"/></Relationships>
</file>

<file path=ppt/slides/_rels/slide6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5.xml"/><Relationship Id="rId1" Type="http://schemas.openxmlformats.org/officeDocument/2006/relationships/slideLayout" Target="../slideLayouts/slideLayout38.xml"/><Relationship Id="rId4" Type="http://schemas.openxmlformats.org/officeDocument/2006/relationships/image" Target="../media/image224.png"/></Relationships>
</file>

<file path=ppt/slides/_rels/slide6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6.xml"/><Relationship Id="rId1" Type="http://schemas.openxmlformats.org/officeDocument/2006/relationships/slideLayout" Target="../slideLayouts/slideLayout38.xml"/><Relationship Id="rId5" Type="http://schemas.openxmlformats.org/officeDocument/2006/relationships/image" Target="../media/image227.png"/><Relationship Id="rId4" Type="http://schemas.openxmlformats.org/officeDocument/2006/relationships/image" Target="../media/image226.png"/></Relationships>
</file>

<file path=ppt/slides/_rels/slide6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7.xml"/><Relationship Id="rId1" Type="http://schemas.openxmlformats.org/officeDocument/2006/relationships/slideLayout" Target="../slideLayouts/slideLayout38.xml"/><Relationship Id="rId5" Type="http://schemas.openxmlformats.org/officeDocument/2006/relationships/image" Target="../media/image230.png"/><Relationship Id="rId4" Type="http://schemas.openxmlformats.org/officeDocument/2006/relationships/image" Target="../media/image229.png"/></Relationships>
</file>

<file path=ppt/slides/_rels/slide6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8.xml"/><Relationship Id="rId1" Type="http://schemas.openxmlformats.org/officeDocument/2006/relationships/slideLayout" Target="../slideLayouts/slideLayout38.xml"/><Relationship Id="rId5" Type="http://schemas.openxmlformats.org/officeDocument/2006/relationships/image" Target="../media/image233.png"/><Relationship Id="rId4" Type="http://schemas.openxmlformats.org/officeDocument/2006/relationships/image" Target="../media/image232.png"/></Relationships>
</file>

<file path=ppt/slides/_rels/slide6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9.xml"/><Relationship Id="rId1" Type="http://schemas.openxmlformats.org/officeDocument/2006/relationships/slideLayout" Target="../slideLayouts/slideLayout38.xml"/><Relationship Id="rId4" Type="http://schemas.openxmlformats.org/officeDocument/2006/relationships/image" Target="../media/image23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5.png"/><Relationship Id="rId18" Type="http://schemas.openxmlformats.org/officeDocument/2006/relationships/image" Target="../media/image249.png"/><Relationship Id="rId26" Type="http://schemas.openxmlformats.org/officeDocument/2006/relationships/image" Target="../media/image256.png"/><Relationship Id="rId3" Type="http://schemas.openxmlformats.org/officeDocument/2006/relationships/image" Target="../media/image236.png"/><Relationship Id="rId21" Type="http://schemas.openxmlformats.org/officeDocument/2006/relationships/image" Target="../media/image252.png"/><Relationship Id="rId7" Type="http://schemas.openxmlformats.org/officeDocument/2006/relationships/image" Target="../media/image239.png"/><Relationship Id="rId12" Type="http://schemas.openxmlformats.org/officeDocument/2006/relationships/image" Target="../media/image244.png"/><Relationship Id="rId17" Type="http://schemas.openxmlformats.org/officeDocument/2006/relationships/image" Target="../media/image30.png"/><Relationship Id="rId25" Type="http://schemas.openxmlformats.org/officeDocument/2006/relationships/image" Target="../media/image255.png"/><Relationship Id="rId2" Type="http://schemas.openxmlformats.org/officeDocument/2006/relationships/notesSlide" Target="../notesSlides/notesSlide61.xml"/><Relationship Id="rId16" Type="http://schemas.openxmlformats.org/officeDocument/2006/relationships/image" Target="../media/image248.png"/><Relationship Id="rId20" Type="http://schemas.openxmlformats.org/officeDocument/2006/relationships/image" Target="../media/image251.png"/><Relationship Id="rId29" Type="http://schemas.openxmlformats.org/officeDocument/2006/relationships/image" Target="../media/image258.png"/><Relationship Id="rId1" Type="http://schemas.openxmlformats.org/officeDocument/2006/relationships/slideLayout" Target="../slideLayouts/slideLayout38.xml"/><Relationship Id="rId6" Type="http://schemas.openxmlformats.org/officeDocument/2006/relationships/image" Target="../media/image238.png"/><Relationship Id="rId11" Type="http://schemas.openxmlformats.org/officeDocument/2006/relationships/image" Target="../media/image243.png"/><Relationship Id="rId24" Type="http://schemas.openxmlformats.org/officeDocument/2006/relationships/image" Target="../media/image254.png"/><Relationship Id="rId5" Type="http://schemas.openxmlformats.org/officeDocument/2006/relationships/image" Target="../media/image156.png"/><Relationship Id="rId15" Type="http://schemas.openxmlformats.org/officeDocument/2006/relationships/image" Target="../media/image247.png"/><Relationship Id="rId23" Type="http://schemas.openxmlformats.org/officeDocument/2006/relationships/image" Target="../media/image31.png"/><Relationship Id="rId28" Type="http://schemas.openxmlformats.org/officeDocument/2006/relationships/image" Target="../media/image257.png"/><Relationship Id="rId10" Type="http://schemas.openxmlformats.org/officeDocument/2006/relationships/image" Target="../media/image242.png"/><Relationship Id="rId19" Type="http://schemas.openxmlformats.org/officeDocument/2006/relationships/image" Target="../media/image250.png"/><Relationship Id="rId31" Type="http://schemas.openxmlformats.org/officeDocument/2006/relationships/image" Target="../media/image260.png"/><Relationship Id="rId4" Type="http://schemas.openxmlformats.org/officeDocument/2006/relationships/image" Target="../media/image237.png"/><Relationship Id="rId9" Type="http://schemas.openxmlformats.org/officeDocument/2006/relationships/image" Target="../media/image241.png"/><Relationship Id="rId14" Type="http://schemas.openxmlformats.org/officeDocument/2006/relationships/image" Target="../media/image246.png"/><Relationship Id="rId22" Type="http://schemas.openxmlformats.org/officeDocument/2006/relationships/image" Target="../media/image253.png"/><Relationship Id="rId27" Type="http://schemas.openxmlformats.org/officeDocument/2006/relationships/image" Target="../media/image159.png"/><Relationship Id="rId30" Type="http://schemas.openxmlformats.org/officeDocument/2006/relationships/image" Target="../media/image259.png"/></Relationships>
</file>

<file path=ppt/slides/_rels/slide68.xml.rels><?xml version="1.0" encoding="UTF-8" standalone="yes"?>
<Relationships xmlns="http://schemas.openxmlformats.org/package/2006/relationships"><Relationship Id="rId8" Type="http://schemas.openxmlformats.org/officeDocument/2006/relationships/image" Target="../media/image266.jp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notesSlide" Target="../notesSlides/notesSlide62.xml"/><Relationship Id="rId1" Type="http://schemas.openxmlformats.org/officeDocument/2006/relationships/slideLayout" Target="../slideLayouts/slideLayout38.xml"/><Relationship Id="rId6" Type="http://schemas.openxmlformats.org/officeDocument/2006/relationships/image" Target="../media/image264.png"/><Relationship Id="rId5" Type="http://schemas.openxmlformats.org/officeDocument/2006/relationships/image" Target="../media/image263.png"/><Relationship Id="rId10" Type="http://schemas.openxmlformats.org/officeDocument/2006/relationships/image" Target="../media/image268.png"/><Relationship Id="rId4" Type="http://schemas.openxmlformats.org/officeDocument/2006/relationships/image" Target="../media/image262.png"/><Relationship Id="rId9" Type="http://schemas.openxmlformats.org/officeDocument/2006/relationships/image" Target="../media/image267.png"/></Relationships>
</file>

<file path=ppt/slides/_rels/slide6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63.xml"/><Relationship Id="rId1" Type="http://schemas.openxmlformats.org/officeDocument/2006/relationships/slideLayout" Target="../slideLayouts/slideLayout38.xml"/><Relationship Id="rId4" Type="http://schemas.openxmlformats.org/officeDocument/2006/relationships/image" Target="../media/image2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64.xml"/><Relationship Id="rId1" Type="http://schemas.openxmlformats.org/officeDocument/2006/relationships/slideLayout" Target="../slideLayouts/slideLayout38.xml"/><Relationship Id="rId4" Type="http://schemas.openxmlformats.org/officeDocument/2006/relationships/image" Target="../media/image272.png"/></Relationships>
</file>

<file path=ppt/slides/_rels/slide71.xml.rels><?xml version="1.0" encoding="UTF-8" standalone="yes"?>
<Relationships xmlns="http://schemas.openxmlformats.org/package/2006/relationships"><Relationship Id="rId26" Type="http://schemas.openxmlformats.org/officeDocument/2006/relationships/image" Target="../media/image296.png"/><Relationship Id="rId21" Type="http://schemas.openxmlformats.org/officeDocument/2006/relationships/image" Target="../media/image291.gif"/><Relationship Id="rId42" Type="http://schemas.openxmlformats.org/officeDocument/2006/relationships/image" Target="../media/image312.gif"/><Relationship Id="rId47" Type="http://schemas.openxmlformats.org/officeDocument/2006/relationships/image" Target="../media/image317.gif"/><Relationship Id="rId63" Type="http://schemas.openxmlformats.org/officeDocument/2006/relationships/image" Target="../media/image332.png"/><Relationship Id="rId68" Type="http://schemas.openxmlformats.org/officeDocument/2006/relationships/image" Target="../media/image337.png"/><Relationship Id="rId2" Type="http://schemas.openxmlformats.org/officeDocument/2006/relationships/notesSlide" Target="../notesSlides/notesSlide65.xml"/><Relationship Id="rId16" Type="http://schemas.openxmlformats.org/officeDocument/2006/relationships/image" Target="../media/image286.gif"/><Relationship Id="rId29" Type="http://schemas.openxmlformats.org/officeDocument/2006/relationships/image" Target="../media/image299.gif"/><Relationship Id="rId11" Type="http://schemas.openxmlformats.org/officeDocument/2006/relationships/image" Target="../media/image281.gif"/><Relationship Id="rId24" Type="http://schemas.openxmlformats.org/officeDocument/2006/relationships/image" Target="../media/image294.png"/><Relationship Id="rId32" Type="http://schemas.openxmlformats.org/officeDocument/2006/relationships/image" Target="../media/image302.png"/><Relationship Id="rId37" Type="http://schemas.openxmlformats.org/officeDocument/2006/relationships/image" Target="../media/image307.png"/><Relationship Id="rId40" Type="http://schemas.openxmlformats.org/officeDocument/2006/relationships/image" Target="../media/image310.gif"/><Relationship Id="rId45" Type="http://schemas.openxmlformats.org/officeDocument/2006/relationships/image" Target="../media/image315.png"/><Relationship Id="rId53" Type="http://schemas.openxmlformats.org/officeDocument/2006/relationships/image" Target="../media/image322.png"/><Relationship Id="rId58" Type="http://schemas.openxmlformats.org/officeDocument/2006/relationships/image" Target="../media/image327.png"/><Relationship Id="rId66" Type="http://schemas.openxmlformats.org/officeDocument/2006/relationships/image" Target="../media/image335.png"/><Relationship Id="rId74" Type="http://schemas.openxmlformats.org/officeDocument/2006/relationships/image" Target="../media/image343.png"/><Relationship Id="rId5" Type="http://schemas.openxmlformats.org/officeDocument/2006/relationships/image" Target="../media/image275.png"/><Relationship Id="rId61" Type="http://schemas.openxmlformats.org/officeDocument/2006/relationships/image" Target="../media/image330.png"/><Relationship Id="rId19" Type="http://schemas.openxmlformats.org/officeDocument/2006/relationships/image" Target="../media/image289.gif"/><Relationship Id="rId14" Type="http://schemas.openxmlformats.org/officeDocument/2006/relationships/image" Target="../media/image284.gif"/><Relationship Id="rId22" Type="http://schemas.openxmlformats.org/officeDocument/2006/relationships/image" Target="../media/image292.gif"/><Relationship Id="rId27" Type="http://schemas.openxmlformats.org/officeDocument/2006/relationships/image" Target="../media/image297.gif"/><Relationship Id="rId30" Type="http://schemas.openxmlformats.org/officeDocument/2006/relationships/image" Target="../media/image300.png"/><Relationship Id="rId35" Type="http://schemas.openxmlformats.org/officeDocument/2006/relationships/image" Target="../media/image305.gif"/><Relationship Id="rId43" Type="http://schemas.openxmlformats.org/officeDocument/2006/relationships/image" Target="../media/image313.png"/><Relationship Id="rId48" Type="http://schemas.openxmlformats.org/officeDocument/2006/relationships/image" Target="../media/image318.gif"/><Relationship Id="rId56" Type="http://schemas.openxmlformats.org/officeDocument/2006/relationships/image" Target="../media/image325.png"/><Relationship Id="rId64" Type="http://schemas.openxmlformats.org/officeDocument/2006/relationships/image" Target="../media/image333.png"/><Relationship Id="rId69" Type="http://schemas.openxmlformats.org/officeDocument/2006/relationships/image" Target="../media/image338.png"/><Relationship Id="rId8" Type="http://schemas.openxmlformats.org/officeDocument/2006/relationships/image" Target="../media/image278.png"/><Relationship Id="rId51" Type="http://schemas.openxmlformats.org/officeDocument/2006/relationships/image" Target="../media/image321.gif"/><Relationship Id="rId72" Type="http://schemas.openxmlformats.org/officeDocument/2006/relationships/image" Target="../media/image341.png"/><Relationship Id="rId3" Type="http://schemas.openxmlformats.org/officeDocument/2006/relationships/image" Target="../media/image273.png"/><Relationship Id="rId12" Type="http://schemas.openxmlformats.org/officeDocument/2006/relationships/image" Target="../media/image282.gif"/><Relationship Id="rId17" Type="http://schemas.openxmlformats.org/officeDocument/2006/relationships/image" Target="../media/image287.gif"/><Relationship Id="rId25" Type="http://schemas.openxmlformats.org/officeDocument/2006/relationships/image" Target="../media/image295.gif"/><Relationship Id="rId33" Type="http://schemas.openxmlformats.org/officeDocument/2006/relationships/image" Target="../media/image303.png"/><Relationship Id="rId38" Type="http://schemas.openxmlformats.org/officeDocument/2006/relationships/image" Target="../media/image308.png"/><Relationship Id="rId46" Type="http://schemas.openxmlformats.org/officeDocument/2006/relationships/image" Target="../media/image316.png"/><Relationship Id="rId59" Type="http://schemas.openxmlformats.org/officeDocument/2006/relationships/image" Target="../media/image328.png"/><Relationship Id="rId67" Type="http://schemas.openxmlformats.org/officeDocument/2006/relationships/image" Target="../media/image336.png"/><Relationship Id="rId20" Type="http://schemas.openxmlformats.org/officeDocument/2006/relationships/image" Target="../media/image290.png"/><Relationship Id="rId41" Type="http://schemas.openxmlformats.org/officeDocument/2006/relationships/image" Target="../media/image311.gif"/><Relationship Id="rId54" Type="http://schemas.openxmlformats.org/officeDocument/2006/relationships/image" Target="../media/image323.png"/><Relationship Id="rId62" Type="http://schemas.openxmlformats.org/officeDocument/2006/relationships/image" Target="../media/image331.png"/><Relationship Id="rId70" Type="http://schemas.openxmlformats.org/officeDocument/2006/relationships/image" Target="../media/image339.png"/><Relationship Id="rId75" Type="http://schemas.openxmlformats.org/officeDocument/2006/relationships/image" Target="../media/image344.png"/><Relationship Id="rId1" Type="http://schemas.openxmlformats.org/officeDocument/2006/relationships/slideLayout" Target="../slideLayouts/slideLayout40.xml"/><Relationship Id="rId6" Type="http://schemas.openxmlformats.org/officeDocument/2006/relationships/image" Target="../media/image276.gif"/><Relationship Id="rId15" Type="http://schemas.openxmlformats.org/officeDocument/2006/relationships/image" Target="../media/image285.png"/><Relationship Id="rId23" Type="http://schemas.openxmlformats.org/officeDocument/2006/relationships/image" Target="../media/image293.png"/><Relationship Id="rId28" Type="http://schemas.openxmlformats.org/officeDocument/2006/relationships/image" Target="../media/image298.gif"/><Relationship Id="rId36" Type="http://schemas.openxmlformats.org/officeDocument/2006/relationships/image" Target="../media/image306.gif"/><Relationship Id="rId49" Type="http://schemas.openxmlformats.org/officeDocument/2006/relationships/image" Target="../media/image319.gif"/><Relationship Id="rId57" Type="http://schemas.openxmlformats.org/officeDocument/2006/relationships/image" Target="../media/image326.png"/><Relationship Id="rId10" Type="http://schemas.openxmlformats.org/officeDocument/2006/relationships/image" Target="../media/image280.gif"/><Relationship Id="rId31" Type="http://schemas.openxmlformats.org/officeDocument/2006/relationships/image" Target="../media/image301.png"/><Relationship Id="rId44" Type="http://schemas.openxmlformats.org/officeDocument/2006/relationships/image" Target="../media/image314.png"/><Relationship Id="rId52" Type="http://schemas.openxmlformats.org/officeDocument/2006/relationships/hyperlink" Target="https://www.inflectra.com/SpiraPlan/Downloads.aspx" TargetMode="External"/><Relationship Id="rId60" Type="http://schemas.openxmlformats.org/officeDocument/2006/relationships/image" Target="../media/image329.png"/><Relationship Id="rId65" Type="http://schemas.openxmlformats.org/officeDocument/2006/relationships/image" Target="../media/image334.png"/><Relationship Id="rId73" Type="http://schemas.openxmlformats.org/officeDocument/2006/relationships/image" Target="../media/image342.png"/><Relationship Id="rId4" Type="http://schemas.openxmlformats.org/officeDocument/2006/relationships/image" Target="../media/image274.png"/><Relationship Id="rId9" Type="http://schemas.openxmlformats.org/officeDocument/2006/relationships/image" Target="../media/image279.gif"/><Relationship Id="rId13" Type="http://schemas.openxmlformats.org/officeDocument/2006/relationships/image" Target="../media/image283.gif"/><Relationship Id="rId18" Type="http://schemas.openxmlformats.org/officeDocument/2006/relationships/image" Target="../media/image288.gif"/><Relationship Id="rId39" Type="http://schemas.openxmlformats.org/officeDocument/2006/relationships/image" Target="../media/image309.gif"/><Relationship Id="rId34" Type="http://schemas.openxmlformats.org/officeDocument/2006/relationships/image" Target="../media/image304.gif"/><Relationship Id="rId50" Type="http://schemas.openxmlformats.org/officeDocument/2006/relationships/image" Target="../media/image320.gif"/><Relationship Id="rId55" Type="http://schemas.openxmlformats.org/officeDocument/2006/relationships/image" Target="../media/image324.png"/><Relationship Id="rId76" Type="http://schemas.openxmlformats.org/officeDocument/2006/relationships/image" Target="../media/image345.png"/><Relationship Id="rId7" Type="http://schemas.openxmlformats.org/officeDocument/2006/relationships/image" Target="../media/image277.png"/><Relationship Id="rId71" Type="http://schemas.openxmlformats.org/officeDocument/2006/relationships/image" Target="../media/image34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67.xml"/><Relationship Id="rId1" Type="http://schemas.openxmlformats.org/officeDocument/2006/relationships/slideLayout" Target="../slideLayouts/slideLayout37.xml"/><Relationship Id="rId4" Type="http://schemas.openxmlformats.org/officeDocument/2006/relationships/image" Target="../media/image347.png"/></Relationships>
</file>

<file path=ppt/slides/_rels/slide7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68.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69.xml"/><Relationship Id="rId1" Type="http://schemas.openxmlformats.org/officeDocument/2006/relationships/slideLayout" Target="../slideLayouts/slideLayout37.xml"/><Relationship Id="rId4" Type="http://schemas.openxmlformats.org/officeDocument/2006/relationships/image" Target="../media/image34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
          <p:cNvSpPr txBox="1">
            <a:spLocks noGrp="1"/>
          </p:cNvSpPr>
          <p:nvPr>
            <p:ph type="title" idx="4294967295"/>
          </p:nvPr>
        </p:nvSpPr>
        <p:spPr>
          <a:xfrm>
            <a:off x="3240506" y="4683035"/>
            <a:ext cx="7964906" cy="1325563"/>
          </a:xfrm>
          <a:prstGeom prst="rect">
            <a:avLst/>
          </a:prstGeom>
          <a:noFill/>
          <a:ln>
            <a:noFill/>
          </a:ln>
        </p:spPr>
        <p:txBody>
          <a:bodyPr spcFirstLastPara="1" wrap="square" lIns="91425" tIns="45700" rIns="91425" bIns="45700" anchor="ctr" anchorCtr="0">
            <a:normAutofit fontScale="90000"/>
          </a:bodyPr>
          <a:lstStyle/>
          <a:p>
            <a:pPr lvl="0" algn="r">
              <a:spcBef>
                <a:spcPts val="0"/>
              </a:spcBef>
              <a:buClr>
                <a:schemeClr val="lt2"/>
              </a:buClr>
              <a:buSzPts val="4400"/>
            </a:pPr>
            <a:r>
              <a:rPr lang="en-US" dirty="0">
                <a:solidFill>
                  <a:schemeClr val="tx2"/>
                </a:solidFill>
              </a:rPr>
              <a:t>Enterprise  Software Development </a:t>
            </a:r>
            <a:r>
              <a:rPr lang="en-US">
                <a:solidFill>
                  <a:schemeClr val="tx2"/>
                </a:solidFill>
              </a:rPr>
              <a:t>Lifecycle Management</a:t>
            </a:r>
            <a:endParaRPr dirty="0"/>
          </a:p>
        </p:txBody>
      </p:sp>
      <p:grpSp>
        <p:nvGrpSpPr>
          <p:cNvPr id="381" name="Google Shape;381;p1"/>
          <p:cNvGrpSpPr/>
          <p:nvPr/>
        </p:nvGrpSpPr>
        <p:grpSpPr>
          <a:xfrm>
            <a:off x="1290061" y="753991"/>
            <a:ext cx="9398814" cy="3840813"/>
            <a:chOff x="1290061" y="753991"/>
            <a:chExt cx="9398814" cy="3840813"/>
          </a:xfrm>
        </p:grpSpPr>
        <p:pic>
          <p:nvPicPr>
            <p:cNvPr id="382" name="Google Shape;382;p1"/>
            <p:cNvPicPr preferRelativeResize="0"/>
            <p:nvPr/>
          </p:nvPicPr>
          <p:blipFill rotWithShape="1">
            <a:blip r:embed="rId3">
              <a:alphaModFix/>
            </a:blip>
            <a:srcRect/>
            <a:stretch/>
          </p:blipFill>
          <p:spPr>
            <a:xfrm>
              <a:off x="1290061" y="753991"/>
              <a:ext cx="9398814" cy="3840813"/>
            </a:xfrm>
            <a:prstGeom prst="rect">
              <a:avLst/>
            </a:prstGeom>
            <a:noFill/>
            <a:ln>
              <a:noFill/>
            </a:ln>
          </p:spPr>
        </p:pic>
        <p:sp>
          <p:nvSpPr>
            <p:cNvPr id="383" name="Google Shape;383;p1"/>
            <p:cNvSpPr txBox="1"/>
            <p:nvPr/>
          </p:nvSpPr>
          <p:spPr>
            <a:xfrm>
              <a:off x="10088873" y="1533574"/>
              <a:ext cx="4154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2CC"/>
                  </a:solidFill>
                  <a:latin typeface="Kanit"/>
                  <a:ea typeface="Kanit"/>
                  <a:cs typeface="Kanit"/>
                  <a:sym typeface="Kanit"/>
                </a:rPr>
                <a:t>®</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0"/>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SpiraPlan®: User Benefits</a:t>
            </a:r>
            <a:endParaRPr/>
          </a:p>
        </p:txBody>
      </p:sp>
      <p:grpSp>
        <p:nvGrpSpPr>
          <p:cNvPr id="573" name="Google Shape;573;p10"/>
          <p:cNvGrpSpPr/>
          <p:nvPr/>
        </p:nvGrpSpPr>
        <p:grpSpPr>
          <a:xfrm>
            <a:off x="842153" y="3775659"/>
            <a:ext cx="10507693" cy="2195891"/>
            <a:chOff x="3953" y="10921"/>
            <a:chExt cx="10507693" cy="2195891"/>
          </a:xfrm>
        </p:grpSpPr>
        <p:sp>
          <p:nvSpPr>
            <p:cNvPr id="574" name="Google Shape;574;p10"/>
            <p:cNvSpPr/>
            <p:nvPr/>
          </p:nvSpPr>
          <p:spPr>
            <a:xfrm>
              <a:off x="3953" y="10921"/>
              <a:ext cx="2377306" cy="8640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10"/>
            <p:cNvSpPr txBox="1"/>
            <p:nvPr/>
          </p:nvSpPr>
          <p:spPr>
            <a:xfrm>
              <a:off x="3953" y="10921"/>
              <a:ext cx="2377306" cy="8640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ENTERPRISE MANAGEMENT</a:t>
              </a:r>
              <a:endParaRPr sz="1300" b="0" i="0" u="none" strike="noStrike" cap="none">
                <a:solidFill>
                  <a:srgbClr val="FFFFFF"/>
                </a:solidFill>
                <a:latin typeface="Poppins Medium"/>
                <a:ea typeface="Poppins Medium"/>
                <a:cs typeface="Poppins Medium"/>
                <a:sym typeface="Poppins Medium"/>
              </a:endParaRPr>
            </a:p>
          </p:txBody>
        </p:sp>
        <p:sp>
          <p:nvSpPr>
            <p:cNvPr id="576" name="Google Shape;576;p10"/>
            <p:cNvSpPr/>
            <p:nvPr/>
          </p:nvSpPr>
          <p:spPr>
            <a:xfrm>
              <a:off x="3953" y="878579"/>
              <a:ext cx="2377306" cy="1317600"/>
            </a:xfrm>
            <a:prstGeom prst="rect">
              <a:avLst/>
            </a:prstGeom>
            <a:solidFill>
              <a:schemeClr val="lt2">
                <a:alpha val="89019"/>
              </a:schemeClr>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10"/>
            <p:cNvSpPr txBox="1"/>
            <p:nvPr/>
          </p:nvSpPr>
          <p:spPr>
            <a:xfrm>
              <a:off x="3953" y="878579"/>
              <a:ext cx="2377306" cy="131760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SpiraPlan centralizes project, program, and portfolio management into a single, scalable platform for large organizations</a:t>
              </a:r>
              <a:endParaRPr sz="1400" b="0" i="0" u="none" strike="noStrike" cap="none">
                <a:solidFill>
                  <a:srgbClr val="000000"/>
                </a:solidFill>
                <a:latin typeface="Arial"/>
                <a:ea typeface="Arial"/>
                <a:cs typeface="Arial"/>
                <a:sym typeface="Arial"/>
              </a:endParaRPr>
            </a:p>
          </p:txBody>
        </p:sp>
        <p:sp>
          <p:nvSpPr>
            <p:cNvPr id="578" name="Google Shape;578;p10"/>
            <p:cNvSpPr/>
            <p:nvPr/>
          </p:nvSpPr>
          <p:spPr>
            <a:xfrm>
              <a:off x="2714082" y="25212"/>
              <a:ext cx="2377306" cy="8640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10"/>
            <p:cNvSpPr txBox="1"/>
            <p:nvPr/>
          </p:nvSpPr>
          <p:spPr>
            <a:xfrm>
              <a:off x="2714082" y="25212"/>
              <a:ext cx="2377306" cy="8640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PORTFOLIO MANAGEMENT</a:t>
              </a:r>
              <a:endParaRPr sz="1300" b="0" i="0" u="none" strike="noStrike" cap="none">
                <a:solidFill>
                  <a:srgbClr val="FFFFFF"/>
                </a:solidFill>
                <a:latin typeface="Poppins Medium"/>
                <a:ea typeface="Poppins Medium"/>
                <a:cs typeface="Poppins Medium"/>
                <a:sym typeface="Poppins Medium"/>
              </a:endParaRPr>
            </a:p>
          </p:txBody>
        </p:sp>
        <p:sp>
          <p:nvSpPr>
            <p:cNvPr id="580" name="Google Shape;580;p10"/>
            <p:cNvSpPr/>
            <p:nvPr/>
          </p:nvSpPr>
          <p:spPr>
            <a:xfrm>
              <a:off x="2714082" y="889212"/>
              <a:ext cx="2377306" cy="1317600"/>
            </a:xfrm>
            <a:prstGeom prst="rect">
              <a:avLst/>
            </a:prstGeom>
            <a:solidFill>
              <a:schemeClr val="lt2">
                <a:alpha val="89019"/>
              </a:schemeClr>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10"/>
            <p:cNvSpPr txBox="1"/>
            <p:nvPr/>
          </p:nvSpPr>
          <p:spPr>
            <a:xfrm>
              <a:off x="2714082" y="889212"/>
              <a:ext cx="2377306" cy="131760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Provides real-time visibility into portfolio performance, enabling strategic alignment with business objectives and resource allocation.</a:t>
              </a:r>
              <a:endParaRPr sz="1400" b="0" i="0" u="none" strike="noStrike" cap="none">
                <a:solidFill>
                  <a:srgbClr val="000000"/>
                </a:solidFill>
                <a:latin typeface="Arial"/>
                <a:ea typeface="Arial"/>
                <a:cs typeface="Arial"/>
                <a:sym typeface="Arial"/>
              </a:endParaRPr>
            </a:p>
          </p:txBody>
        </p:sp>
        <p:sp>
          <p:nvSpPr>
            <p:cNvPr id="582" name="Google Shape;582;p10"/>
            <p:cNvSpPr/>
            <p:nvPr/>
          </p:nvSpPr>
          <p:spPr>
            <a:xfrm>
              <a:off x="5424211" y="25212"/>
              <a:ext cx="2377306" cy="8640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10"/>
            <p:cNvSpPr txBox="1"/>
            <p:nvPr/>
          </p:nvSpPr>
          <p:spPr>
            <a:xfrm>
              <a:off x="5424211" y="25212"/>
              <a:ext cx="2377306" cy="8640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ENTERPRISE-GRADE SCALABILITY</a:t>
              </a:r>
              <a:endParaRPr sz="1300" b="0" i="0" u="none" strike="noStrike" cap="none">
                <a:solidFill>
                  <a:srgbClr val="FFFFFF"/>
                </a:solidFill>
                <a:latin typeface="Poppins Medium"/>
                <a:ea typeface="Poppins Medium"/>
                <a:cs typeface="Poppins Medium"/>
                <a:sym typeface="Poppins Medium"/>
              </a:endParaRPr>
            </a:p>
          </p:txBody>
        </p:sp>
        <p:sp>
          <p:nvSpPr>
            <p:cNvPr id="584" name="Google Shape;584;p10"/>
            <p:cNvSpPr/>
            <p:nvPr/>
          </p:nvSpPr>
          <p:spPr>
            <a:xfrm>
              <a:off x="5424211" y="889212"/>
              <a:ext cx="2377306" cy="1317600"/>
            </a:xfrm>
            <a:prstGeom prst="rect">
              <a:avLst/>
            </a:prstGeom>
            <a:solidFill>
              <a:schemeClr val="lt2">
                <a:alpha val="89019"/>
              </a:schemeClr>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10"/>
            <p:cNvSpPr txBox="1"/>
            <p:nvPr/>
          </p:nvSpPr>
          <p:spPr>
            <a:xfrm>
              <a:off x="5424211" y="889212"/>
              <a:ext cx="2377306" cy="131760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Handles large-scale, multi-team configurations with support for global collaboration and complex reporting needs.</a:t>
              </a:r>
              <a:endParaRPr sz="1400" b="0" i="0" u="none" strike="noStrike" cap="none">
                <a:solidFill>
                  <a:srgbClr val="000000"/>
                </a:solidFill>
                <a:latin typeface="Arial"/>
                <a:ea typeface="Arial"/>
                <a:cs typeface="Arial"/>
                <a:sym typeface="Arial"/>
              </a:endParaRPr>
            </a:p>
          </p:txBody>
        </p:sp>
        <p:sp>
          <p:nvSpPr>
            <p:cNvPr id="586" name="Google Shape;586;p10"/>
            <p:cNvSpPr/>
            <p:nvPr/>
          </p:nvSpPr>
          <p:spPr>
            <a:xfrm>
              <a:off x="8134340" y="25212"/>
              <a:ext cx="2377306" cy="8640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10"/>
            <p:cNvSpPr txBox="1"/>
            <p:nvPr/>
          </p:nvSpPr>
          <p:spPr>
            <a:xfrm>
              <a:off x="8134340" y="25212"/>
              <a:ext cx="2377306" cy="8640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REAL-TIME REPORTING ACROSS LEVELS</a:t>
              </a:r>
              <a:endParaRPr sz="1300" b="0" i="0" u="none" strike="noStrike" cap="none">
                <a:solidFill>
                  <a:srgbClr val="FFFFFF"/>
                </a:solidFill>
                <a:latin typeface="Poppins Medium"/>
                <a:ea typeface="Poppins Medium"/>
                <a:cs typeface="Poppins Medium"/>
                <a:sym typeface="Poppins Medium"/>
              </a:endParaRPr>
            </a:p>
          </p:txBody>
        </p:sp>
        <p:sp>
          <p:nvSpPr>
            <p:cNvPr id="588" name="Google Shape;588;p10"/>
            <p:cNvSpPr/>
            <p:nvPr/>
          </p:nvSpPr>
          <p:spPr>
            <a:xfrm>
              <a:off x="8134340" y="889212"/>
              <a:ext cx="2377306" cy="1317600"/>
            </a:xfrm>
            <a:prstGeom prst="rect">
              <a:avLst/>
            </a:prstGeom>
            <a:solidFill>
              <a:schemeClr val="lt2">
                <a:alpha val="89019"/>
              </a:schemeClr>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10"/>
            <p:cNvSpPr txBox="1"/>
            <p:nvPr/>
          </p:nvSpPr>
          <p:spPr>
            <a:xfrm>
              <a:off x="8134340" y="889212"/>
              <a:ext cx="2377306" cy="131760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Offers portfolio-wide insights and program-specific analytics with drill-down capabilities for actionable decision-making.</a:t>
              </a:r>
              <a:endParaRPr sz="1400" b="0" i="0" u="none" strike="noStrike" cap="none">
                <a:solidFill>
                  <a:srgbClr val="000000"/>
                </a:solidFill>
                <a:latin typeface="Arial"/>
                <a:ea typeface="Arial"/>
                <a:cs typeface="Arial"/>
                <a:sym typeface="Arial"/>
              </a:endParaRPr>
            </a:p>
          </p:txBody>
        </p:sp>
      </p:grpSp>
      <p:grpSp>
        <p:nvGrpSpPr>
          <p:cNvPr id="590" name="Google Shape;590;p10"/>
          <p:cNvGrpSpPr/>
          <p:nvPr/>
        </p:nvGrpSpPr>
        <p:grpSpPr>
          <a:xfrm>
            <a:off x="851678" y="1398508"/>
            <a:ext cx="10507693" cy="2108880"/>
            <a:chOff x="3953" y="2835"/>
            <a:chExt cx="10507693" cy="2108880"/>
          </a:xfrm>
        </p:grpSpPr>
        <p:sp>
          <p:nvSpPr>
            <p:cNvPr id="591" name="Google Shape;591;p10"/>
            <p:cNvSpPr/>
            <p:nvPr/>
          </p:nvSpPr>
          <p:spPr>
            <a:xfrm>
              <a:off x="3953" y="2835"/>
              <a:ext cx="2377306" cy="8352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10"/>
            <p:cNvSpPr txBox="1"/>
            <p:nvPr/>
          </p:nvSpPr>
          <p:spPr>
            <a:xfrm>
              <a:off x="3953" y="2835"/>
              <a:ext cx="2377306" cy="8352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STRATEGIC ALIGNMENT</a:t>
              </a:r>
              <a:endParaRPr sz="1400" b="0" i="0" u="none" strike="noStrike" cap="none">
                <a:solidFill>
                  <a:srgbClr val="000000"/>
                </a:solidFill>
                <a:latin typeface="Arial"/>
                <a:ea typeface="Arial"/>
                <a:cs typeface="Arial"/>
                <a:sym typeface="Arial"/>
              </a:endParaRPr>
            </a:p>
          </p:txBody>
        </p:sp>
        <p:sp>
          <p:nvSpPr>
            <p:cNvPr id="593" name="Google Shape;593;p10"/>
            <p:cNvSpPr/>
            <p:nvPr/>
          </p:nvSpPr>
          <p:spPr>
            <a:xfrm>
              <a:off x="3953" y="838035"/>
              <a:ext cx="2377306" cy="1273680"/>
            </a:xfrm>
            <a:prstGeom prst="rect">
              <a:avLst/>
            </a:prstGeom>
            <a:solidFill>
              <a:schemeClr val="lt2">
                <a:alpha val="89019"/>
              </a:schemeClr>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10"/>
            <p:cNvSpPr txBox="1"/>
            <p:nvPr/>
          </p:nvSpPr>
          <p:spPr>
            <a:xfrm>
              <a:off x="3953" y="838035"/>
              <a:ext cx="2377306" cy="127368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Ensures all projects and programs align with organizational goals through integrated performance tracking and reporting.</a:t>
              </a:r>
              <a:endParaRPr sz="1400" b="0" i="0" u="none" strike="noStrike" cap="none">
                <a:solidFill>
                  <a:srgbClr val="000000"/>
                </a:solidFill>
                <a:latin typeface="Arial"/>
                <a:ea typeface="Arial"/>
                <a:cs typeface="Arial"/>
                <a:sym typeface="Arial"/>
              </a:endParaRPr>
            </a:p>
          </p:txBody>
        </p:sp>
        <p:sp>
          <p:nvSpPr>
            <p:cNvPr id="595" name="Google Shape;595;p10"/>
            <p:cNvSpPr/>
            <p:nvPr/>
          </p:nvSpPr>
          <p:spPr>
            <a:xfrm>
              <a:off x="2714082" y="2835"/>
              <a:ext cx="2377306" cy="8352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10"/>
            <p:cNvSpPr txBox="1"/>
            <p:nvPr/>
          </p:nvSpPr>
          <p:spPr>
            <a:xfrm>
              <a:off x="2714082" y="2835"/>
              <a:ext cx="2377306" cy="8352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FASTER TIME-TO-MARKET</a:t>
              </a:r>
              <a:endParaRPr sz="1300" b="0" i="0" u="none" strike="noStrike" cap="none">
                <a:solidFill>
                  <a:srgbClr val="FFFFFF"/>
                </a:solidFill>
                <a:latin typeface="Poppins Medium"/>
                <a:ea typeface="Poppins Medium"/>
                <a:cs typeface="Poppins Medium"/>
                <a:sym typeface="Poppins Medium"/>
              </a:endParaRPr>
            </a:p>
          </p:txBody>
        </p:sp>
        <p:sp>
          <p:nvSpPr>
            <p:cNvPr id="597" name="Google Shape;597;p10"/>
            <p:cNvSpPr/>
            <p:nvPr/>
          </p:nvSpPr>
          <p:spPr>
            <a:xfrm>
              <a:off x="2714082" y="838035"/>
              <a:ext cx="2377306" cy="1273680"/>
            </a:xfrm>
            <a:prstGeom prst="rect">
              <a:avLst/>
            </a:prstGeom>
            <a:solidFill>
              <a:schemeClr val="lt2">
                <a:alpha val="89019"/>
              </a:schemeClr>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10"/>
            <p:cNvSpPr txBox="1"/>
            <p:nvPr/>
          </p:nvSpPr>
          <p:spPr>
            <a:xfrm>
              <a:off x="2714082" y="838035"/>
              <a:ext cx="2377306" cy="127368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Reduces project delays and inefficiencies with automation and streamlined processes, driving innovation and competitiveness.</a:t>
              </a:r>
              <a:endParaRPr sz="1400" b="0" i="0" u="none" strike="noStrike" cap="none">
                <a:solidFill>
                  <a:srgbClr val="000000"/>
                </a:solidFill>
                <a:latin typeface="Arial"/>
                <a:ea typeface="Arial"/>
                <a:cs typeface="Arial"/>
                <a:sym typeface="Arial"/>
              </a:endParaRPr>
            </a:p>
          </p:txBody>
        </p:sp>
        <p:sp>
          <p:nvSpPr>
            <p:cNvPr id="599" name="Google Shape;599;p10"/>
            <p:cNvSpPr/>
            <p:nvPr/>
          </p:nvSpPr>
          <p:spPr>
            <a:xfrm>
              <a:off x="5424211" y="2835"/>
              <a:ext cx="2377306" cy="8352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0"/>
            <p:cNvSpPr txBox="1"/>
            <p:nvPr/>
          </p:nvSpPr>
          <p:spPr>
            <a:xfrm>
              <a:off x="5424211" y="2835"/>
              <a:ext cx="2377306" cy="8352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STREAMLINED COMPLIANCE AND GOVERNANCE</a:t>
              </a:r>
              <a:endParaRPr sz="1300" b="0" i="0" u="none" strike="noStrike" cap="none">
                <a:solidFill>
                  <a:srgbClr val="FFFFFF"/>
                </a:solidFill>
                <a:latin typeface="Poppins Medium"/>
                <a:ea typeface="Poppins Medium"/>
                <a:cs typeface="Poppins Medium"/>
                <a:sym typeface="Poppins Medium"/>
              </a:endParaRPr>
            </a:p>
          </p:txBody>
        </p:sp>
        <p:sp>
          <p:nvSpPr>
            <p:cNvPr id="601" name="Google Shape;601;p10"/>
            <p:cNvSpPr/>
            <p:nvPr/>
          </p:nvSpPr>
          <p:spPr>
            <a:xfrm>
              <a:off x="5424211" y="838035"/>
              <a:ext cx="2377306" cy="1273680"/>
            </a:xfrm>
            <a:prstGeom prst="rect">
              <a:avLst/>
            </a:prstGeom>
            <a:solidFill>
              <a:schemeClr val="lt2">
                <a:alpha val="89019"/>
              </a:schemeClr>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10"/>
            <p:cNvSpPr txBox="1"/>
            <p:nvPr/>
          </p:nvSpPr>
          <p:spPr>
            <a:xfrm>
              <a:off x="5424211" y="838035"/>
              <a:ext cx="2377306" cy="127368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Ensures adherence to industry standards and regulatory requirements with integrated governance tools.</a:t>
              </a:r>
              <a:endParaRPr sz="1400" b="0" i="0" u="none" strike="noStrike" cap="none">
                <a:solidFill>
                  <a:srgbClr val="000000"/>
                </a:solidFill>
                <a:latin typeface="Arial"/>
                <a:ea typeface="Arial"/>
                <a:cs typeface="Arial"/>
                <a:sym typeface="Arial"/>
              </a:endParaRPr>
            </a:p>
          </p:txBody>
        </p:sp>
        <p:sp>
          <p:nvSpPr>
            <p:cNvPr id="603" name="Google Shape;603;p10"/>
            <p:cNvSpPr/>
            <p:nvPr/>
          </p:nvSpPr>
          <p:spPr>
            <a:xfrm>
              <a:off x="8134340" y="2835"/>
              <a:ext cx="2377306" cy="835200"/>
            </a:xfrm>
            <a:prstGeom prst="rect">
              <a:avLst/>
            </a:prstGeom>
            <a:solidFill>
              <a:srgbClr val="FF6F43"/>
            </a:solidFill>
            <a:ln>
              <a:noFill/>
            </a:ln>
            <a:effectLst>
              <a:outerShdw blurRad="63500" sx="102000" sy="102000" algn="ctr" rotWithShape="0">
                <a:srgbClr val="233442">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10"/>
            <p:cNvSpPr txBox="1"/>
            <p:nvPr/>
          </p:nvSpPr>
          <p:spPr>
            <a:xfrm>
              <a:off x="8134340" y="2835"/>
              <a:ext cx="2377306" cy="835200"/>
            </a:xfrm>
            <a:prstGeom prst="rect">
              <a:avLst/>
            </a:prstGeom>
            <a:noFill/>
            <a:ln>
              <a:noFill/>
            </a:ln>
          </p:spPr>
          <p:txBody>
            <a:bodyPr spcFirstLastPara="1" wrap="square" lIns="92450" tIns="52825" rIns="92450" bIns="528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PROACTIVE RISK MANAGEMENT</a:t>
              </a:r>
              <a:endParaRPr sz="1300" b="0" i="0" u="none" strike="noStrike" cap="none">
                <a:solidFill>
                  <a:srgbClr val="FFFFFF"/>
                </a:solidFill>
                <a:latin typeface="Poppins Medium"/>
                <a:ea typeface="Poppins Medium"/>
                <a:cs typeface="Poppins Medium"/>
                <a:sym typeface="Poppins Medium"/>
              </a:endParaRPr>
            </a:p>
          </p:txBody>
        </p:sp>
        <p:sp>
          <p:nvSpPr>
            <p:cNvPr id="605" name="Google Shape;605;p10"/>
            <p:cNvSpPr/>
            <p:nvPr/>
          </p:nvSpPr>
          <p:spPr>
            <a:xfrm>
              <a:off x="8134340" y="838035"/>
              <a:ext cx="2377306" cy="1273680"/>
            </a:xfrm>
            <a:prstGeom prst="rect">
              <a:avLst/>
            </a:prstGeom>
            <a:solidFill>
              <a:schemeClr val="lt2">
                <a:alpha val="89019"/>
              </a:schemeClr>
            </a:solid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0"/>
            <p:cNvSpPr txBox="1"/>
            <p:nvPr/>
          </p:nvSpPr>
          <p:spPr>
            <a:xfrm>
              <a:off x="8134340" y="838035"/>
              <a:ext cx="2377306" cy="1273680"/>
            </a:xfrm>
            <a:prstGeom prst="rect">
              <a:avLst/>
            </a:prstGeom>
            <a:noFill/>
            <a:ln>
              <a:noFill/>
            </a:ln>
          </p:spPr>
          <p:txBody>
            <a:bodyPr spcFirstLastPara="1" wrap="square" lIns="69325" tIns="69325" rIns="92450" bIns="10400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0" i="0" u="none" strike="noStrike" cap="none">
                  <a:solidFill>
                    <a:srgbClr val="000000"/>
                  </a:solidFill>
                  <a:latin typeface="Josefin Sans"/>
                  <a:ea typeface="Josefin Sans"/>
                  <a:cs typeface="Josefin Sans"/>
                  <a:sym typeface="Josefin Sans"/>
                </a:rPr>
                <a:t>Identifies, assesses, and mitigates risks organization-wide, ensuring stability and resilience in operations.</a:t>
              </a:r>
              <a:endParaRPr sz="1400" b="0" i="0" u="none" strike="noStrike" cap="none">
                <a:solidFill>
                  <a:srgbClr val="000000"/>
                </a:solidFill>
                <a:latin typeface="Arial"/>
                <a:ea typeface="Arial"/>
                <a:cs typeface="Arial"/>
                <a:sym typeface="Arial"/>
              </a:endParaRPr>
            </a:p>
          </p:txBody>
        </p:sp>
      </p:grpSp>
      <p:pic>
        <p:nvPicPr>
          <p:cNvPr id="607" name="Google Shape;607;p10"/>
          <p:cNvPicPr preferRelativeResize="0"/>
          <p:nvPr/>
        </p:nvPicPr>
        <p:blipFill rotWithShape="1">
          <a:blip r:embed="rId3">
            <a:alphaModFix/>
          </a:blip>
          <a:srcRect/>
          <a:stretch/>
        </p:blipFill>
        <p:spPr>
          <a:xfrm>
            <a:off x="10691400" y="280340"/>
            <a:ext cx="662400" cy="719061"/>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1"/>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Add-On Products</a:t>
            </a:r>
            <a:endParaRPr>
              <a:latin typeface="Josefin Sans"/>
              <a:ea typeface="Josefin Sans"/>
              <a:cs typeface="Josefin Sans"/>
              <a:sym typeface="Josefin Sans"/>
            </a:endParaRPr>
          </a:p>
        </p:txBody>
      </p:sp>
      <p:cxnSp>
        <p:nvCxnSpPr>
          <p:cNvPr id="613" name="Google Shape;613;p11"/>
          <p:cNvCxnSpPr>
            <a:endCxn id="614" idx="0"/>
          </p:cNvCxnSpPr>
          <p:nvPr/>
        </p:nvCxnSpPr>
        <p:spPr>
          <a:xfrm flipH="1">
            <a:off x="6530493" y="2143328"/>
            <a:ext cx="943800" cy="584100"/>
          </a:xfrm>
          <a:prstGeom prst="bentConnector3">
            <a:avLst>
              <a:gd name="adj1" fmla="val -5"/>
            </a:avLst>
          </a:prstGeom>
          <a:noFill/>
          <a:ln w="57150" cap="flat" cmpd="sng">
            <a:solidFill>
              <a:srgbClr val="073642"/>
            </a:solidFill>
            <a:prstDash val="solid"/>
            <a:miter lim="800000"/>
            <a:headEnd type="none" w="sm" len="sm"/>
            <a:tailEnd type="none" w="sm" len="sm"/>
          </a:ln>
        </p:spPr>
      </p:cxnSp>
      <p:cxnSp>
        <p:nvCxnSpPr>
          <p:cNvPr id="615" name="Google Shape;615;p11"/>
          <p:cNvCxnSpPr/>
          <p:nvPr/>
        </p:nvCxnSpPr>
        <p:spPr>
          <a:xfrm>
            <a:off x="5926665" y="1494738"/>
            <a:ext cx="0" cy="4998137"/>
          </a:xfrm>
          <a:prstGeom prst="straightConnector1">
            <a:avLst/>
          </a:prstGeom>
          <a:noFill/>
          <a:ln w="28575" cap="flat" cmpd="sng">
            <a:solidFill>
              <a:srgbClr val="073642"/>
            </a:solidFill>
            <a:prstDash val="solid"/>
            <a:miter lim="800000"/>
            <a:headEnd type="none" w="sm" len="sm"/>
            <a:tailEnd type="none" w="sm" len="sm"/>
          </a:ln>
        </p:spPr>
      </p:cxnSp>
      <p:sp>
        <p:nvSpPr>
          <p:cNvPr id="616" name="Google Shape;616;p11"/>
          <p:cNvSpPr/>
          <p:nvPr/>
        </p:nvSpPr>
        <p:spPr>
          <a:xfrm>
            <a:off x="6281508" y="2438337"/>
            <a:ext cx="5538919" cy="3839915"/>
          </a:xfrm>
          <a:prstGeom prst="roundRect">
            <a:avLst>
              <a:gd name="adj" fmla="val 5145"/>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14" name="Google Shape;614;p11"/>
          <p:cNvSpPr/>
          <p:nvPr/>
        </p:nvSpPr>
        <p:spPr>
          <a:xfrm>
            <a:off x="6407247" y="2727428"/>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17" name="Google Shape;617;p11"/>
          <p:cNvSpPr/>
          <p:nvPr/>
        </p:nvSpPr>
        <p:spPr>
          <a:xfrm>
            <a:off x="6407247" y="3522599"/>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18" name="Google Shape;618;p11"/>
          <p:cNvSpPr/>
          <p:nvPr/>
        </p:nvSpPr>
        <p:spPr>
          <a:xfrm>
            <a:off x="6412347" y="415695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19" name="Google Shape;619;p11"/>
          <p:cNvSpPr/>
          <p:nvPr/>
        </p:nvSpPr>
        <p:spPr>
          <a:xfrm>
            <a:off x="6407247" y="4830528"/>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20" name="Google Shape;620;p11"/>
          <p:cNvSpPr/>
          <p:nvPr/>
        </p:nvSpPr>
        <p:spPr>
          <a:xfrm>
            <a:off x="6407247" y="5600759"/>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cxnSp>
        <p:nvCxnSpPr>
          <p:cNvPr id="621" name="Google Shape;621;p11"/>
          <p:cNvCxnSpPr>
            <a:stCxn id="614" idx="4"/>
            <a:endCxn id="617" idx="0"/>
          </p:cNvCxnSpPr>
          <p:nvPr/>
        </p:nvCxnSpPr>
        <p:spPr>
          <a:xfrm>
            <a:off x="6530493" y="2973920"/>
            <a:ext cx="0" cy="548700"/>
          </a:xfrm>
          <a:prstGeom prst="straightConnector1">
            <a:avLst/>
          </a:prstGeom>
          <a:noFill/>
          <a:ln w="57150" cap="flat" cmpd="sng">
            <a:solidFill>
              <a:srgbClr val="073642"/>
            </a:solidFill>
            <a:prstDash val="solid"/>
            <a:miter lim="800000"/>
            <a:headEnd type="none" w="sm" len="sm"/>
            <a:tailEnd type="none" w="sm" len="sm"/>
          </a:ln>
        </p:spPr>
      </p:cxnSp>
      <p:cxnSp>
        <p:nvCxnSpPr>
          <p:cNvPr id="622" name="Google Shape;622;p11"/>
          <p:cNvCxnSpPr>
            <a:stCxn id="617" idx="4"/>
            <a:endCxn id="618" idx="0"/>
          </p:cNvCxnSpPr>
          <p:nvPr/>
        </p:nvCxnSpPr>
        <p:spPr>
          <a:xfrm>
            <a:off x="6530493" y="3769091"/>
            <a:ext cx="5100" cy="387900"/>
          </a:xfrm>
          <a:prstGeom prst="straightConnector1">
            <a:avLst/>
          </a:prstGeom>
          <a:noFill/>
          <a:ln w="57150" cap="flat" cmpd="sng">
            <a:solidFill>
              <a:srgbClr val="073642"/>
            </a:solidFill>
            <a:prstDash val="solid"/>
            <a:miter lim="800000"/>
            <a:headEnd type="none" w="sm" len="sm"/>
            <a:tailEnd type="none" w="sm" len="sm"/>
          </a:ln>
        </p:spPr>
      </p:cxnSp>
      <p:cxnSp>
        <p:nvCxnSpPr>
          <p:cNvPr id="623" name="Google Shape;623;p11"/>
          <p:cNvCxnSpPr>
            <a:stCxn id="618" idx="4"/>
          </p:cNvCxnSpPr>
          <p:nvPr/>
        </p:nvCxnSpPr>
        <p:spPr>
          <a:xfrm flipH="1">
            <a:off x="6530493" y="4403448"/>
            <a:ext cx="5100" cy="223200"/>
          </a:xfrm>
          <a:prstGeom prst="straightConnector1">
            <a:avLst/>
          </a:prstGeom>
          <a:noFill/>
          <a:ln w="57150" cap="flat" cmpd="sng">
            <a:solidFill>
              <a:srgbClr val="073642"/>
            </a:solidFill>
            <a:prstDash val="solid"/>
            <a:miter lim="800000"/>
            <a:headEnd type="none" w="sm" len="sm"/>
            <a:tailEnd type="none" w="sm" len="sm"/>
          </a:ln>
        </p:spPr>
      </p:cxnSp>
      <p:cxnSp>
        <p:nvCxnSpPr>
          <p:cNvPr id="624" name="Google Shape;624;p11"/>
          <p:cNvCxnSpPr>
            <a:endCxn id="619" idx="0"/>
          </p:cNvCxnSpPr>
          <p:nvPr/>
        </p:nvCxnSpPr>
        <p:spPr>
          <a:xfrm>
            <a:off x="6530493" y="4628928"/>
            <a:ext cx="0" cy="201600"/>
          </a:xfrm>
          <a:prstGeom prst="straightConnector1">
            <a:avLst/>
          </a:prstGeom>
          <a:noFill/>
          <a:ln w="57150" cap="flat" cmpd="sng">
            <a:solidFill>
              <a:srgbClr val="073642"/>
            </a:solidFill>
            <a:prstDash val="solid"/>
            <a:miter lim="800000"/>
            <a:headEnd type="none" w="sm" len="sm"/>
            <a:tailEnd type="none" w="sm" len="sm"/>
          </a:ln>
        </p:spPr>
      </p:cxnSp>
      <p:cxnSp>
        <p:nvCxnSpPr>
          <p:cNvPr id="625" name="Google Shape;625;p11"/>
          <p:cNvCxnSpPr>
            <a:stCxn id="619" idx="4"/>
            <a:endCxn id="620" idx="0"/>
          </p:cNvCxnSpPr>
          <p:nvPr/>
        </p:nvCxnSpPr>
        <p:spPr>
          <a:xfrm>
            <a:off x="6530493" y="5077020"/>
            <a:ext cx="0" cy="523800"/>
          </a:xfrm>
          <a:prstGeom prst="straightConnector1">
            <a:avLst/>
          </a:prstGeom>
          <a:noFill/>
          <a:ln w="57150" cap="flat" cmpd="sng">
            <a:solidFill>
              <a:srgbClr val="073642"/>
            </a:solidFill>
            <a:prstDash val="solid"/>
            <a:miter lim="800000"/>
            <a:headEnd type="none" w="sm" len="sm"/>
            <a:tailEnd type="none" w="sm" len="sm"/>
          </a:ln>
        </p:spPr>
      </p:cxnSp>
      <p:cxnSp>
        <p:nvCxnSpPr>
          <p:cNvPr id="626" name="Google Shape;626;p11"/>
          <p:cNvCxnSpPr/>
          <p:nvPr/>
        </p:nvCxnSpPr>
        <p:spPr>
          <a:xfrm flipH="1">
            <a:off x="761001" y="2104606"/>
            <a:ext cx="587100" cy="584100"/>
          </a:xfrm>
          <a:prstGeom prst="bentConnector3">
            <a:avLst>
              <a:gd name="adj1" fmla="val 0"/>
            </a:avLst>
          </a:prstGeom>
          <a:noFill/>
          <a:ln w="57150" cap="flat" cmpd="sng">
            <a:solidFill>
              <a:srgbClr val="073642"/>
            </a:solidFill>
            <a:prstDash val="solid"/>
            <a:miter lim="800000"/>
            <a:headEnd type="none" w="sm" len="sm"/>
            <a:tailEnd type="none" w="sm" len="sm"/>
          </a:ln>
        </p:spPr>
      </p:cxnSp>
      <p:sp>
        <p:nvSpPr>
          <p:cNvPr id="627" name="Google Shape;627;p11"/>
          <p:cNvSpPr/>
          <p:nvPr/>
        </p:nvSpPr>
        <p:spPr>
          <a:xfrm>
            <a:off x="496884" y="1494738"/>
            <a:ext cx="2414991" cy="609867"/>
          </a:xfrm>
          <a:prstGeom prst="wedgeRoundRectCallout">
            <a:avLst>
              <a:gd name="adj1" fmla="val -20833"/>
              <a:gd name="adj2" fmla="val 62500"/>
              <a:gd name="adj3" fmla="val 0"/>
            </a:avLst>
          </a:prstGeom>
          <a:solidFill>
            <a:schemeClr val="lt2"/>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28" name="Google Shape;628;p11"/>
          <p:cNvSpPr txBox="1"/>
          <p:nvPr/>
        </p:nvSpPr>
        <p:spPr>
          <a:xfrm>
            <a:off x="878413" y="2773631"/>
            <a:ext cx="4881893" cy="32623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Extends Spira® Platform (SpiraTest, SpiraTeam, SpiraPlan) with customizable features to meet specific industry needs and compliance requirements.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Offers modular SpiraApps to dynamically adapt workflows, optimize SDLC processes, and maximize ROI.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Integrates with AI solutions like ChatGPT, Azure OpenAI, and AWS Bedrock for automated test generation, risk analysis, and streamlined project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Quick installation with support for integrations like GitHub, GitLab, AWS Bedrock, and CircleCI for a unified workflow experience.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Supports third-party development and monetization of SpiraApps, expanding functionality and fostering innovation.</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1F2E"/>
              </a:solidFill>
              <a:latin typeface="Josefin Sans"/>
              <a:ea typeface="Josefin Sans"/>
              <a:cs typeface="Josefin Sans"/>
              <a:sym typeface="Josefin Sans"/>
            </a:endParaRPr>
          </a:p>
        </p:txBody>
      </p:sp>
      <p:sp>
        <p:nvSpPr>
          <p:cNvPr id="629" name="Google Shape;629;p11"/>
          <p:cNvSpPr/>
          <p:nvPr/>
        </p:nvSpPr>
        <p:spPr>
          <a:xfrm>
            <a:off x="572439" y="2431134"/>
            <a:ext cx="5263425" cy="3679366"/>
          </a:xfrm>
          <a:prstGeom prst="roundRect">
            <a:avLst>
              <a:gd name="adj" fmla="val 5145"/>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cxnSp>
        <p:nvCxnSpPr>
          <p:cNvPr id="630" name="Google Shape;630;p11"/>
          <p:cNvCxnSpPr>
            <a:endCxn id="631" idx="0"/>
          </p:cNvCxnSpPr>
          <p:nvPr/>
        </p:nvCxnSpPr>
        <p:spPr>
          <a:xfrm>
            <a:off x="761001" y="2667524"/>
            <a:ext cx="0" cy="2998200"/>
          </a:xfrm>
          <a:prstGeom prst="straightConnector1">
            <a:avLst/>
          </a:prstGeom>
          <a:noFill/>
          <a:ln w="57150" cap="flat" cmpd="sng">
            <a:solidFill>
              <a:srgbClr val="073642"/>
            </a:solidFill>
            <a:prstDash val="solid"/>
            <a:miter lim="800000"/>
            <a:headEnd type="none" w="sm" len="sm"/>
            <a:tailEnd type="none" w="sm" len="sm"/>
          </a:ln>
        </p:spPr>
      </p:cxnSp>
      <p:sp>
        <p:nvSpPr>
          <p:cNvPr id="632" name="Google Shape;632;p11"/>
          <p:cNvSpPr/>
          <p:nvPr/>
        </p:nvSpPr>
        <p:spPr>
          <a:xfrm>
            <a:off x="637800" y="280247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33" name="Google Shape;633;p11"/>
          <p:cNvSpPr/>
          <p:nvPr/>
        </p:nvSpPr>
        <p:spPr>
          <a:xfrm>
            <a:off x="637755" y="4226890"/>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34" name="Google Shape;634;p11"/>
          <p:cNvSpPr/>
          <p:nvPr/>
        </p:nvSpPr>
        <p:spPr>
          <a:xfrm>
            <a:off x="637755" y="4953774"/>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31" name="Google Shape;631;p11"/>
          <p:cNvSpPr/>
          <p:nvPr/>
        </p:nvSpPr>
        <p:spPr>
          <a:xfrm>
            <a:off x="637755" y="5665724"/>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635" name="Google Shape;635;p11" descr="A logo with a black background&#10;&#10;Description automatically generated"/>
          <p:cNvPicPr preferRelativeResize="0"/>
          <p:nvPr/>
        </p:nvPicPr>
        <p:blipFill rotWithShape="1">
          <a:blip r:embed="rId3">
            <a:alphaModFix/>
          </a:blip>
          <a:srcRect/>
          <a:stretch/>
        </p:blipFill>
        <p:spPr>
          <a:xfrm>
            <a:off x="604247" y="1074379"/>
            <a:ext cx="1495560" cy="1495560"/>
          </a:xfrm>
          <a:prstGeom prst="rect">
            <a:avLst/>
          </a:prstGeom>
          <a:noFill/>
          <a:ln>
            <a:noFill/>
          </a:ln>
        </p:spPr>
      </p:pic>
      <p:pic>
        <p:nvPicPr>
          <p:cNvPr id="636" name="Google Shape;636;p11" descr="A group of hexagons with different colors&#10;&#10;Description automatically generated"/>
          <p:cNvPicPr preferRelativeResize="0"/>
          <p:nvPr/>
        </p:nvPicPr>
        <p:blipFill rotWithShape="1">
          <a:blip r:embed="rId4">
            <a:alphaModFix/>
          </a:blip>
          <a:srcRect/>
          <a:stretch/>
        </p:blipFill>
        <p:spPr>
          <a:xfrm>
            <a:off x="2113455" y="1531095"/>
            <a:ext cx="560970" cy="560970"/>
          </a:xfrm>
          <a:prstGeom prst="rect">
            <a:avLst/>
          </a:prstGeom>
          <a:noFill/>
          <a:ln>
            <a:noFill/>
          </a:ln>
          <a:effectLst>
            <a:outerShdw blurRad="63500" sx="102000" sy="102000" algn="ctr" rotWithShape="0">
              <a:srgbClr val="000000">
                <a:alpha val="40000"/>
              </a:srgbClr>
            </a:outerShdw>
          </a:effectLst>
        </p:spPr>
      </p:pic>
      <p:sp>
        <p:nvSpPr>
          <p:cNvPr id="637" name="Google Shape;637;p11"/>
          <p:cNvSpPr/>
          <p:nvPr/>
        </p:nvSpPr>
        <p:spPr>
          <a:xfrm>
            <a:off x="6445345" y="1464238"/>
            <a:ext cx="2337742" cy="609867"/>
          </a:xfrm>
          <a:prstGeom prst="wedgeRoundRectCallout">
            <a:avLst>
              <a:gd name="adj1" fmla="val -20833"/>
              <a:gd name="adj2" fmla="val 62500"/>
              <a:gd name="adj3" fmla="val 0"/>
            </a:avLst>
          </a:prstGeom>
          <a:solidFill>
            <a:schemeClr val="lt2"/>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638" name="Google Shape;638;p11" descr="A black background with yellow circles&#10;&#10;Description automatically generated"/>
          <p:cNvPicPr preferRelativeResize="0"/>
          <p:nvPr/>
        </p:nvPicPr>
        <p:blipFill rotWithShape="1">
          <a:blip r:embed="rId5">
            <a:alphaModFix/>
          </a:blip>
          <a:srcRect/>
          <a:stretch/>
        </p:blipFill>
        <p:spPr>
          <a:xfrm>
            <a:off x="6653739" y="1164317"/>
            <a:ext cx="1274020" cy="1274020"/>
          </a:xfrm>
          <a:prstGeom prst="rect">
            <a:avLst/>
          </a:prstGeom>
          <a:noFill/>
          <a:ln>
            <a:noFill/>
          </a:ln>
        </p:spPr>
      </p:pic>
      <p:sp>
        <p:nvSpPr>
          <p:cNvPr id="639" name="Google Shape;639;p11"/>
          <p:cNvSpPr txBox="1"/>
          <p:nvPr/>
        </p:nvSpPr>
        <p:spPr>
          <a:xfrm>
            <a:off x="6696852" y="2694220"/>
            <a:ext cx="5236621" cy="3416279"/>
          </a:xfrm>
          <a:prstGeom prst="rect">
            <a:avLst/>
          </a:prstGeom>
          <a:noFill/>
          <a:ln>
            <a:noFill/>
          </a:ln>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DataSync is a data synchronization tool designed to automate and streamline integrations between Spira and external platforms, ensuring real-time updates and consistent data across systems.</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Josefin Sans"/>
              <a:ea typeface="Josefin Sans"/>
              <a:cs typeface="Josefin Sans"/>
              <a:sym typeface="Josefin Sans"/>
            </a:endParaRPr>
          </a:p>
          <a:p>
            <a:pPr marL="508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Automatically reflects changes across all connected tools, reducing </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manual work and ensuring teams stay aligned.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Adapts to any operational need with cloud, on-premise, and hybrid deployment models, making it ideal for businesses of all sizes and industries.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Comprehensive and developer-friendly, DataSync offers advanced data mapping, multi-instance support, and a centralized dashboard for easy management and troubleshooting.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Josefin Sans"/>
                <a:ea typeface="Josefin Sans"/>
                <a:cs typeface="Josefin Sans"/>
                <a:sym typeface="Josefin Sans"/>
              </a:rPr>
              <a:t>Ensures data integrity with robust security features and scales effortlessly to handle growing business requirements, including complex hybrid environments.</a:t>
            </a:r>
            <a:endParaRPr sz="1400" b="0" i="0" u="none" strike="noStrike" cap="none">
              <a:solidFill>
                <a:srgbClr val="000000"/>
              </a:solidFill>
              <a:latin typeface="Arial"/>
              <a:ea typeface="Arial"/>
              <a:cs typeface="Arial"/>
              <a:sym typeface="Arial"/>
            </a:endParaRPr>
          </a:p>
        </p:txBody>
      </p:sp>
      <p:sp>
        <p:nvSpPr>
          <p:cNvPr id="640" name="Google Shape;640;p11"/>
          <p:cNvSpPr/>
          <p:nvPr/>
        </p:nvSpPr>
        <p:spPr>
          <a:xfrm>
            <a:off x="656827" y="357630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641" name="Google Shape;641;p11" descr="A colorful pinwheel on a black background&#10;&#10;Description automatically generated"/>
          <p:cNvPicPr preferRelativeResize="0"/>
          <p:nvPr/>
        </p:nvPicPr>
        <p:blipFill rotWithShape="1">
          <a:blip r:embed="rId6">
            <a:alphaModFix/>
          </a:blip>
          <a:srcRect/>
          <a:stretch/>
        </p:blipFill>
        <p:spPr>
          <a:xfrm>
            <a:off x="8110307" y="1508362"/>
            <a:ext cx="544525" cy="520566"/>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2"/>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Add-On Products</a:t>
            </a:r>
            <a:endParaRPr>
              <a:latin typeface="Josefin Sans"/>
              <a:ea typeface="Josefin Sans"/>
              <a:cs typeface="Josefin Sans"/>
              <a:sym typeface="Josefin Sans"/>
            </a:endParaRPr>
          </a:p>
        </p:txBody>
      </p:sp>
      <p:cxnSp>
        <p:nvCxnSpPr>
          <p:cNvPr id="647" name="Google Shape;647;p12"/>
          <p:cNvCxnSpPr>
            <a:stCxn id="648" idx="2"/>
            <a:endCxn id="649" idx="0"/>
          </p:cNvCxnSpPr>
          <p:nvPr/>
        </p:nvCxnSpPr>
        <p:spPr>
          <a:xfrm rot="5400000">
            <a:off x="6711635" y="1924755"/>
            <a:ext cx="584100" cy="943800"/>
          </a:xfrm>
          <a:prstGeom prst="bentConnector3">
            <a:avLst>
              <a:gd name="adj1" fmla="val 50004"/>
            </a:avLst>
          </a:prstGeom>
          <a:noFill/>
          <a:ln w="57150" cap="flat" cmpd="sng">
            <a:solidFill>
              <a:srgbClr val="073642"/>
            </a:solidFill>
            <a:prstDash val="solid"/>
            <a:miter lim="800000"/>
            <a:headEnd type="none" w="sm" len="sm"/>
            <a:tailEnd type="none" w="sm" len="sm"/>
          </a:ln>
        </p:spPr>
      </p:cxnSp>
      <p:sp>
        <p:nvSpPr>
          <p:cNvPr id="650" name="Google Shape;650;p12"/>
          <p:cNvSpPr txBox="1"/>
          <p:nvPr/>
        </p:nvSpPr>
        <p:spPr>
          <a:xfrm>
            <a:off x="6445345" y="2658092"/>
            <a:ext cx="5133401" cy="3375283"/>
          </a:xfrm>
          <a:prstGeom prst="rect">
            <a:avLst/>
          </a:prstGeom>
          <a:noFill/>
          <a:ln>
            <a:noFill/>
          </a:ln>
        </p:spPr>
        <p:txBody>
          <a:bodyPr spcFirstLastPara="1" wrap="square" lIns="91425" tIns="45700" rIns="91425" bIns="45700" anchor="t" anchorCtr="0">
            <a:spAutoFit/>
          </a:bodyPr>
          <a:lstStyle/>
          <a:p>
            <a:pPr marL="179916" marR="0" lvl="0" indent="-171450" algn="l" rtl="0">
              <a:lnSpc>
                <a:spcPct val="100000"/>
              </a:lnSpc>
              <a:spcBef>
                <a:spcPts val="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B2B service desk solution for cloud &amp; on-premise installations that integrates tightly with all Spira products to keep product teams informed</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Built-in knowledge base, help desk, and forums capabilities with a powerful ticketing system that facilitates communication with the end customer and enables prioritization</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Centralization of all customer communications enables a streamlined approach to customer support</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Complete configurability allows for adaptability to any customer support workflow</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Quick set-up and easy-to-use ticket creation &amp; management, with an existing email integration</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Robust and customizable reports for effective visualization of the entire customer support engine with easy KPI tracking (e.g., ticket volume, resolution times, customer satisfaction, etc.)</a:t>
            </a:r>
            <a:endParaRPr sz="1400" b="0" i="0" u="none" strike="noStrike" cap="none">
              <a:solidFill>
                <a:srgbClr val="000000"/>
              </a:solidFill>
              <a:latin typeface="Josefin Sans"/>
              <a:ea typeface="Josefin Sans"/>
              <a:cs typeface="Josefin Sans"/>
              <a:sym typeface="Josefin Sans"/>
            </a:endParaRPr>
          </a:p>
        </p:txBody>
      </p:sp>
      <p:cxnSp>
        <p:nvCxnSpPr>
          <p:cNvPr id="651" name="Google Shape;651;p12"/>
          <p:cNvCxnSpPr/>
          <p:nvPr/>
        </p:nvCxnSpPr>
        <p:spPr>
          <a:xfrm>
            <a:off x="5926665" y="1494738"/>
            <a:ext cx="0" cy="4649891"/>
          </a:xfrm>
          <a:prstGeom prst="straightConnector1">
            <a:avLst/>
          </a:prstGeom>
          <a:noFill/>
          <a:ln w="28575" cap="flat" cmpd="sng">
            <a:solidFill>
              <a:srgbClr val="073642"/>
            </a:solidFill>
            <a:prstDash val="solid"/>
            <a:miter lim="800000"/>
            <a:headEnd type="none" w="sm" len="sm"/>
            <a:tailEnd type="none" w="sm" len="sm"/>
          </a:ln>
        </p:spPr>
      </p:cxnSp>
      <p:sp>
        <p:nvSpPr>
          <p:cNvPr id="648" name="Google Shape;648;p12"/>
          <p:cNvSpPr/>
          <p:nvPr/>
        </p:nvSpPr>
        <p:spPr>
          <a:xfrm>
            <a:off x="6331045" y="1543635"/>
            <a:ext cx="2289080" cy="560970"/>
          </a:xfrm>
          <a:prstGeom prst="wedgeRoundRectCallout">
            <a:avLst>
              <a:gd name="adj1" fmla="val -20833"/>
              <a:gd name="adj2" fmla="val 62500"/>
              <a:gd name="adj3" fmla="val 0"/>
            </a:avLst>
          </a:prstGeom>
          <a:solidFill>
            <a:schemeClr val="lt2"/>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652" name="Google Shape;652;p12"/>
          <p:cNvPicPr preferRelativeResize="0"/>
          <p:nvPr/>
        </p:nvPicPr>
        <p:blipFill rotWithShape="1">
          <a:blip r:embed="rId3">
            <a:alphaModFix/>
          </a:blip>
          <a:srcRect/>
          <a:stretch/>
        </p:blipFill>
        <p:spPr>
          <a:xfrm>
            <a:off x="8102158" y="1631893"/>
            <a:ext cx="384048" cy="384048"/>
          </a:xfrm>
          <a:prstGeom prst="rect">
            <a:avLst/>
          </a:prstGeom>
          <a:noFill/>
          <a:ln>
            <a:noFill/>
          </a:ln>
          <a:effectLst>
            <a:outerShdw blurRad="63500" sx="102000" sy="102000" algn="ctr" rotWithShape="0">
              <a:srgbClr val="000000">
                <a:alpha val="40000"/>
              </a:srgbClr>
            </a:outerShdw>
          </a:effectLst>
        </p:spPr>
      </p:pic>
      <p:pic>
        <p:nvPicPr>
          <p:cNvPr id="653" name="Google Shape;653;p12"/>
          <p:cNvPicPr preferRelativeResize="0"/>
          <p:nvPr/>
        </p:nvPicPr>
        <p:blipFill rotWithShape="1">
          <a:blip r:embed="rId4">
            <a:alphaModFix/>
          </a:blip>
          <a:srcRect/>
          <a:stretch/>
        </p:blipFill>
        <p:spPr>
          <a:xfrm>
            <a:off x="6430719" y="1642075"/>
            <a:ext cx="1553415" cy="362464"/>
          </a:xfrm>
          <a:prstGeom prst="rect">
            <a:avLst/>
          </a:prstGeom>
          <a:noFill/>
          <a:ln>
            <a:noFill/>
          </a:ln>
        </p:spPr>
      </p:pic>
      <p:sp>
        <p:nvSpPr>
          <p:cNvPr id="654" name="Google Shape;654;p12"/>
          <p:cNvSpPr/>
          <p:nvPr/>
        </p:nvSpPr>
        <p:spPr>
          <a:xfrm>
            <a:off x="6281508" y="2572534"/>
            <a:ext cx="5538919" cy="3510191"/>
          </a:xfrm>
          <a:prstGeom prst="roundRect">
            <a:avLst>
              <a:gd name="adj" fmla="val 5145"/>
            </a:avLst>
          </a:prstGeom>
          <a:noFill/>
          <a:ln w="28575" cap="flat" cmpd="sng">
            <a:solidFill>
              <a:srgbClr val="FDCB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49" name="Google Shape;649;p12"/>
          <p:cNvSpPr/>
          <p:nvPr/>
        </p:nvSpPr>
        <p:spPr>
          <a:xfrm>
            <a:off x="6408492" y="268875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55" name="Google Shape;655;p12"/>
          <p:cNvSpPr/>
          <p:nvPr/>
        </p:nvSpPr>
        <p:spPr>
          <a:xfrm>
            <a:off x="6407247" y="3363104"/>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56" name="Google Shape;656;p12"/>
          <p:cNvSpPr/>
          <p:nvPr/>
        </p:nvSpPr>
        <p:spPr>
          <a:xfrm>
            <a:off x="6412373" y="3996588"/>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57" name="Google Shape;657;p12"/>
          <p:cNvSpPr/>
          <p:nvPr/>
        </p:nvSpPr>
        <p:spPr>
          <a:xfrm>
            <a:off x="6407247" y="4466361"/>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58" name="Google Shape;658;p12"/>
          <p:cNvSpPr/>
          <p:nvPr/>
        </p:nvSpPr>
        <p:spPr>
          <a:xfrm>
            <a:off x="6407247" y="4914398"/>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59" name="Google Shape;659;p12"/>
          <p:cNvSpPr/>
          <p:nvPr/>
        </p:nvSpPr>
        <p:spPr>
          <a:xfrm>
            <a:off x="6407247" y="5384114"/>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cxnSp>
        <p:nvCxnSpPr>
          <p:cNvPr id="660" name="Google Shape;660;p12"/>
          <p:cNvCxnSpPr>
            <a:stCxn id="649" idx="4"/>
            <a:endCxn id="655" idx="0"/>
          </p:cNvCxnSpPr>
          <p:nvPr/>
        </p:nvCxnSpPr>
        <p:spPr>
          <a:xfrm flipH="1">
            <a:off x="6530538" y="2935248"/>
            <a:ext cx="1200" cy="427800"/>
          </a:xfrm>
          <a:prstGeom prst="straightConnector1">
            <a:avLst/>
          </a:prstGeom>
          <a:noFill/>
          <a:ln w="57150" cap="flat" cmpd="sng">
            <a:solidFill>
              <a:srgbClr val="073642"/>
            </a:solidFill>
            <a:prstDash val="solid"/>
            <a:miter lim="800000"/>
            <a:headEnd type="none" w="sm" len="sm"/>
            <a:tailEnd type="none" w="sm" len="sm"/>
          </a:ln>
        </p:spPr>
      </p:cxnSp>
      <p:cxnSp>
        <p:nvCxnSpPr>
          <p:cNvPr id="661" name="Google Shape;661;p12"/>
          <p:cNvCxnSpPr>
            <a:stCxn id="655" idx="4"/>
            <a:endCxn id="656" idx="0"/>
          </p:cNvCxnSpPr>
          <p:nvPr/>
        </p:nvCxnSpPr>
        <p:spPr>
          <a:xfrm>
            <a:off x="6530493" y="3609596"/>
            <a:ext cx="5100" cy="387000"/>
          </a:xfrm>
          <a:prstGeom prst="straightConnector1">
            <a:avLst/>
          </a:prstGeom>
          <a:noFill/>
          <a:ln w="57150" cap="flat" cmpd="sng">
            <a:solidFill>
              <a:srgbClr val="073642"/>
            </a:solidFill>
            <a:prstDash val="solid"/>
            <a:miter lim="800000"/>
            <a:headEnd type="none" w="sm" len="sm"/>
            <a:tailEnd type="none" w="sm" len="sm"/>
          </a:ln>
        </p:spPr>
      </p:cxnSp>
      <p:cxnSp>
        <p:nvCxnSpPr>
          <p:cNvPr id="662" name="Google Shape;662;p12"/>
          <p:cNvCxnSpPr>
            <a:stCxn id="656" idx="4"/>
            <a:endCxn id="657" idx="0"/>
          </p:cNvCxnSpPr>
          <p:nvPr/>
        </p:nvCxnSpPr>
        <p:spPr>
          <a:xfrm flipH="1">
            <a:off x="6530519" y="4243080"/>
            <a:ext cx="5100" cy="223200"/>
          </a:xfrm>
          <a:prstGeom prst="straightConnector1">
            <a:avLst/>
          </a:prstGeom>
          <a:noFill/>
          <a:ln w="57150" cap="flat" cmpd="sng">
            <a:solidFill>
              <a:srgbClr val="073642"/>
            </a:solidFill>
            <a:prstDash val="solid"/>
            <a:miter lim="800000"/>
            <a:headEnd type="none" w="sm" len="sm"/>
            <a:tailEnd type="none" w="sm" len="sm"/>
          </a:ln>
        </p:spPr>
      </p:cxnSp>
      <p:cxnSp>
        <p:nvCxnSpPr>
          <p:cNvPr id="663" name="Google Shape;663;p12"/>
          <p:cNvCxnSpPr>
            <a:stCxn id="657" idx="4"/>
            <a:endCxn id="658" idx="0"/>
          </p:cNvCxnSpPr>
          <p:nvPr/>
        </p:nvCxnSpPr>
        <p:spPr>
          <a:xfrm>
            <a:off x="6530493" y="4712853"/>
            <a:ext cx="0" cy="201600"/>
          </a:xfrm>
          <a:prstGeom prst="straightConnector1">
            <a:avLst/>
          </a:prstGeom>
          <a:noFill/>
          <a:ln w="57150" cap="flat" cmpd="sng">
            <a:solidFill>
              <a:srgbClr val="073642"/>
            </a:solidFill>
            <a:prstDash val="solid"/>
            <a:miter lim="800000"/>
            <a:headEnd type="none" w="sm" len="sm"/>
            <a:tailEnd type="none" w="sm" len="sm"/>
          </a:ln>
        </p:spPr>
      </p:cxnSp>
      <p:cxnSp>
        <p:nvCxnSpPr>
          <p:cNvPr id="664" name="Google Shape;664;p12"/>
          <p:cNvCxnSpPr>
            <a:stCxn id="658" idx="4"/>
            <a:endCxn id="659" idx="0"/>
          </p:cNvCxnSpPr>
          <p:nvPr/>
        </p:nvCxnSpPr>
        <p:spPr>
          <a:xfrm>
            <a:off x="6530493" y="5160890"/>
            <a:ext cx="0" cy="223200"/>
          </a:xfrm>
          <a:prstGeom prst="straightConnector1">
            <a:avLst/>
          </a:prstGeom>
          <a:noFill/>
          <a:ln w="57150" cap="flat" cmpd="sng">
            <a:solidFill>
              <a:srgbClr val="073642"/>
            </a:solidFill>
            <a:prstDash val="solid"/>
            <a:miter lim="800000"/>
            <a:headEnd type="none" w="sm" len="sm"/>
            <a:tailEnd type="none" w="sm" len="sm"/>
          </a:ln>
        </p:spPr>
      </p:cxnSp>
      <p:cxnSp>
        <p:nvCxnSpPr>
          <p:cNvPr id="665" name="Google Shape;665;p12"/>
          <p:cNvCxnSpPr/>
          <p:nvPr/>
        </p:nvCxnSpPr>
        <p:spPr>
          <a:xfrm flipH="1">
            <a:off x="761001" y="2104606"/>
            <a:ext cx="587100" cy="584100"/>
          </a:xfrm>
          <a:prstGeom prst="bentConnector3">
            <a:avLst>
              <a:gd name="adj1" fmla="val 0"/>
            </a:avLst>
          </a:prstGeom>
          <a:noFill/>
          <a:ln w="57150" cap="flat" cmpd="sng">
            <a:solidFill>
              <a:srgbClr val="073642"/>
            </a:solidFill>
            <a:prstDash val="solid"/>
            <a:miter lim="800000"/>
            <a:headEnd type="none" w="sm" len="sm"/>
            <a:tailEnd type="none" w="sm" len="sm"/>
          </a:ln>
        </p:spPr>
      </p:cxnSp>
      <p:sp>
        <p:nvSpPr>
          <p:cNvPr id="666" name="Google Shape;666;p12"/>
          <p:cNvSpPr/>
          <p:nvPr/>
        </p:nvSpPr>
        <p:spPr>
          <a:xfrm>
            <a:off x="496885" y="1543635"/>
            <a:ext cx="2013108" cy="560970"/>
          </a:xfrm>
          <a:prstGeom prst="wedgeRoundRectCallout">
            <a:avLst>
              <a:gd name="adj1" fmla="val -20833"/>
              <a:gd name="adj2" fmla="val 62500"/>
              <a:gd name="adj3" fmla="val 0"/>
            </a:avLst>
          </a:prstGeom>
          <a:solidFill>
            <a:schemeClr val="lt2"/>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67" name="Google Shape;667;p12"/>
          <p:cNvSpPr txBox="1"/>
          <p:nvPr/>
        </p:nvSpPr>
        <p:spPr>
          <a:xfrm>
            <a:off x="658805" y="2773631"/>
            <a:ext cx="4927837" cy="2585323"/>
          </a:xfrm>
          <a:prstGeom prst="rect">
            <a:avLst/>
          </a:prstGeom>
          <a:noFill/>
          <a:ln>
            <a:noFill/>
          </a:ln>
        </p:spPr>
        <p:txBody>
          <a:bodyPr spcFirstLastPara="1" wrap="square" lIns="91425" tIns="45700" rIns="91425" bIns="45700" anchor="t" anchorCtr="0">
            <a:spAutoFit/>
          </a:bodyPr>
          <a:lstStyle/>
          <a:p>
            <a:pPr marL="179916" marR="0" lvl="0" indent="-171450" algn="l" rtl="0">
              <a:lnSpc>
                <a:spcPct val="100000"/>
              </a:lnSpc>
              <a:spcBef>
                <a:spcPts val="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Browser-based testing capture tool that enables secure recording of exploratory testing sessions</a:t>
            </a:r>
            <a:endParaRPr sz="1400" b="0" i="0" u="none" strike="noStrike" cap="none">
              <a:solidFill>
                <a:srgbClr val="000000"/>
              </a:solidFill>
              <a:latin typeface="Josefin Sans"/>
              <a:ea typeface="Josefin Sans"/>
              <a:cs typeface="Josefin Sans"/>
              <a:sym typeface="Josefin Sans"/>
            </a:endParaRPr>
          </a:p>
          <a:p>
            <a:pPr marL="8466" marR="0" lvl="0" indent="0" algn="l" rtl="0">
              <a:lnSpc>
                <a:spcPct val="100000"/>
              </a:lnSpc>
              <a:spcBef>
                <a:spcPts val="600"/>
              </a:spcBef>
              <a:spcAft>
                <a:spcPts val="0"/>
              </a:spcAft>
              <a:buClr>
                <a:srgbClr val="000000"/>
              </a:buClr>
              <a:buSzPts val="1200"/>
              <a:buFont typeface="Arial"/>
              <a:buNone/>
            </a:pPr>
            <a:endParaRPr sz="1200" b="0" i="0" u="none" strike="noStrike" cap="none">
              <a:solidFill>
                <a:srgbClr val="001F2E"/>
              </a:solidFill>
              <a:latin typeface="Josefin Sans"/>
              <a:ea typeface="Josefin Sans"/>
              <a:cs typeface="Josefin Sans"/>
              <a:sym typeface="Josefin Sans"/>
            </a:endParaRPr>
          </a:p>
          <a:p>
            <a:pPr marL="179916" marR="0" lvl="0" indent="-171450" algn="l" rtl="0">
              <a:lnSpc>
                <a:spcPct val="100000"/>
              </a:lnSpc>
              <a:spcBef>
                <a:spcPts val="6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Automated tracking of clicks &amp; keystrokes on each tab being recorded</a:t>
            </a:r>
            <a:endParaRPr sz="1400" b="0" i="0" u="none" strike="noStrike" cap="none">
              <a:solidFill>
                <a:srgbClr val="000000"/>
              </a:solidFill>
              <a:latin typeface="Josefin Sans"/>
              <a:ea typeface="Josefin Sans"/>
              <a:cs typeface="Josefin Sans"/>
              <a:sym typeface="Josefin Sans"/>
            </a:endParaRPr>
          </a:p>
          <a:p>
            <a:pPr marL="8466" marR="0" lvl="0" indent="0" algn="l" rtl="0">
              <a:lnSpc>
                <a:spcPct val="100000"/>
              </a:lnSpc>
              <a:spcBef>
                <a:spcPts val="600"/>
              </a:spcBef>
              <a:spcAft>
                <a:spcPts val="0"/>
              </a:spcAft>
              <a:buClr>
                <a:srgbClr val="000000"/>
              </a:buClr>
              <a:buSzPts val="1200"/>
              <a:buFont typeface="Arial"/>
              <a:buNone/>
            </a:pPr>
            <a:endParaRPr sz="1200" b="0" i="0" u="none" strike="noStrike" cap="none">
              <a:solidFill>
                <a:srgbClr val="001F2E"/>
              </a:solidFill>
              <a:latin typeface="Josefin Sans"/>
              <a:ea typeface="Josefin Sans"/>
              <a:cs typeface="Josefin Sans"/>
              <a:sym typeface="Josefin Sans"/>
            </a:endParaRPr>
          </a:p>
          <a:p>
            <a:pPr marL="179916" marR="0" lvl="0" indent="-171450" algn="l" rtl="0">
              <a:lnSpc>
                <a:spcPct val="100000"/>
              </a:lnSpc>
              <a:spcBef>
                <a:spcPts val="6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Logging of steps for each testing session and notes for specific issues encountered</a:t>
            </a:r>
            <a:endParaRPr sz="1400" b="0" i="0" u="none" strike="noStrike" cap="none">
              <a:solidFill>
                <a:srgbClr val="000000"/>
              </a:solidFill>
              <a:latin typeface="Josefin Sans"/>
              <a:ea typeface="Josefin Sans"/>
              <a:cs typeface="Josefin Sans"/>
              <a:sym typeface="Josefin Sans"/>
            </a:endParaRPr>
          </a:p>
          <a:p>
            <a:pPr marL="8466" marR="0" lvl="0" indent="0" algn="l" rtl="0">
              <a:lnSpc>
                <a:spcPct val="100000"/>
              </a:lnSpc>
              <a:spcBef>
                <a:spcPts val="600"/>
              </a:spcBef>
              <a:spcAft>
                <a:spcPts val="0"/>
              </a:spcAft>
              <a:buClr>
                <a:srgbClr val="000000"/>
              </a:buClr>
              <a:buSzPts val="1200"/>
              <a:buFont typeface="Arial"/>
              <a:buNone/>
            </a:pPr>
            <a:endParaRPr sz="1200" b="0" i="0" u="none" strike="noStrike" cap="none">
              <a:solidFill>
                <a:srgbClr val="001F2E"/>
              </a:solidFill>
              <a:latin typeface="Josefin Sans"/>
              <a:ea typeface="Josefin Sans"/>
              <a:cs typeface="Josefin Sans"/>
              <a:sym typeface="Josefin Sans"/>
            </a:endParaRPr>
          </a:p>
          <a:p>
            <a:pPr marL="179916" marR="0" lvl="0" indent="-171450" algn="l" rtl="0">
              <a:lnSpc>
                <a:spcPct val="100000"/>
              </a:lnSpc>
              <a:spcBef>
                <a:spcPts val="6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Delivered as “freemium” product; viewed as additional lever of future product-led growth for the Spira suite</a:t>
            </a:r>
            <a:endParaRPr sz="1400" b="0" i="0" u="none" strike="noStrike" cap="none">
              <a:solidFill>
                <a:srgbClr val="000000"/>
              </a:solidFill>
              <a:latin typeface="Josefin Sans"/>
              <a:ea typeface="Josefin Sans"/>
              <a:cs typeface="Josefin Sans"/>
              <a:sym typeface="Josefin Sans"/>
            </a:endParaRPr>
          </a:p>
        </p:txBody>
      </p:sp>
      <p:pic>
        <p:nvPicPr>
          <p:cNvPr id="668" name="Google Shape;668;p12"/>
          <p:cNvPicPr preferRelativeResize="0"/>
          <p:nvPr/>
        </p:nvPicPr>
        <p:blipFill rotWithShape="1">
          <a:blip r:embed="rId5">
            <a:alphaModFix/>
          </a:blip>
          <a:srcRect/>
          <a:stretch/>
        </p:blipFill>
        <p:spPr>
          <a:xfrm>
            <a:off x="542329" y="1636805"/>
            <a:ext cx="1297862" cy="402336"/>
          </a:xfrm>
          <a:prstGeom prst="rect">
            <a:avLst/>
          </a:prstGeom>
          <a:noFill/>
          <a:ln>
            <a:noFill/>
          </a:ln>
        </p:spPr>
      </p:pic>
      <p:pic>
        <p:nvPicPr>
          <p:cNvPr id="669" name="Google Shape;669;p12"/>
          <p:cNvPicPr preferRelativeResize="0"/>
          <p:nvPr/>
        </p:nvPicPr>
        <p:blipFill rotWithShape="1">
          <a:blip r:embed="rId6">
            <a:alphaModFix/>
          </a:blip>
          <a:srcRect/>
          <a:stretch/>
        </p:blipFill>
        <p:spPr>
          <a:xfrm>
            <a:off x="1983068" y="1645949"/>
            <a:ext cx="384048" cy="384048"/>
          </a:xfrm>
          <a:prstGeom prst="rect">
            <a:avLst/>
          </a:prstGeom>
          <a:noFill/>
          <a:ln>
            <a:noFill/>
          </a:ln>
          <a:effectLst>
            <a:outerShdw blurRad="63500" sx="102000" sy="102000" algn="ctr" rotWithShape="0">
              <a:srgbClr val="000000">
                <a:alpha val="40000"/>
              </a:srgbClr>
            </a:outerShdw>
          </a:effectLst>
        </p:spPr>
      </p:pic>
      <p:sp>
        <p:nvSpPr>
          <p:cNvPr id="670" name="Google Shape;670;p12"/>
          <p:cNvSpPr/>
          <p:nvPr/>
        </p:nvSpPr>
        <p:spPr>
          <a:xfrm>
            <a:off x="496881" y="2572534"/>
            <a:ext cx="5188101" cy="3510191"/>
          </a:xfrm>
          <a:prstGeom prst="roundRect">
            <a:avLst>
              <a:gd name="adj" fmla="val 5145"/>
            </a:avLst>
          </a:prstGeom>
          <a:noFill/>
          <a:ln w="28575" cap="flat" cmpd="sng">
            <a:solidFill>
              <a:srgbClr val="FDCB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cxnSp>
        <p:nvCxnSpPr>
          <p:cNvPr id="671" name="Google Shape;671;p12"/>
          <p:cNvCxnSpPr>
            <a:endCxn id="672" idx="4"/>
          </p:cNvCxnSpPr>
          <p:nvPr/>
        </p:nvCxnSpPr>
        <p:spPr>
          <a:xfrm>
            <a:off x="761046" y="2688805"/>
            <a:ext cx="0" cy="2637000"/>
          </a:xfrm>
          <a:prstGeom prst="straightConnector1">
            <a:avLst/>
          </a:prstGeom>
          <a:noFill/>
          <a:ln w="57150" cap="flat" cmpd="sng">
            <a:solidFill>
              <a:srgbClr val="073642"/>
            </a:solidFill>
            <a:prstDash val="solid"/>
            <a:miter lim="800000"/>
            <a:headEnd type="none" w="sm" len="sm"/>
            <a:tailEnd type="none" w="sm" len="sm"/>
          </a:ln>
        </p:spPr>
      </p:cxnSp>
      <p:sp>
        <p:nvSpPr>
          <p:cNvPr id="673" name="Google Shape;673;p12"/>
          <p:cNvSpPr/>
          <p:nvPr/>
        </p:nvSpPr>
        <p:spPr>
          <a:xfrm>
            <a:off x="637800" y="280247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74" name="Google Shape;674;p12"/>
          <p:cNvSpPr/>
          <p:nvPr/>
        </p:nvSpPr>
        <p:spPr>
          <a:xfrm>
            <a:off x="637800" y="3679868"/>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75" name="Google Shape;675;p12"/>
          <p:cNvSpPr/>
          <p:nvPr/>
        </p:nvSpPr>
        <p:spPr>
          <a:xfrm>
            <a:off x="637800" y="4385029"/>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72" name="Google Shape;672;p12"/>
          <p:cNvSpPr/>
          <p:nvPr/>
        </p:nvSpPr>
        <p:spPr>
          <a:xfrm>
            <a:off x="637800" y="5079313"/>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Add-On Products</a:t>
            </a:r>
            <a:endParaRPr>
              <a:latin typeface="Josefin Sans"/>
              <a:ea typeface="Josefin Sans"/>
              <a:cs typeface="Josefin Sans"/>
              <a:sym typeface="Josefin Sans"/>
            </a:endParaRPr>
          </a:p>
        </p:txBody>
      </p:sp>
      <p:cxnSp>
        <p:nvCxnSpPr>
          <p:cNvPr id="681" name="Google Shape;681;p13"/>
          <p:cNvCxnSpPr>
            <a:stCxn id="682" idx="2"/>
            <a:endCxn id="683" idx="0"/>
          </p:cNvCxnSpPr>
          <p:nvPr/>
        </p:nvCxnSpPr>
        <p:spPr>
          <a:xfrm rot="5400000">
            <a:off x="6711635" y="1924755"/>
            <a:ext cx="584100" cy="943800"/>
          </a:xfrm>
          <a:prstGeom prst="bentConnector3">
            <a:avLst>
              <a:gd name="adj1" fmla="val 50004"/>
            </a:avLst>
          </a:prstGeom>
          <a:noFill/>
          <a:ln w="57150" cap="flat" cmpd="sng">
            <a:solidFill>
              <a:srgbClr val="073642"/>
            </a:solidFill>
            <a:prstDash val="solid"/>
            <a:miter lim="800000"/>
            <a:headEnd type="none" w="sm" len="sm"/>
            <a:tailEnd type="none" w="sm" len="sm"/>
          </a:ln>
        </p:spPr>
      </p:cxnSp>
      <p:sp>
        <p:nvSpPr>
          <p:cNvPr id="684" name="Google Shape;684;p13"/>
          <p:cNvSpPr txBox="1"/>
          <p:nvPr/>
        </p:nvSpPr>
        <p:spPr>
          <a:xfrm>
            <a:off x="6445345" y="2658092"/>
            <a:ext cx="5133401" cy="3190577"/>
          </a:xfrm>
          <a:prstGeom prst="rect">
            <a:avLst/>
          </a:prstGeom>
          <a:noFill/>
          <a:ln>
            <a:noFill/>
          </a:ln>
        </p:spPr>
        <p:txBody>
          <a:bodyPr spcFirstLastPara="1" wrap="square" lIns="91425" tIns="45700" rIns="91425" bIns="45700" anchor="t" anchorCtr="0">
            <a:spAutoFit/>
          </a:bodyPr>
          <a:lstStyle/>
          <a:p>
            <a:pPr marL="179916" marR="0" lvl="0" indent="-171450" algn="l" rtl="0">
              <a:lnSpc>
                <a:spcPct val="100000"/>
              </a:lnSpc>
              <a:spcBef>
                <a:spcPts val="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Extension of the Spira suite that enables orchestration of automated regression testing (manual &amp; automated)</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Open architecture to allow for use in tandem with SpiraTest or other test automation tools, whether commercial (HP Unified Functional Testing, TestComplete) or open source (Selenium, Playright)</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Facilitates scheduling, execution, and management of automated test scripts, allowing for full oversight of distributed test labs from a central SpiraTest server</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Flexible deployment (cloud, on-premise, hybrid) to suit the needs of all end users</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Real-time and detailed reporting delivers a holistic view of manual &amp; automated testing with screenshots, log files, and QA metrics</a:t>
            </a:r>
            <a:endParaRPr sz="1400" b="0" i="0" u="none" strike="noStrike" cap="none">
              <a:solidFill>
                <a:srgbClr val="000000"/>
              </a:solidFill>
              <a:latin typeface="Josefin Sans"/>
              <a:ea typeface="Josefin Sans"/>
              <a:cs typeface="Josefin Sans"/>
              <a:sym typeface="Josefin Sans"/>
            </a:endParaRPr>
          </a:p>
          <a:p>
            <a:pPr marL="179916" marR="0" lvl="0" indent="-171450" algn="l" rtl="0">
              <a:lnSpc>
                <a:spcPct val="100000"/>
              </a:lnSpc>
              <a:spcBef>
                <a:spcPts val="800"/>
              </a:spcBef>
              <a:spcAft>
                <a:spcPts val="0"/>
              </a:spcAft>
              <a:buClr>
                <a:srgbClr val="000000"/>
              </a:buClr>
              <a:buSzPts val="1000"/>
              <a:buFont typeface="Arial"/>
              <a:buChar char="•"/>
            </a:pPr>
            <a:r>
              <a:rPr lang="en-US" sz="1200" b="0" i="0" u="none" strike="noStrike" cap="none">
                <a:solidFill>
                  <a:srgbClr val="001F2E"/>
                </a:solidFill>
                <a:latin typeface="Josefin Sans"/>
                <a:ea typeface="Josefin Sans"/>
                <a:cs typeface="Josefin Sans"/>
                <a:sym typeface="Josefin Sans"/>
              </a:rPr>
              <a:t>Primary target users are automation engineers, but also test managers and QA managers</a:t>
            </a:r>
            <a:endParaRPr sz="1400" b="0" i="0" u="none" strike="noStrike" cap="none">
              <a:solidFill>
                <a:srgbClr val="000000"/>
              </a:solidFill>
              <a:latin typeface="Josefin Sans"/>
              <a:ea typeface="Josefin Sans"/>
              <a:cs typeface="Josefin Sans"/>
              <a:sym typeface="Josefin Sans"/>
            </a:endParaRPr>
          </a:p>
        </p:txBody>
      </p:sp>
      <p:sp>
        <p:nvSpPr>
          <p:cNvPr id="682" name="Google Shape;682;p13"/>
          <p:cNvSpPr/>
          <p:nvPr/>
        </p:nvSpPr>
        <p:spPr>
          <a:xfrm>
            <a:off x="6331045" y="1543635"/>
            <a:ext cx="2289080" cy="560970"/>
          </a:xfrm>
          <a:prstGeom prst="wedgeRoundRectCallout">
            <a:avLst>
              <a:gd name="adj1" fmla="val -20833"/>
              <a:gd name="adj2" fmla="val 62500"/>
              <a:gd name="adj3" fmla="val 0"/>
            </a:avLst>
          </a:prstGeom>
          <a:solidFill>
            <a:schemeClr val="lt2"/>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685" name="Google Shape;685;p13"/>
          <p:cNvPicPr preferRelativeResize="0"/>
          <p:nvPr/>
        </p:nvPicPr>
        <p:blipFill rotWithShape="1">
          <a:blip r:embed="rId3">
            <a:alphaModFix/>
          </a:blip>
          <a:srcRect/>
          <a:stretch/>
        </p:blipFill>
        <p:spPr>
          <a:xfrm>
            <a:off x="6416507" y="1629677"/>
            <a:ext cx="1460874" cy="404175"/>
          </a:xfrm>
          <a:prstGeom prst="rect">
            <a:avLst/>
          </a:prstGeom>
          <a:noFill/>
          <a:ln>
            <a:noFill/>
          </a:ln>
        </p:spPr>
      </p:pic>
      <p:pic>
        <p:nvPicPr>
          <p:cNvPr id="686" name="Google Shape;686;p13"/>
          <p:cNvPicPr preferRelativeResize="0"/>
          <p:nvPr/>
        </p:nvPicPr>
        <p:blipFill rotWithShape="1">
          <a:blip r:embed="rId4">
            <a:alphaModFix/>
          </a:blip>
          <a:srcRect/>
          <a:stretch/>
        </p:blipFill>
        <p:spPr>
          <a:xfrm>
            <a:off x="7973191" y="1623141"/>
            <a:ext cx="384048" cy="384048"/>
          </a:xfrm>
          <a:prstGeom prst="rect">
            <a:avLst/>
          </a:prstGeom>
          <a:noFill/>
          <a:ln>
            <a:noFill/>
          </a:ln>
        </p:spPr>
      </p:pic>
      <p:sp>
        <p:nvSpPr>
          <p:cNvPr id="683" name="Google Shape;683;p13"/>
          <p:cNvSpPr/>
          <p:nvPr/>
        </p:nvSpPr>
        <p:spPr>
          <a:xfrm>
            <a:off x="6408493" y="268875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87" name="Google Shape;687;p13"/>
          <p:cNvSpPr/>
          <p:nvPr/>
        </p:nvSpPr>
        <p:spPr>
          <a:xfrm>
            <a:off x="6407248" y="3143648"/>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88" name="Google Shape;688;p13"/>
          <p:cNvSpPr/>
          <p:nvPr/>
        </p:nvSpPr>
        <p:spPr>
          <a:xfrm>
            <a:off x="6412374" y="396915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89" name="Google Shape;689;p13"/>
          <p:cNvSpPr/>
          <p:nvPr/>
        </p:nvSpPr>
        <p:spPr>
          <a:xfrm>
            <a:off x="6407248" y="4621809"/>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90" name="Google Shape;690;p13"/>
          <p:cNvSpPr/>
          <p:nvPr/>
        </p:nvSpPr>
        <p:spPr>
          <a:xfrm>
            <a:off x="6407248" y="5115566"/>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91" name="Google Shape;691;p13"/>
          <p:cNvSpPr/>
          <p:nvPr/>
        </p:nvSpPr>
        <p:spPr>
          <a:xfrm>
            <a:off x="6407248" y="5576138"/>
            <a:ext cx="246492" cy="246492"/>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cxnSp>
        <p:nvCxnSpPr>
          <p:cNvPr id="692" name="Google Shape;692;p13"/>
          <p:cNvCxnSpPr>
            <a:stCxn id="683" idx="4"/>
            <a:endCxn id="687" idx="0"/>
          </p:cNvCxnSpPr>
          <p:nvPr/>
        </p:nvCxnSpPr>
        <p:spPr>
          <a:xfrm flipH="1">
            <a:off x="6530539" y="2935248"/>
            <a:ext cx="1200" cy="208500"/>
          </a:xfrm>
          <a:prstGeom prst="straightConnector1">
            <a:avLst/>
          </a:prstGeom>
          <a:noFill/>
          <a:ln w="57150" cap="flat" cmpd="sng">
            <a:solidFill>
              <a:srgbClr val="073642"/>
            </a:solidFill>
            <a:prstDash val="solid"/>
            <a:miter lim="800000"/>
            <a:headEnd type="none" w="sm" len="sm"/>
            <a:tailEnd type="none" w="sm" len="sm"/>
          </a:ln>
        </p:spPr>
      </p:cxnSp>
      <p:cxnSp>
        <p:nvCxnSpPr>
          <p:cNvPr id="693" name="Google Shape;693;p13"/>
          <p:cNvCxnSpPr>
            <a:stCxn id="687" idx="4"/>
            <a:endCxn id="688" idx="0"/>
          </p:cNvCxnSpPr>
          <p:nvPr/>
        </p:nvCxnSpPr>
        <p:spPr>
          <a:xfrm>
            <a:off x="6530494" y="3390140"/>
            <a:ext cx="5100" cy="579000"/>
          </a:xfrm>
          <a:prstGeom prst="straightConnector1">
            <a:avLst/>
          </a:prstGeom>
          <a:noFill/>
          <a:ln w="57150" cap="flat" cmpd="sng">
            <a:solidFill>
              <a:srgbClr val="073642"/>
            </a:solidFill>
            <a:prstDash val="solid"/>
            <a:miter lim="800000"/>
            <a:headEnd type="none" w="sm" len="sm"/>
            <a:tailEnd type="none" w="sm" len="sm"/>
          </a:ln>
        </p:spPr>
      </p:cxnSp>
      <p:cxnSp>
        <p:nvCxnSpPr>
          <p:cNvPr id="694" name="Google Shape;694;p13"/>
          <p:cNvCxnSpPr>
            <a:stCxn id="688" idx="4"/>
            <a:endCxn id="689" idx="0"/>
          </p:cNvCxnSpPr>
          <p:nvPr/>
        </p:nvCxnSpPr>
        <p:spPr>
          <a:xfrm flipH="1">
            <a:off x="6530520" y="4215648"/>
            <a:ext cx="5100" cy="406200"/>
          </a:xfrm>
          <a:prstGeom prst="straightConnector1">
            <a:avLst/>
          </a:prstGeom>
          <a:noFill/>
          <a:ln w="57150" cap="flat" cmpd="sng">
            <a:solidFill>
              <a:srgbClr val="073642"/>
            </a:solidFill>
            <a:prstDash val="solid"/>
            <a:miter lim="800000"/>
            <a:headEnd type="none" w="sm" len="sm"/>
            <a:tailEnd type="none" w="sm" len="sm"/>
          </a:ln>
        </p:spPr>
      </p:cxnSp>
      <p:cxnSp>
        <p:nvCxnSpPr>
          <p:cNvPr id="695" name="Google Shape;695;p13"/>
          <p:cNvCxnSpPr>
            <a:stCxn id="689" idx="4"/>
            <a:endCxn id="690" idx="0"/>
          </p:cNvCxnSpPr>
          <p:nvPr/>
        </p:nvCxnSpPr>
        <p:spPr>
          <a:xfrm>
            <a:off x="6530494" y="4868301"/>
            <a:ext cx="0" cy="247200"/>
          </a:xfrm>
          <a:prstGeom prst="straightConnector1">
            <a:avLst/>
          </a:prstGeom>
          <a:noFill/>
          <a:ln w="57150" cap="flat" cmpd="sng">
            <a:solidFill>
              <a:srgbClr val="073642"/>
            </a:solidFill>
            <a:prstDash val="solid"/>
            <a:miter lim="800000"/>
            <a:headEnd type="none" w="sm" len="sm"/>
            <a:tailEnd type="none" w="sm" len="sm"/>
          </a:ln>
        </p:spPr>
      </p:cxnSp>
      <p:cxnSp>
        <p:nvCxnSpPr>
          <p:cNvPr id="696" name="Google Shape;696;p13"/>
          <p:cNvCxnSpPr>
            <a:stCxn id="690" idx="4"/>
            <a:endCxn id="691" idx="0"/>
          </p:cNvCxnSpPr>
          <p:nvPr/>
        </p:nvCxnSpPr>
        <p:spPr>
          <a:xfrm>
            <a:off x="6530494" y="5362058"/>
            <a:ext cx="0" cy="214200"/>
          </a:xfrm>
          <a:prstGeom prst="straightConnector1">
            <a:avLst/>
          </a:prstGeom>
          <a:noFill/>
          <a:ln w="57150" cap="flat" cmpd="sng">
            <a:solidFill>
              <a:srgbClr val="073642"/>
            </a:solidFill>
            <a:prstDash val="solid"/>
            <a:miter lim="800000"/>
            <a:headEnd type="none" w="sm" len="sm"/>
            <a:tailEnd type="none" w="sm" len="sm"/>
          </a:ln>
        </p:spPr>
      </p:cxnSp>
      <p:cxnSp>
        <p:nvCxnSpPr>
          <p:cNvPr id="697" name="Google Shape;697;p13"/>
          <p:cNvCxnSpPr/>
          <p:nvPr/>
        </p:nvCxnSpPr>
        <p:spPr>
          <a:xfrm>
            <a:off x="6096000" y="1494738"/>
            <a:ext cx="0" cy="4649891"/>
          </a:xfrm>
          <a:prstGeom prst="straightConnector1">
            <a:avLst/>
          </a:prstGeom>
          <a:noFill/>
          <a:ln w="28575" cap="flat" cmpd="sng">
            <a:solidFill>
              <a:srgbClr val="073642"/>
            </a:solidFill>
            <a:prstDash val="solid"/>
            <a:miter lim="800000"/>
            <a:headEnd type="none" w="sm" len="sm"/>
            <a:tailEnd type="none" w="sm" len="sm"/>
          </a:ln>
        </p:spPr>
      </p:cxnSp>
      <p:sp>
        <p:nvSpPr>
          <p:cNvPr id="698" name="Google Shape;698;p13"/>
          <p:cNvSpPr/>
          <p:nvPr/>
        </p:nvSpPr>
        <p:spPr>
          <a:xfrm>
            <a:off x="6281508" y="2572534"/>
            <a:ext cx="5538919" cy="3510191"/>
          </a:xfrm>
          <a:prstGeom prst="roundRect">
            <a:avLst>
              <a:gd name="adj" fmla="val 5145"/>
            </a:avLst>
          </a:prstGeom>
          <a:noFill/>
          <a:ln w="28575" cap="flat" cmpd="sng">
            <a:solidFill>
              <a:srgbClr val="FDCB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99" name="Google Shape;699;p13"/>
          <p:cNvSpPr/>
          <p:nvPr/>
        </p:nvSpPr>
        <p:spPr>
          <a:xfrm>
            <a:off x="563448" y="1551797"/>
            <a:ext cx="1702500" cy="561000"/>
          </a:xfrm>
          <a:prstGeom prst="wedgeRoundRectCallout">
            <a:avLst>
              <a:gd name="adj1" fmla="val -20833"/>
              <a:gd name="adj2" fmla="val 62500"/>
              <a:gd name="adj3" fmla="val 0"/>
            </a:avLst>
          </a:prstGeom>
          <a:solidFill>
            <a:schemeClr val="lt2"/>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Kanit"/>
              <a:ea typeface="Kanit"/>
              <a:cs typeface="Kanit"/>
              <a:sym typeface="Kanit"/>
            </a:endParaRPr>
          </a:p>
        </p:txBody>
      </p:sp>
      <p:sp>
        <p:nvSpPr>
          <p:cNvPr id="700" name="Google Shape;700;p13"/>
          <p:cNvSpPr txBox="1"/>
          <p:nvPr/>
        </p:nvSpPr>
        <p:spPr>
          <a:xfrm>
            <a:off x="974378" y="2827555"/>
            <a:ext cx="4486530" cy="2631449"/>
          </a:xfrm>
          <a:prstGeom prst="rect">
            <a:avLst/>
          </a:prstGeom>
          <a:noFill/>
          <a:ln>
            <a:noFill/>
          </a:ln>
        </p:spPr>
        <p:txBody>
          <a:bodyPr spcFirstLastPara="1" wrap="square" lIns="91425" tIns="45700" rIns="91425" bIns="45700" anchor="t" anchorCtr="0">
            <a:spAutoFit/>
          </a:bodyPr>
          <a:lstStyle/>
          <a:p>
            <a:pPr marL="8465"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Pre-defined packages of professional services for specific customer objectives</a:t>
            </a:r>
            <a:endParaRPr sz="1400" b="0" i="0" u="none" strike="noStrike" cap="none">
              <a:solidFill>
                <a:srgbClr val="001F2E"/>
              </a:solidFill>
              <a:latin typeface="Josefin Sans"/>
              <a:ea typeface="Josefin Sans"/>
              <a:cs typeface="Josefin Sans"/>
              <a:sym typeface="Josefin Sans"/>
            </a:endParaRPr>
          </a:p>
          <a:p>
            <a:pPr marL="8465"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Each package is associated with specific outcomes &amp; deliverables, offered at a fixed price vs. hourly</a:t>
            </a:r>
            <a:endParaRPr sz="1400" b="0" i="0" u="none" strike="noStrike" cap="none">
              <a:solidFill>
                <a:srgbClr val="000000"/>
              </a:solidFill>
              <a:latin typeface="Josefin Sans"/>
              <a:ea typeface="Josefin Sans"/>
              <a:cs typeface="Josefin Sans"/>
              <a:sym typeface="Josefin Sans"/>
            </a:endParaRPr>
          </a:p>
          <a:p>
            <a:pPr marL="179915" marR="0" lvl="0" indent="-107950" algn="l" rtl="0">
              <a:lnSpc>
                <a:spcPct val="100000"/>
              </a:lnSpc>
              <a:spcBef>
                <a:spcPts val="600"/>
              </a:spcBef>
              <a:spcAft>
                <a:spcPts val="0"/>
              </a:spcAft>
              <a:buClr>
                <a:srgbClr val="000000"/>
              </a:buClr>
              <a:buSzPts val="1000"/>
              <a:buFont typeface="Arial"/>
              <a:buNone/>
            </a:pPr>
            <a:endParaRPr sz="1400" b="0" i="0" u="none" strike="noStrike" cap="none">
              <a:solidFill>
                <a:srgbClr val="001F2E"/>
              </a:solidFill>
              <a:latin typeface="Josefin Sans"/>
              <a:ea typeface="Josefin Sans"/>
              <a:cs typeface="Josefin Sans"/>
              <a:sym typeface="Josefin Sans"/>
            </a:endParaRPr>
          </a:p>
          <a:p>
            <a:pPr marL="8465"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Provides smaller organizations &amp; teams access to the expertise of Inflectra’s global solution partner network</a:t>
            </a:r>
            <a:endParaRPr sz="1400" b="0" i="0" u="none" strike="noStrike" cap="none">
              <a:solidFill>
                <a:srgbClr val="000000"/>
              </a:solidFill>
              <a:latin typeface="Josefin Sans"/>
              <a:ea typeface="Josefin Sans"/>
              <a:cs typeface="Josefin Sans"/>
              <a:sym typeface="Josefin Sans"/>
            </a:endParaRPr>
          </a:p>
          <a:p>
            <a:pPr marL="8465" marR="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1F2E"/>
              </a:solidFill>
              <a:latin typeface="Josefin Sans"/>
              <a:ea typeface="Josefin Sans"/>
              <a:cs typeface="Josefin Sans"/>
              <a:sym typeface="Josefin Sans"/>
            </a:endParaRPr>
          </a:p>
          <a:p>
            <a:pPr marL="8465"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Offerings are incremental to Inflectra’s existing customer support and other services</a:t>
            </a:r>
            <a:endParaRPr sz="1400" b="0" i="0" u="none" strike="noStrike" cap="none">
              <a:solidFill>
                <a:srgbClr val="001F2E"/>
              </a:solidFill>
              <a:latin typeface="Josefin Sans"/>
              <a:ea typeface="Josefin Sans"/>
              <a:cs typeface="Josefin Sans"/>
              <a:sym typeface="Josefin Sans"/>
            </a:endParaRPr>
          </a:p>
        </p:txBody>
      </p:sp>
      <p:sp>
        <p:nvSpPr>
          <p:cNvPr id="701" name="Google Shape;701;p13"/>
          <p:cNvSpPr txBox="1"/>
          <p:nvPr/>
        </p:nvSpPr>
        <p:spPr>
          <a:xfrm>
            <a:off x="499531" y="1647399"/>
            <a:ext cx="1558800" cy="338700"/>
          </a:xfrm>
          <a:prstGeom prst="rect">
            <a:avLst/>
          </a:prstGeom>
          <a:noFill/>
          <a:ln>
            <a:noFill/>
          </a:ln>
        </p:spPr>
        <p:txBody>
          <a:bodyPr spcFirstLastPara="1" wrap="square" lIns="91425" tIns="45700" rIns="91425" bIns="45700" anchor="t" anchorCtr="0">
            <a:spAutoFit/>
          </a:bodyPr>
          <a:lstStyle/>
          <a:p>
            <a:pPr marL="8465"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1F2E"/>
                </a:solidFill>
                <a:latin typeface="Josefin Sans"/>
                <a:ea typeface="Josefin Sans"/>
                <a:cs typeface="Josefin Sans"/>
                <a:sym typeface="Josefin Sans"/>
              </a:rPr>
              <a:t>Accelerators</a:t>
            </a:r>
            <a:endParaRPr sz="1400" b="0" i="0" u="none" strike="noStrike" cap="none">
              <a:solidFill>
                <a:srgbClr val="000000"/>
              </a:solidFill>
              <a:latin typeface="Josefin Sans"/>
              <a:ea typeface="Josefin Sans"/>
              <a:cs typeface="Josefin Sans"/>
              <a:sym typeface="Josefin Sans"/>
            </a:endParaRPr>
          </a:p>
        </p:txBody>
      </p:sp>
      <p:cxnSp>
        <p:nvCxnSpPr>
          <p:cNvPr id="702" name="Google Shape;702;p13"/>
          <p:cNvCxnSpPr>
            <a:stCxn id="699" idx="2"/>
          </p:cNvCxnSpPr>
          <p:nvPr/>
        </p:nvCxnSpPr>
        <p:spPr>
          <a:xfrm rot="5400000">
            <a:off x="829098" y="2111297"/>
            <a:ext cx="584100" cy="587100"/>
          </a:xfrm>
          <a:prstGeom prst="bentConnector3">
            <a:avLst>
              <a:gd name="adj1" fmla="val 50004"/>
            </a:avLst>
          </a:prstGeom>
          <a:noFill/>
          <a:ln w="57150" cap="flat" cmpd="sng">
            <a:solidFill>
              <a:srgbClr val="073642"/>
            </a:solidFill>
            <a:prstDash val="solid"/>
            <a:miter lim="800000"/>
            <a:headEnd type="none" w="sm" len="sm"/>
            <a:tailEnd type="none" w="sm" len="sm"/>
          </a:ln>
        </p:spPr>
      </p:cxnSp>
      <p:cxnSp>
        <p:nvCxnSpPr>
          <p:cNvPr id="703" name="Google Shape;703;p13"/>
          <p:cNvCxnSpPr/>
          <p:nvPr/>
        </p:nvCxnSpPr>
        <p:spPr>
          <a:xfrm>
            <a:off x="825839" y="2673563"/>
            <a:ext cx="0" cy="2835900"/>
          </a:xfrm>
          <a:prstGeom prst="straightConnector1">
            <a:avLst/>
          </a:prstGeom>
          <a:noFill/>
          <a:ln w="57150" cap="flat" cmpd="sng">
            <a:solidFill>
              <a:srgbClr val="073642"/>
            </a:solidFill>
            <a:prstDash val="solid"/>
            <a:miter lim="800000"/>
            <a:headEnd type="none" w="sm" len="sm"/>
            <a:tailEnd type="none" w="sm" len="sm"/>
          </a:ln>
        </p:spPr>
      </p:cxnSp>
      <p:sp>
        <p:nvSpPr>
          <p:cNvPr id="704" name="Google Shape;704;p13"/>
          <p:cNvSpPr/>
          <p:nvPr/>
        </p:nvSpPr>
        <p:spPr>
          <a:xfrm>
            <a:off x="704365" y="2801692"/>
            <a:ext cx="246600" cy="246600"/>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Kanit"/>
              <a:ea typeface="Kanit"/>
              <a:cs typeface="Kanit"/>
              <a:sym typeface="Kanit"/>
            </a:endParaRPr>
          </a:p>
        </p:txBody>
      </p:sp>
      <p:sp>
        <p:nvSpPr>
          <p:cNvPr id="705" name="Google Shape;705;p13"/>
          <p:cNvSpPr/>
          <p:nvPr/>
        </p:nvSpPr>
        <p:spPr>
          <a:xfrm>
            <a:off x="727244" y="3392875"/>
            <a:ext cx="246600" cy="246600"/>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Kanit"/>
              <a:ea typeface="Kanit"/>
              <a:cs typeface="Kanit"/>
              <a:sym typeface="Kanit"/>
            </a:endParaRPr>
          </a:p>
        </p:txBody>
      </p:sp>
      <p:sp>
        <p:nvSpPr>
          <p:cNvPr id="706" name="Google Shape;706;p13"/>
          <p:cNvSpPr/>
          <p:nvPr/>
        </p:nvSpPr>
        <p:spPr>
          <a:xfrm>
            <a:off x="691915" y="5371635"/>
            <a:ext cx="246600" cy="246600"/>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Kanit"/>
              <a:ea typeface="Kanit"/>
              <a:cs typeface="Kanit"/>
              <a:sym typeface="Kanit"/>
            </a:endParaRPr>
          </a:p>
        </p:txBody>
      </p:sp>
      <p:sp>
        <p:nvSpPr>
          <p:cNvPr id="707" name="Google Shape;707;p13"/>
          <p:cNvSpPr/>
          <p:nvPr/>
        </p:nvSpPr>
        <p:spPr>
          <a:xfrm>
            <a:off x="563446" y="2577136"/>
            <a:ext cx="5224957" cy="3510300"/>
          </a:xfrm>
          <a:prstGeom prst="roundRect">
            <a:avLst>
              <a:gd name="adj" fmla="val 5145"/>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Kanit"/>
              <a:ea typeface="Kanit"/>
              <a:cs typeface="Kanit"/>
              <a:sym typeface="Kanit"/>
            </a:endParaRPr>
          </a:p>
        </p:txBody>
      </p:sp>
      <p:sp>
        <p:nvSpPr>
          <p:cNvPr id="708" name="Google Shape;708;p13"/>
          <p:cNvSpPr/>
          <p:nvPr/>
        </p:nvSpPr>
        <p:spPr>
          <a:xfrm>
            <a:off x="691915" y="4401824"/>
            <a:ext cx="246600" cy="246600"/>
          </a:xfrm>
          <a:prstGeom prst="ellipse">
            <a:avLst/>
          </a:prstGeom>
          <a:solidFill>
            <a:srgbClr val="073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Kanit"/>
              <a:ea typeface="Kanit"/>
              <a:cs typeface="Kanit"/>
              <a:sym typeface="Kani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0"/>
          <p:cNvSpPr/>
          <p:nvPr/>
        </p:nvSpPr>
        <p:spPr>
          <a:xfrm>
            <a:off x="6155105" y="6000286"/>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85" name="Google Shape;285;p10"/>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A Complete, Out of The Box Solution</a:t>
            </a:r>
            <a:endParaRPr>
              <a:latin typeface="Josefin Sans"/>
              <a:ea typeface="Josefin Sans"/>
              <a:cs typeface="Josefin Sans"/>
              <a:sym typeface="Josefin Sans"/>
            </a:endParaRPr>
          </a:p>
        </p:txBody>
      </p:sp>
      <p:sp>
        <p:nvSpPr>
          <p:cNvPr id="286" name="Google Shape;286;p10"/>
          <p:cNvSpPr/>
          <p:nvPr/>
        </p:nvSpPr>
        <p:spPr>
          <a:xfrm>
            <a:off x="4274934" y="1454627"/>
            <a:ext cx="1858409" cy="432014"/>
          </a:xfrm>
          <a:prstGeom prst="chevron">
            <a:avLst>
              <a:gd name="adj" fmla="val 50000"/>
            </a:avLst>
          </a:prstGeom>
          <a:solidFill>
            <a:srgbClr val="BEC4C7"/>
          </a:solidFill>
          <a:ln w="9525" cap="flat" cmpd="sng">
            <a:solidFill>
              <a:srgbClr val="344B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Josefin Sans"/>
              <a:ea typeface="Josefin Sans"/>
              <a:cs typeface="Josefin Sans"/>
              <a:sym typeface="Josefin Sans"/>
            </a:endParaRPr>
          </a:p>
        </p:txBody>
      </p:sp>
      <p:pic>
        <p:nvPicPr>
          <p:cNvPr id="287" name="Google Shape;287;p10" descr="Atlassian | Software Development and Collaboration Tools"/>
          <p:cNvPicPr preferRelativeResize="0"/>
          <p:nvPr/>
        </p:nvPicPr>
        <p:blipFill rotWithShape="1">
          <a:blip r:embed="rId3" cstate="screen">
            <a:alphaModFix/>
            <a:extLst>
              <a:ext uri="{28A0092B-C50C-407E-A947-70E740481C1C}">
                <a14:useLocalDpi xmlns:a14="http://schemas.microsoft.com/office/drawing/2010/main"/>
              </a:ext>
            </a:extLst>
          </a:blip>
          <a:srcRect t="23443" b="32458"/>
          <a:stretch/>
        </p:blipFill>
        <p:spPr>
          <a:xfrm>
            <a:off x="4395032" y="1443417"/>
            <a:ext cx="1527251" cy="385316"/>
          </a:xfrm>
          <a:prstGeom prst="rect">
            <a:avLst/>
          </a:prstGeom>
          <a:noFill/>
          <a:ln>
            <a:noFill/>
          </a:ln>
        </p:spPr>
      </p:pic>
      <p:sp>
        <p:nvSpPr>
          <p:cNvPr id="288" name="Google Shape;288;p10"/>
          <p:cNvSpPr/>
          <p:nvPr/>
        </p:nvSpPr>
        <p:spPr>
          <a:xfrm>
            <a:off x="2343092" y="1985582"/>
            <a:ext cx="1828408" cy="730718"/>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89" name="Google Shape;289;p10"/>
          <p:cNvSpPr/>
          <p:nvPr/>
        </p:nvSpPr>
        <p:spPr>
          <a:xfrm>
            <a:off x="2343091" y="2786928"/>
            <a:ext cx="1828408" cy="731838"/>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0" name="Google Shape;290;p10"/>
          <p:cNvSpPr/>
          <p:nvPr/>
        </p:nvSpPr>
        <p:spPr>
          <a:xfrm>
            <a:off x="2342630" y="3588375"/>
            <a:ext cx="1828408" cy="730250"/>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1" name="Google Shape;291;p10"/>
          <p:cNvSpPr/>
          <p:nvPr/>
        </p:nvSpPr>
        <p:spPr>
          <a:xfrm>
            <a:off x="2342630" y="4394897"/>
            <a:ext cx="1828408" cy="730250"/>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2" name="Google Shape;292;p10"/>
          <p:cNvSpPr/>
          <p:nvPr/>
        </p:nvSpPr>
        <p:spPr>
          <a:xfrm>
            <a:off x="4252227" y="1985582"/>
            <a:ext cx="1828408" cy="73071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3" name="Google Shape;293;p10"/>
          <p:cNvSpPr/>
          <p:nvPr/>
        </p:nvSpPr>
        <p:spPr>
          <a:xfrm>
            <a:off x="4237990" y="2794345"/>
            <a:ext cx="1828408" cy="73183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4" name="Google Shape;294;p10"/>
          <p:cNvSpPr/>
          <p:nvPr/>
        </p:nvSpPr>
        <p:spPr>
          <a:xfrm>
            <a:off x="4236721" y="3589480"/>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5" name="Google Shape;295;p10"/>
          <p:cNvSpPr/>
          <p:nvPr/>
        </p:nvSpPr>
        <p:spPr>
          <a:xfrm>
            <a:off x="4245040" y="4405149"/>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6" name="Google Shape;296;p10"/>
          <p:cNvSpPr/>
          <p:nvPr/>
        </p:nvSpPr>
        <p:spPr>
          <a:xfrm>
            <a:off x="6161360" y="1985582"/>
            <a:ext cx="1828408" cy="73071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7" name="Google Shape;297;p10"/>
          <p:cNvSpPr/>
          <p:nvPr/>
        </p:nvSpPr>
        <p:spPr>
          <a:xfrm>
            <a:off x="6161360" y="2792902"/>
            <a:ext cx="1828408" cy="73183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8" name="Google Shape;298;p10"/>
          <p:cNvSpPr/>
          <p:nvPr/>
        </p:nvSpPr>
        <p:spPr>
          <a:xfrm>
            <a:off x="6151177" y="3587245"/>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299" name="Google Shape;299;p10"/>
          <p:cNvSpPr/>
          <p:nvPr/>
        </p:nvSpPr>
        <p:spPr>
          <a:xfrm>
            <a:off x="6151190" y="4404606"/>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0" name="Google Shape;300;p10"/>
          <p:cNvSpPr/>
          <p:nvPr/>
        </p:nvSpPr>
        <p:spPr>
          <a:xfrm>
            <a:off x="8070497" y="1985582"/>
            <a:ext cx="1828408" cy="73071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1" name="Google Shape;301;p10"/>
          <p:cNvSpPr/>
          <p:nvPr/>
        </p:nvSpPr>
        <p:spPr>
          <a:xfrm>
            <a:off x="8070497" y="2792902"/>
            <a:ext cx="1828408" cy="73183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2" name="Google Shape;302;p10"/>
          <p:cNvSpPr/>
          <p:nvPr/>
        </p:nvSpPr>
        <p:spPr>
          <a:xfrm>
            <a:off x="8070497" y="3595865"/>
            <a:ext cx="1828408" cy="72163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3" name="Google Shape;303;p10"/>
          <p:cNvSpPr/>
          <p:nvPr/>
        </p:nvSpPr>
        <p:spPr>
          <a:xfrm>
            <a:off x="8069454" y="4400224"/>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4" name="Google Shape;304;p10"/>
          <p:cNvSpPr/>
          <p:nvPr/>
        </p:nvSpPr>
        <p:spPr>
          <a:xfrm>
            <a:off x="9975134" y="1985582"/>
            <a:ext cx="1828800" cy="73071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5" name="Google Shape;305;p10"/>
          <p:cNvSpPr/>
          <p:nvPr/>
        </p:nvSpPr>
        <p:spPr>
          <a:xfrm>
            <a:off x="9984953" y="2792133"/>
            <a:ext cx="1828408" cy="731838"/>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6" name="Google Shape;306;p10"/>
          <p:cNvSpPr/>
          <p:nvPr/>
        </p:nvSpPr>
        <p:spPr>
          <a:xfrm>
            <a:off x="9984953" y="3599137"/>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7" name="Google Shape;307;p10"/>
          <p:cNvSpPr/>
          <p:nvPr/>
        </p:nvSpPr>
        <p:spPr>
          <a:xfrm>
            <a:off x="9975134" y="4406961"/>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8" name="Google Shape;308;p10"/>
          <p:cNvSpPr/>
          <p:nvPr/>
        </p:nvSpPr>
        <p:spPr>
          <a:xfrm>
            <a:off x="2335567" y="5197434"/>
            <a:ext cx="1828408" cy="730250"/>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09" name="Google Shape;309;p10"/>
          <p:cNvSpPr/>
          <p:nvPr/>
        </p:nvSpPr>
        <p:spPr>
          <a:xfrm>
            <a:off x="4237698" y="5207267"/>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10" name="Google Shape;310;p10"/>
          <p:cNvSpPr/>
          <p:nvPr/>
        </p:nvSpPr>
        <p:spPr>
          <a:xfrm>
            <a:off x="6143375" y="5207020"/>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11" name="Google Shape;311;p10"/>
          <p:cNvSpPr/>
          <p:nvPr/>
        </p:nvSpPr>
        <p:spPr>
          <a:xfrm>
            <a:off x="8062392" y="5208904"/>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12" name="Google Shape;312;p10"/>
          <p:cNvSpPr/>
          <p:nvPr/>
        </p:nvSpPr>
        <p:spPr>
          <a:xfrm>
            <a:off x="9975134" y="5205884"/>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13" name="Google Shape;313;p10"/>
          <p:cNvSpPr/>
          <p:nvPr/>
        </p:nvSpPr>
        <p:spPr>
          <a:xfrm>
            <a:off x="362815" y="1985582"/>
            <a:ext cx="1905813" cy="730718"/>
          </a:xfrm>
          <a:prstGeom prst="rect">
            <a:avLst/>
          </a:prstGeom>
          <a:solidFill>
            <a:srgbClr val="344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Test</a:t>
            </a:r>
            <a:r>
              <a:rPr lang="en-US" sz="1600" b="1" i="0" u="none" strike="noStrike" cap="none">
                <a:solidFill>
                  <a:schemeClr val="lt1"/>
                </a:solidFill>
                <a:latin typeface="Josefin Sans"/>
                <a:ea typeface="Josefin Sans"/>
                <a:cs typeface="Josefin Sans"/>
                <a:sym typeface="Josefin Sans"/>
              </a:rPr>
              <a:t> </a:t>
            </a:r>
            <a:endParaRPr sz="16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ECF1F2"/>
                </a:solidFill>
                <a:latin typeface="Josefin Sans"/>
                <a:ea typeface="Josefin Sans"/>
                <a:cs typeface="Josefin Sans"/>
                <a:sym typeface="Josefin Sans"/>
              </a:rPr>
              <a:t>Management</a:t>
            </a:r>
            <a:endParaRPr sz="1600" b="0" i="0" u="none" strike="noStrike" cap="none">
              <a:solidFill>
                <a:srgbClr val="ECF1F2"/>
              </a:solidFill>
              <a:latin typeface="Josefin Sans"/>
              <a:ea typeface="Josefin Sans"/>
              <a:cs typeface="Josefin Sans"/>
              <a:sym typeface="Josefin Sans"/>
            </a:endParaRPr>
          </a:p>
        </p:txBody>
      </p:sp>
      <p:sp>
        <p:nvSpPr>
          <p:cNvPr id="314" name="Google Shape;314;p10"/>
          <p:cNvSpPr/>
          <p:nvPr/>
        </p:nvSpPr>
        <p:spPr>
          <a:xfrm>
            <a:off x="6161359" y="1454627"/>
            <a:ext cx="1909137" cy="432014"/>
          </a:xfrm>
          <a:prstGeom prst="chevron">
            <a:avLst>
              <a:gd name="adj" fmla="val 50000"/>
            </a:avLst>
          </a:prstGeom>
          <a:solidFill>
            <a:srgbClr val="BEC4C7"/>
          </a:solidFill>
          <a:ln w="9525" cap="flat" cmpd="sng">
            <a:solidFill>
              <a:srgbClr val="344B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Josefin Sans"/>
              <a:ea typeface="Josefin Sans"/>
              <a:cs typeface="Josefin Sans"/>
              <a:sym typeface="Josefin Sans"/>
            </a:endParaRPr>
          </a:p>
        </p:txBody>
      </p:sp>
      <p:sp>
        <p:nvSpPr>
          <p:cNvPr id="315" name="Google Shape;315;p10"/>
          <p:cNvSpPr/>
          <p:nvPr/>
        </p:nvSpPr>
        <p:spPr>
          <a:xfrm>
            <a:off x="8070496" y="1454627"/>
            <a:ext cx="1904637" cy="432014"/>
          </a:xfrm>
          <a:prstGeom prst="chevron">
            <a:avLst>
              <a:gd name="adj" fmla="val 50000"/>
            </a:avLst>
          </a:prstGeom>
          <a:solidFill>
            <a:srgbClr val="BEC4C7"/>
          </a:solidFill>
          <a:ln w="9525" cap="flat" cmpd="sng">
            <a:solidFill>
              <a:srgbClr val="344B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Josefin Sans"/>
              <a:ea typeface="Josefin Sans"/>
              <a:cs typeface="Josefin Sans"/>
              <a:sym typeface="Josefin Sans"/>
            </a:endParaRPr>
          </a:p>
        </p:txBody>
      </p:sp>
      <p:sp>
        <p:nvSpPr>
          <p:cNvPr id="316" name="Google Shape;316;p10"/>
          <p:cNvSpPr/>
          <p:nvPr/>
        </p:nvSpPr>
        <p:spPr>
          <a:xfrm>
            <a:off x="362814" y="2786928"/>
            <a:ext cx="1905813" cy="730718"/>
          </a:xfrm>
          <a:prstGeom prst="rect">
            <a:avLst/>
          </a:prstGeom>
          <a:solidFill>
            <a:srgbClr val="344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Requirements</a:t>
            </a:r>
            <a:r>
              <a:rPr lang="en-US" sz="1400" b="1" i="0" u="none" strike="noStrike" cap="none">
                <a:solidFill>
                  <a:schemeClr val="lt2"/>
                </a:solidFill>
                <a:latin typeface="Josefin Sans"/>
                <a:ea typeface="Josefin Sans"/>
                <a:cs typeface="Josefin Sans"/>
                <a:sym typeface="Josefin Sans"/>
              </a:rPr>
              <a:t> </a:t>
            </a:r>
            <a:r>
              <a:rPr lang="en-US" sz="1600" b="1" i="0" u="none" strike="noStrike" cap="none">
                <a:solidFill>
                  <a:schemeClr val="lt2"/>
                </a:solidFill>
                <a:latin typeface="Josefin Sans"/>
                <a:ea typeface="Josefin Sans"/>
                <a:cs typeface="Josefin Sans"/>
                <a:sym typeface="Josefin Sans"/>
              </a:rPr>
              <a:t>Management</a:t>
            </a:r>
            <a:endParaRPr sz="1600" b="1" i="0" u="none" strike="noStrike" cap="none">
              <a:solidFill>
                <a:schemeClr val="lt2"/>
              </a:solidFill>
              <a:latin typeface="Josefin Sans"/>
              <a:ea typeface="Josefin Sans"/>
              <a:cs typeface="Josefin Sans"/>
              <a:sym typeface="Josefin Sans"/>
            </a:endParaRPr>
          </a:p>
        </p:txBody>
      </p:sp>
      <p:sp>
        <p:nvSpPr>
          <p:cNvPr id="317" name="Google Shape;317;p10"/>
          <p:cNvSpPr/>
          <p:nvPr/>
        </p:nvSpPr>
        <p:spPr>
          <a:xfrm>
            <a:off x="362815" y="3588294"/>
            <a:ext cx="1905813" cy="730718"/>
          </a:xfrm>
          <a:prstGeom prst="rect">
            <a:avLst/>
          </a:prstGeom>
          <a:solidFill>
            <a:srgbClr val="344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Program</a:t>
            </a:r>
            <a:r>
              <a:rPr lang="en-US" sz="1400" b="1" i="0" u="none" strike="noStrike" cap="none">
                <a:solidFill>
                  <a:schemeClr val="lt2"/>
                </a:solidFill>
                <a:latin typeface="Josefin Sans"/>
                <a:ea typeface="Josefin Sans"/>
                <a:cs typeface="Josefin Sans"/>
                <a:sym typeface="Josefin Sans"/>
              </a:rPr>
              <a:t> </a:t>
            </a:r>
            <a:endParaRPr sz="1400" b="1" i="0" u="none" strike="noStrike" cap="none">
              <a:solidFill>
                <a:schemeClr val="lt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Management</a:t>
            </a:r>
            <a:endParaRPr sz="1600" b="1" i="0" u="none" strike="noStrike" cap="none">
              <a:solidFill>
                <a:schemeClr val="lt2"/>
              </a:solidFill>
              <a:latin typeface="Josefin Sans"/>
              <a:ea typeface="Josefin Sans"/>
              <a:cs typeface="Josefin Sans"/>
              <a:sym typeface="Josefin Sans"/>
            </a:endParaRPr>
          </a:p>
        </p:txBody>
      </p:sp>
      <p:sp>
        <p:nvSpPr>
          <p:cNvPr id="318" name="Google Shape;318;p10"/>
          <p:cNvSpPr/>
          <p:nvPr/>
        </p:nvSpPr>
        <p:spPr>
          <a:xfrm>
            <a:off x="362815" y="4390139"/>
            <a:ext cx="1905813" cy="730718"/>
          </a:xfrm>
          <a:prstGeom prst="rect">
            <a:avLst/>
          </a:prstGeom>
          <a:solidFill>
            <a:srgbClr val="344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Automated</a:t>
            </a:r>
            <a:r>
              <a:rPr lang="en-US" sz="1400" b="1" i="0" u="none" strike="noStrike" cap="none">
                <a:solidFill>
                  <a:schemeClr val="lt2"/>
                </a:solidFill>
                <a:latin typeface="Josefin Sans"/>
                <a:ea typeface="Josefin Sans"/>
                <a:cs typeface="Josefin Sans"/>
                <a:sym typeface="Josefin Sans"/>
              </a:rPr>
              <a:t> </a:t>
            </a:r>
            <a:endParaRPr sz="1400" b="1" i="0" u="none" strike="noStrike" cap="none">
              <a:solidFill>
                <a:schemeClr val="lt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Testing</a:t>
            </a:r>
            <a:endParaRPr sz="1600" b="1" i="0" u="none" strike="noStrike" cap="none">
              <a:solidFill>
                <a:schemeClr val="lt2"/>
              </a:solidFill>
              <a:latin typeface="Josefin Sans"/>
              <a:ea typeface="Josefin Sans"/>
              <a:cs typeface="Josefin Sans"/>
              <a:sym typeface="Josefin Sans"/>
            </a:endParaRPr>
          </a:p>
        </p:txBody>
      </p:sp>
      <p:sp>
        <p:nvSpPr>
          <p:cNvPr id="319" name="Google Shape;319;p10"/>
          <p:cNvSpPr/>
          <p:nvPr/>
        </p:nvSpPr>
        <p:spPr>
          <a:xfrm>
            <a:off x="362815" y="5190750"/>
            <a:ext cx="1905813" cy="730718"/>
          </a:xfrm>
          <a:prstGeom prst="rect">
            <a:avLst/>
          </a:prstGeom>
          <a:solidFill>
            <a:srgbClr val="344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Risk</a:t>
            </a:r>
            <a:r>
              <a:rPr lang="en-US" sz="1400" b="1" i="0" u="none" strike="noStrike" cap="none">
                <a:solidFill>
                  <a:schemeClr val="lt2"/>
                </a:solidFill>
                <a:latin typeface="Josefin Sans"/>
                <a:ea typeface="Josefin Sans"/>
                <a:cs typeface="Josefin Sans"/>
                <a:sym typeface="Josefin Sans"/>
              </a:rPr>
              <a:t> </a:t>
            </a:r>
            <a:r>
              <a:rPr lang="en-US" sz="1600" b="1" i="0" u="none" strike="noStrike" cap="none">
                <a:solidFill>
                  <a:schemeClr val="lt2"/>
                </a:solidFill>
                <a:latin typeface="Josefin Sans"/>
                <a:ea typeface="Josefin Sans"/>
                <a:cs typeface="Josefin Sans"/>
                <a:sym typeface="Josefin Sans"/>
              </a:rPr>
              <a:t>Management</a:t>
            </a:r>
            <a:endParaRPr sz="1600" b="1" i="0" u="none" strike="noStrike" cap="none">
              <a:solidFill>
                <a:schemeClr val="lt2"/>
              </a:solidFill>
              <a:latin typeface="Josefin Sans"/>
              <a:ea typeface="Josefin Sans"/>
              <a:cs typeface="Josefin Sans"/>
              <a:sym typeface="Josefin Sans"/>
            </a:endParaRPr>
          </a:p>
        </p:txBody>
      </p:sp>
      <p:sp>
        <p:nvSpPr>
          <p:cNvPr id="320" name="Google Shape;320;p10"/>
          <p:cNvSpPr/>
          <p:nvPr/>
        </p:nvSpPr>
        <p:spPr>
          <a:xfrm>
            <a:off x="2310019" y="1434895"/>
            <a:ext cx="1964915" cy="461976"/>
          </a:xfrm>
          <a:prstGeom prst="chevron">
            <a:avLst>
              <a:gd name="adj" fmla="val 50000"/>
            </a:avLst>
          </a:prstGeom>
          <a:solidFill>
            <a:srgbClr val="FDCB26"/>
          </a:solidFill>
          <a:ln w="9525" cap="flat" cmpd="sng">
            <a:solidFill>
              <a:srgbClr val="344B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Josefin Sans"/>
              <a:ea typeface="Josefin Sans"/>
              <a:cs typeface="Josefin Sans"/>
              <a:sym typeface="Josefin Sans"/>
            </a:endParaRPr>
          </a:p>
        </p:txBody>
      </p:sp>
      <p:sp>
        <p:nvSpPr>
          <p:cNvPr id="321" name="Google Shape;321;p10"/>
          <p:cNvSpPr/>
          <p:nvPr/>
        </p:nvSpPr>
        <p:spPr>
          <a:xfrm>
            <a:off x="10003149" y="1454627"/>
            <a:ext cx="1828800" cy="432014"/>
          </a:xfrm>
          <a:prstGeom prst="chevron">
            <a:avLst>
              <a:gd name="adj" fmla="val 50000"/>
            </a:avLst>
          </a:prstGeom>
          <a:solidFill>
            <a:srgbClr val="BEC4C7"/>
          </a:solidFill>
          <a:ln w="9525" cap="flat" cmpd="sng">
            <a:solidFill>
              <a:srgbClr val="344B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Josefin Sans"/>
              <a:ea typeface="Josefin Sans"/>
              <a:cs typeface="Josefin Sans"/>
              <a:sym typeface="Josefin Sans"/>
            </a:endParaRPr>
          </a:p>
        </p:txBody>
      </p:sp>
      <p:sp>
        <p:nvSpPr>
          <p:cNvPr id="322" name="Google Shape;322;p10"/>
          <p:cNvSpPr/>
          <p:nvPr/>
        </p:nvSpPr>
        <p:spPr>
          <a:xfrm>
            <a:off x="3020378" y="2163005"/>
            <a:ext cx="390525" cy="390525"/>
          </a:xfrm>
          <a:prstGeom prst="ellipse">
            <a:avLst/>
          </a:prstGeom>
          <a:solidFill>
            <a:srgbClr val="344B5F"/>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23" name="Google Shape;323;p10"/>
          <p:cNvSpPr/>
          <p:nvPr/>
        </p:nvSpPr>
        <p:spPr>
          <a:xfrm>
            <a:off x="3017579" y="2957024"/>
            <a:ext cx="390525" cy="390525"/>
          </a:xfrm>
          <a:prstGeom prst="ellipse">
            <a:avLst/>
          </a:prstGeom>
          <a:solidFill>
            <a:srgbClr val="344B5F"/>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44A5E"/>
              </a:solidFill>
              <a:latin typeface="Josefin Sans"/>
              <a:ea typeface="Josefin Sans"/>
              <a:cs typeface="Josefin Sans"/>
              <a:sym typeface="Josefin Sans"/>
            </a:endParaRPr>
          </a:p>
        </p:txBody>
      </p:sp>
      <p:sp>
        <p:nvSpPr>
          <p:cNvPr id="324" name="Google Shape;324;p10"/>
          <p:cNvSpPr/>
          <p:nvPr/>
        </p:nvSpPr>
        <p:spPr>
          <a:xfrm>
            <a:off x="3020139" y="3760230"/>
            <a:ext cx="390525" cy="390525"/>
          </a:xfrm>
          <a:prstGeom prst="ellipse">
            <a:avLst/>
          </a:prstGeom>
          <a:solidFill>
            <a:srgbClr val="344B5F"/>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25" name="Google Shape;325;p10"/>
          <p:cNvSpPr/>
          <p:nvPr/>
        </p:nvSpPr>
        <p:spPr>
          <a:xfrm>
            <a:off x="3020140" y="4560235"/>
            <a:ext cx="390525" cy="390525"/>
          </a:xfrm>
          <a:prstGeom prst="ellipse">
            <a:avLst/>
          </a:prstGeom>
          <a:solidFill>
            <a:srgbClr val="344B5F"/>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26" name="Google Shape;326;p10"/>
          <p:cNvSpPr/>
          <p:nvPr/>
        </p:nvSpPr>
        <p:spPr>
          <a:xfrm>
            <a:off x="3020141" y="5367296"/>
            <a:ext cx="390525" cy="390525"/>
          </a:xfrm>
          <a:prstGeom prst="ellipse">
            <a:avLst/>
          </a:prstGeom>
          <a:solidFill>
            <a:srgbClr val="344B5F"/>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EAEBFF"/>
              </a:highlight>
              <a:latin typeface="Josefin Sans"/>
              <a:ea typeface="Josefin Sans"/>
              <a:cs typeface="Josefin Sans"/>
              <a:sym typeface="Josefin Sans"/>
            </a:endParaRPr>
          </a:p>
        </p:txBody>
      </p:sp>
      <p:sp>
        <p:nvSpPr>
          <p:cNvPr id="327" name="Google Shape;327;p10"/>
          <p:cNvSpPr/>
          <p:nvPr/>
        </p:nvSpPr>
        <p:spPr>
          <a:xfrm>
            <a:off x="4963397" y="2156273"/>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28" name="Google Shape;328;p10"/>
          <p:cNvSpPr/>
          <p:nvPr/>
        </p:nvSpPr>
        <p:spPr>
          <a:xfrm>
            <a:off x="4955662" y="2156273"/>
            <a:ext cx="390525" cy="390525"/>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29" name="Google Shape;329;p10"/>
          <p:cNvSpPr/>
          <p:nvPr/>
        </p:nvSpPr>
        <p:spPr>
          <a:xfrm>
            <a:off x="4963396" y="4572777"/>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30" name="Google Shape;330;p10"/>
          <p:cNvSpPr/>
          <p:nvPr/>
        </p:nvSpPr>
        <p:spPr>
          <a:xfrm>
            <a:off x="4963396" y="4576619"/>
            <a:ext cx="390525" cy="390525"/>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31" name="Google Shape;331;p10"/>
          <p:cNvSpPr/>
          <p:nvPr/>
        </p:nvSpPr>
        <p:spPr>
          <a:xfrm>
            <a:off x="6911677" y="3755126"/>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32" name="Google Shape;332;p10"/>
          <p:cNvSpPr/>
          <p:nvPr/>
        </p:nvSpPr>
        <p:spPr>
          <a:xfrm>
            <a:off x="8781334" y="2156273"/>
            <a:ext cx="390525" cy="390525"/>
          </a:xfrm>
          <a:prstGeom prst="ellipse">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33" name="Google Shape;333;p10"/>
          <p:cNvSpPr/>
          <p:nvPr/>
        </p:nvSpPr>
        <p:spPr>
          <a:xfrm>
            <a:off x="8778196" y="2956071"/>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34" name="Google Shape;334;p10"/>
          <p:cNvSpPr/>
          <p:nvPr/>
        </p:nvSpPr>
        <p:spPr>
          <a:xfrm>
            <a:off x="8777181" y="2952922"/>
            <a:ext cx="390524" cy="390525"/>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35" name="Google Shape;335;p10"/>
          <p:cNvSpPr/>
          <p:nvPr/>
        </p:nvSpPr>
        <p:spPr>
          <a:xfrm>
            <a:off x="8785568" y="3766202"/>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36" name="Google Shape;336;p10"/>
          <p:cNvSpPr/>
          <p:nvPr/>
        </p:nvSpPr>
        <p:spPr>
          <a:xfrm>
            <a:off x="8790617" y="3767131"/>
            <a:ext cx="390524" cy="390524"/>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37" name="Google Shape;337;p10"/>
          <p:cNvSpPr/>
          <p:nvPr/>
        </p:nvSpPr>
        <p:spPr>
          <a:xfrm>
            <a:off x="8778196" y="4560234"/>
            <a:ext cx="390525" cy="390525"/>
          </a:xfrm>
          <a:prstGeom prst="ellipse">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38" name="Google Shape;338;p10"/>
          <p:cNvSpPr/>
          <p:nvPr/>
        </p:nvSpPr>
        <p:spPr>
          <a:xfrm>
            <a:off x="8768480" y="5367295"/>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39" name="Google Shape;339;p10"/>
          <p:cNvSpPr/>
          <p:nvPr/>
        </p:nvSpPr>
        <p:spPr>
          <a:xfrm>
            <a:off x="8776636" y="5368791"/>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40" name="Google Shape;340;p10"/>
          <p:cNvSpPr/>
          <p:nvPr/>
        </p:nvSpPr>
        <p:spPr>
          <a:xfrm>
            <a:off x="10722286" y="3756988"/>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41" name="Google Shape;341;p10"/>
          <p:cNvSpPr/>
          <p:nvPr/>
        </p:nvSpPr>
        <p:spPr>
          <a:xfrm>
            <a:off x="10722579" y="3756988"/>
            <a:ext cx="390524" cy="390524"/>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pic>
        <p:nvPicPr>
          <p:cNvPr id="342" name="Google Shape;342;p10" descr="Tricentis Logo PNG Vector (PDF) Free Downloa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69249" y="1545877"/>
            <a:ext cx="1223164" cy="252786"/>
          </a:xfrm>
          <a:prstGeom prst="rect">
            <a:avLst/>
          </a:prstGeom>
          <a:noFill/>
          <a:ln>
            <a:noFill/>
          </a:ln>
        </p:spPr>
      </p:pic>
      <p:pic>
        <p:nvPicPr>
          <p:cNvPr id="343" name="Google Shape;343;p10" descr="A black and grey 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380048" y="1537302"/>
            <a:ext cx="973752" cy="269405"/>
          </a:xfrm>
          <a:prstGeom prst="rect">
            <a:avLst/>
          </a:prstGeom>
          <a:noFill/>
          <a:ln>
            <a:noFill/>
          </a:ln>
        </p:spPr>
      </p:pic>
      <p:sp>
        <p:nvSpPr>
          <p:cNvPr id="344" name="Google Shape;344;p10"/>
          <p:cNvSpPr/>
          <p:nvPr/>
        </p:nvSpPr>
        <p:spPr>
          <a:xfrm>
            <a:off x="6914429" y="3755316"/>
            <a:ext cx="390525" cy="390525"/>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45" name="Google Shape;345;p10"/>
          <p:cNvSpPr/>
          <p:nvPr/>
        </p:nvSpPr>
        <p:spPr>
          <a:xfrm>
            <a:off x="6928766" y="4576619"/>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46" name="Google Shape;346;p10"/>
          <p:cNvSpPr/>
          <p:nvPr/>
        </p:nvSpPr>
        <p:spPr>
          <a:xfrm>
            <a:off x="6934152" y="4585186"/>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pic>
        <p:nvPicPr>
          <p:cNvPr id="347" name="Google Shape;347;p10" descr="A black and white logo&#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545674" y="1557395"/>
            <a:ext cx="1147094" cy="244952"/>
          </a:xfrm>
          <a:prstGeom prst="rect">
            <a:avLst/>
          </a:prstGeom>
          <a:noFill/>
          <a:ln>
            <a:noFill/>
          </a:ln>
        </p:spPr>
      </p:pic>
      <p:sp>
        <p:nvSpPr>
          <p:cNvPr id="348" name="Google Shape;348;p10"/>
          <p:cNvSpPr/>
          <p:nvPr/>
        </p:nvSpPr>
        <p:spPr>
          <a:xfrm>
            <a:off x="10703796" y="5360846"/>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49" name="Google Shape;349;p10"/>
          <p:cNvSpPr/>
          <p:nvPr/>
        </p:nvSpPr>
        <p:spPr>
          <a:xfrm>
            <a:off x="10702443" y="5352678"/>
            <a:ext cx="390524" cy="390524"/>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50" name="Google Shape;350;p10"/>
          <p:cNvSpPr/>
          <p:nvPr/>
        </p:nvSpPr>
        <p:spPr>
          <a:xfrm>
            <a:off x="6920664" y="5386460"/>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51" name="Google Shape;351;p10"/>
          <p:cNvSpPr/>
          <p:nvPr/>
        </p:nvSpPr>
        <p:spPr>
          <a:xfrm>
            <a:off x="6911677" y="5386460"/>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52" name="Google Shape;352;p10"/>
          <p:cNvSpPr/>
          <p:nvPr/>
        </p:nvSpPr>
        <p:spPr>
          <a:xfrm>
            <a:off x="4955662" y="5387722"/>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53" name="Google Shape;353;p10"/>
          <p:cNvSpPr/>
          <p:nvPr/>
        </p:nvSpPr>
        <p:spPr>
          <a:xfrm>
            <a:off x="4959866" y="5390138"/>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54" name="Google Shape;354;p10"/>
          <p:cNvSpPr/>
          <p:nvPr/>
        </p:nvSpPr>
        <p:spPr>
          <a:xfrm>
            <a:off x="10703796" y="2159103"/>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55" name="Google Shape;355;p10"/>
          <p:cNvSpPr/>
          <p:nvPr/>
        </p:nvSpPr>
        <p:spPr>
          <a:xfrm>
            <a:off x="10705486" y="2166454"/>
            <a:ext cx="390524" cy="390524"/>
          </a:xfrm>
          <a:prstGeom prst="arc">
            <a:avLst>
              <a:gd name="adj1" fmla="val 16200000"/>
              <a:gd name="adj2" fmla="val 108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56" name="Google Shape;356;p10"/>
          <p:cNvSpPr/>
          <p:nvPr/>
        </p:nvSpPr>
        <p:spPr>
          <a:xfrm>
            <a:off x="10694075" y="2962456"/>
            <a:ext cx="390525" cy="390525"/>
          </a:xfrm>
          <a:prstGeom prst="ellipse">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57" name="Google Shape;357;p10"/>
          <p:cNvSpPr/>
          <p:nvPr/>
        </p:nvSpPr>
        <p:spPr>
          <a:xfrm>
            <a:off x="4963396" y="2969763"/>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58" name="Google Shape;358;p10"/>
          <p:cNvSpPr/>
          <p:nvPr/>
        </p:nvSpPr>
        <p:spPr>
          <a:xfrm>
            <a:off x="4970285" y="2969762"/>
            <a:ext cx="390524" cy="390524"/>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59" name="Google Shape;359;p10"/>
          <p:cNvSpPr/>
          <p:nvPr/>
        </p:nvSpPr>
        <p:spPr>
          <a:xfrm>
            <a:off x="4963396" y="3771984"/>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60" name="Google Shape;360;p10"/>
          <p:cNvSpPr/>
          <p:nvPr/>
        </p:nvSpPr>
        <p:spPr>
          <a:xfrm>
            <a:off x="4970285" y="3778861"/>
            <a:ext cx="390524" cy="390524"/>
          </a:xfrm>
          <a:prstGeom prst="arc">
            <a:avLst>
              <a:gd name="adj1" fmla="val 16200000"/>
              <a:gd name="adj2" fmla="val 108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61" name="Google Shape;361;p10"/>
          <p:cNvSpPr/>
          <p:nvPr/>
        </p:nvSpPr>
        <p:spPr>
          <a:xfrm>
            <a:off x="6881201" y="2161577"/>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DDEAF6"/>
                </a:solidFill>
                <a:latin typeface="Josefin Sans"/>
                <a:ea typeface="Josefin Sans"/>
                <a:cs typeface="Josefin Sans"/>
                <a:sym typeface="Josefin Sans"/>
              </a:rPr>
              <a:t>3</a:t>
            </a:r>
            <a:endParaRPr sz="1400" b="0" i="0" u="none" strike="noStrike" cap="none">
              <a:solidFill>
                <a:srgbClr val="000000"/>
              </a:solidFill>
              <a:latin typeface="Josefin Sans"/>
              <a:ea typeface="Josefin Sans"/>
              <a:cs typeface="Josefin Sans"/>
              <a:sym typeface="Josefin Sans"/>
            </a:endParaRPr>
          </a:p>
        </p:txBody>
      </p:sp>
      <p:sp>
        <p:nvSpPr>
          <p:cNvPr id="362" name="Google Shape;362;p10"/>
          <p:cNvSpPr/>
          <p:nvPr/>
        </p:nvSpPr>
        <p:spPr>
          <a:xfrm>
            <a:off x="6879648" y="2159895"/>
            <a:ext cx="390524" cy="390524"/>
          </a:xfrm>
          <a:prstGeom prst="arc">
            <a:avLst>
              <a:gd name="adj1" fmla="val 16200000"/>
              <a:gd name="adj2" fmla="val 108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63" name="Google Shape;363;p10"/>
          <p:cNvSpPr/>
          <p:nvPr/>
        </p:nvSpPr>
        <p:spPr>
          <a:xfrm>
            <a:off x="6885762" y="2969343"/>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64" name="Google Shape;364;p10"/>
          <p:cNvSpPr/>
          <p:nvPr/>
        </p:nvSpPr>
        <p:spPr>
          <a:xfrm>
            <a:off x="6881665" y="2966589"/>
            <a:ext cx="390524" cy="390524"/>
          </a:xfrm>
          <a:prstGeom prst="arc">
            <a:avLst>
              <a:gd name="adj1" fmla="val 16200000"/>
              <a:gd name="adj2" fmla="val 540000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65" name="Google Shape;365;p10"/>
          <p:cNvSpPr/>
          <p:nvPr/>
        </p:nvSpPr>
        <p:spPr>
          <a:xfrm>
            <a:off x="10703796" y="4559488"/>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66" name="Google Shape;366;p10"/>
          <p:cNvSpPr/>
          <p:nvPr/>
        </p:nvSpPr>
        <p:spPr>
          <a:xfrm>
            <a:off x="10702883" y="4561652"/>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67" name="Google Shape;367;p10"/>
          <p:cNvSpPr/>
          <p:nvPr/>
        </p:nvSpPr>
        <p:spPr>
          <a:xfrm>
            <a:off x="362813" y="5991361"/>
            <a:ext cx="1905813" cy="730718"/>
          </a:xfrm>
          <a:prstGeom prst="rect">
            <a:avLst/>
          </a:prstGeom>
          <a:solidFill>
            <a:srgbClr val="344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Josefin Sans"/>
                <a:ea typeface="Josefin Sans"/>
                <a:cs typeface="Josefin Sans"/>
                <a:sym typeface="Josefin Sans"/>
              </a:rPr>
              <a:t>AI-Powered</a:t>
            </a:r>
            <a:r>
              <a:rPr lang="en-US" sz="1400" b="1" i="0" u="none" strike="noStrike" cap="none">
                <a:solidFill>
                  <a:schemeClr val="lt2"/>
                </a:solidFill>
                <a:latin typeface="Josefin Sans"/>
                <a:ea typeface="Josefin Sans"/>
                <a:cs typeface="Josefin Sans"/>
                <a:sym typeface="Josefin Sans"/>
              </a:rPr>
              <a:t> </a:t>
            </a:r>
            <a:r>
              <a:rPr lang="en-US" sz="1600" b="1" i="0" u="none" strike="noStrike" cap="none">
                <a:solidFill>
                  <a:schemeClr val="lt2"/>
                </a:solidFill>
                <a:latin typeface="Josefin Sans"/>
                <a:ea typeface="Josefin Sans"/>
                <a:cs typeface="Josefin Sans"/>
                <a:sym typeface="Josefin Sans"/>
              </a:rPr>
              <a:t>Functionality</a:t>
            </a:r>
            <a:endParaRPr sz="1600" b="1" i="0" u="none" strike="noStrike" cap="none">
              <a:solidFill>
                <a:schemeClr val="lt2"/>
              </a:solidFill>
              <a:latin typeface="Josefin Sans"/>
              <a:ea typeface="Josefin Sans"/>
              <a:cs typeface="Josefin Sans"/>
              <a:sym typeface="Josefin Sans"/>
            </a:endParaRPr>
          </a:p>
        </p:txBody>
      </p:sp>
      <p:sp>
        <p:nvSpPr>
          <p:cNvPr id="368" name="Google Shape;368;p10"/>
          <p:cNvSpPr/>
          <p:nvPr/>
        </p:nvSpPr>
        <p:spPr>
          <a:xfrm>
            <a:off x="2334815" y="5997293"/>
            <a:ext cx="1828408" cy="730250"/>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69" name="Google Shape;369;p10"/>
          <p:cNvSpPr/>
          <p:nvPr/>
        </p:nvSpPr>
        <p:spPr>
          <a:xfrm>
            <a:off x="3027204" y="6167155"/>
            <a:ext cx="390525" cy="390525"/>
          </a:xfrm>
          <a:prstGeom prst="ellipse">
            <a:avLst/>
          </a:prstGeom>
          <a:solidFill>
            <a:srgbClr val="344B5F"/>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EAEBFF"/>
              </a:highlight>
              <a:latin typeface="Josefin Sans"/>
              <a:ea typeface="Josefin Sans"/>
              <a:cs typeface="Josefin Sans"/>
              <a:sym typeface="Josefin Sans"/>
            </a:endParaRPr>
          </a:p>
        </p:txBody>
      </p:sp>
      <p:sp>
        <p:nvSpPr>
          <p:cNvPr id="370" name="Google Shape;370;p10"/>
          <p:cNvSpPr/>
          <p:nvPr/>
        </p:nvSpPr>
        <p:spPr>
          <a:xfrm>
            <a:off x="4241613" y="6000526"/>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71" name="Google Shape;371;p10"/>
          <p:cNvSpPr/>
          <p:nvPr/>
        </p:nvSpPr>
        <p:spPr>
          <a:xfrm>
            <a:off x="4955662" y="6131893"/>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72" name="Google Shape;372;p10"/>
          <p:cNvSpPr/>
          <p:nvPr/>
        </p:nvSpPr>
        <p:spPr>
          <a:xfrm>
            <a:off x="4955662" y="6117972"/>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73" name="Google Shape;373;p10"/>
          <p:cNvSpPr/>
          <p:nvPr/>
        </p:nvSpPr>
        <p:spPr>
          <a:xfrm>
            <a:off x="6920664" y="6147533"/>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74" name="Google Shape;374;p10"/>
          <p:cNvSpPr/>
          <p:nvPr/>
        </p:nvSpPr>
        <p:spPr>
          <a:xfrm>
            <a:off x="6923175" y="6156282"/>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75" name="Google Shape;375;p10"/>
          <p:cNvSpPr/>
          <p:nvPr/>
        </p:nvSpPr>
        <p:spPr>
          <a:xfrm>
            <a:off x="8058146" y="6004201"/>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76" name="Google Shape;376;p10"/>
          <p:cNvSpPr/>
          <p:nvPr/>
        </p:nvSpPr>
        <p:spPr>
          <a:xfrm>
            <a:off x="8777181" y="6170148"/>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77" name="Google Shape;377;p10"/>
          <p:cNvSpPr/>
          <p:nvPr/>
        </p:nvSpPr>
        <p:spPr>
          <a:xfrm>
            <a:off x="8780442" y="6174711"/>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sp>
        <p:nvSpPr>
          <p:cNvPr id="378" name="Google Shape;378;p10"/>
          <p:cNvSpPr/>
          <p:nvPr/>
        </p:nvSpPr>
        <p:spPr>
          <a:xfrm>
            <a:off x="9972921" y="6004200"/>
            <a:ext cx="1828408" cy="730250"/>
          </a:xfrm>
          <a:prstGeom prst="rect">
            <a:avLst/>
          </a:prstGeom>
          <a:solidFill>
            <a:srgbClr val="BEC4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379" name="Google Shape;379;p10"/>
          <p:cNvSpPr/>
          <p:nvPr/>
        </p:nvSpPr>
        <p:spPr>
          <a:xfrm>
            <a:off x="10671661" y="6170148"/>
            <a:ext cx="390525" cy="390525"/>
          </a:xfrm>
          <a:prstGeom prst="ellipse">
            <a:avLst/>
          </a:prstGeom>
          <a:solidFill>
            <a:srgbClr val="ECF1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p:txBody>
      </p:sp>
      <p:sp>
        <p:nvSpPr>
          <p:cNvPr id="380" name="Google Shape;380;p10"/>
          <p:cNvSpPr/>
          <p:nvPr/>
        </p:nvSpPr>
        <p:spPr>
          <a:xfrm>
            <a:off x="10670655" y="6168011"/>
            <a:ext cx="390524" cy="390526"/>
          </a:xfrm>
          <a:prstGeom prst="arc">
            <a:avLst>
              <a:gd name="adj1" fmla="val 16200000"/>
              <a:gd name="adj2" fmla="val 0"/>
            </a:avLst>
          </a:prstGeom>
          <a:solidFill>
            <a:srgbClr val="344B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EAF6"/>
              </a:solidFill>
              <a:latin typeface="Josefin Sans"/>
              <a:ea typeface="Josefin Sans"/>
              <a:cs typeface="Josefin Sans"/>
              <a:sym typeface="Josefin Sans"/>
            </a:endParaRPr>
          </a:p>
        </p:txBody>
      </p:sp>
      <p:pic>
        <p:nvPicPr>
          <p:cNvPr id="1026" name="Picture 2" descr="SpiraPlan Logo, Shadow">
            <a:extLst>
              <a:ext uri="{FF2B5EF4-FFF2-40B4-BE49-F238E27FC236}">
                <a16:creationId xmlns:a16="http://schemas.microsoft.com/office/drawing/2014/main" id="{0B799A17-A2A6-F574-6B69-5EECE22EDE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6898" y="1461789"/>
            <a:ext cx="959871" cy="39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4"/>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Josefin Sans"/>
              <a:buNone/>
            </a:pPr>
            <a:r>
              <a:rPr lang="en-US"/>
              <a:t>Customer </a:t>
            </a:r>
            <a:r>
              <a:rPr lang="en-US">
                <a:latin typeface="Josefin Sans"/>
                <a:ea typeface="Josefin Sans"/>
                <a:cs typeface="Josefin Sans"/>
                <a:sym typeface="Josefin Sans"/>
              </a:rPr>
              <a:t>Onboarding &amp; Self-Guided Enablement</a:t>
            </a:r>
            <a:endParaRPr>
              <a:latin typeface="Josefin Sans"/>
              <a:ea typeface="Josefin Sans"/>
              <a:cs typeface="Josefin Sans"/>
              <a:sym typeface="Josefin Sans"/>
            </a:endParaRPr>
          </a:p>
        </p:txBody>
      </p:sp>
      <p:sp>
        <p:nvSpPr>
          <p:cNvPr id="714" name="Google Shape;714;p14"/>
          <p:cNvSpPr/>
          <p:nvPr/>
        </p:nvSpPr>
        <p:spPr>
          <a:xfrm>
            <a:off x="369881" y="2006608"/>
            <a:ext cx="2224650" cy="3863248"/>
          </a:xfrm>
          <a:prstGeom prst="roundRect">
            <a:avLst>
              <a:gd name="adj" fmla="val 16667"/>
            </a:avLst>
          </a:prstGeom>
          <a:solidFill>
            <a:srgbClr val="344B5F"/>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Getting Started Videos</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Introduces our products and walks you through your first 10 days.</a:t>
            </a:r>
            <a:endParaRPr sz="1400" b="0" i="0" u="none" strike="noStrike" cap="none">
              <a:solidFill>
                <a:srgbClr val="FFFFFF"/>
              </a:solidFill>
              <a:latin typeface="Josefin Sans"/>
              <a:ea typeface="Josefin Sans"/>
              <a:cs typeface="Josefin Sans"/>
              <a:sym typeface="Josefin Sans"/>
            </a:endParaRPr>
          </a:p>
        </p:txBody>
      </p:sp>
      <p:sp>
        <p:nvSpPr>
          <p:cNvPr id="715" name="Google Shape;715;p14"/>
          <p:cNvSpPr/>
          <p:nvPr/>
        </p:nvSpPr>
        <p:spPr>
          <a:xfrm>
            <a:off x="2676778" y="1997326"/>
            <a:ext cx="2224650" cy="3863247"/>
          </a:xfrm>
          <a:prstGeom prst="roundRect">
            <a:avLst>
              <a:gd name="adj" fmla="val 16667"/>
            </a:avLst>
          </a:prstGeom>
          <a:solidFill>
            <a:srgbClr val="E77E26"/>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73642"/>
                </a:solidFill>
                <a:latin typeface="Josefin Sans"/>
                <a:ea typeface="Josefin Sans"/>
                <a:cs typeface="Josefin Sans"/>
                <a:sym typeface="Josefin Sans"/>
              </a:rPr>
              <a:t>Inflectra Campus</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73642"/>
                </a:solidFill>
                <a:latin typeface="Josefin Sans"/>
                <a:ea typeface="Josefin Sans"/>
                <a:cs typeface="Josefin Sans"/>
                <a:sym typeface="Josefin Sans"/>
              </a:rPr>
              <a:t>Online Training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73642"/>
                </a:solidFill>
                <a:latin typeface="Josefin Sans"/>
                <a:ea typeface="Josefin Sans"/>
                <a:cs typeface="Josefin Sans"/>
                <a:sym typeface="Josefin Sans"/>
              </a:rPr>
              <a:t>Includes free introductory courses followed by paid advanced modules and certificates</a:t>
            </a:r>
            <a:endParaRPr sz="1400" b="0" i="0" u="none" strike="noStrike" cap="none">
              <a:solidFill>
                <a:srgbClr val="000000"/>
              </a:solidFill>
              <a:latin typeface="Josefin Sans"/>
              <a:ea typeface="Josefin Sans"/>
              <a:cs typeface="Josefin Sans"/>
              <a:sym typeface="Josefin Sans"/>
            </a:endParaRPr>
          </a:p>
        </p:txBody>
      </p:sp>
      <p:sp>
        <p:nvSpPr>
          <p:cNvPr id="716" name="Google Shape;716;p14"/>
          <p:cNvSpPr/>
          <p:nvPr/>
        </p:nvSpPr>
        <p:spPr>
          <a:xfrm>
            <a:off x="7278837" y="2013387"/>
            <a:ext cx="2224650" cy="3863248"/>
          </a:xfrm>
          <a:prstGeom prst="roundRect">
            <a:avLst>
              <a:gd name="adj" fmla="val 16667"/>
            </a:avLst>
          </a:prstGeom>
          <a:solidFill>
            <a:srgbClr val="BEC4C7"/>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1F2E"/>
                </a:solidFill>
                <a:latin typeface="Josefin Sans"/>
                <a:ea typeface="Josefin Sans"/>
                <a:cs typeface="Josefin Sans"/>
                <a:sym typeface="Josefin Sans"/>
              </a:rPr>
              <a:t>YouTube</a:t>
            </a:r>
            <a:endParaRPr sz="14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1F2E"/>
                </a:solidFill>
                <a:latin typeface="Josefin Sans"/>
                <a:ea typeface="Josefin Sans"/>
                <a:cs typeface="Josefin Sans"/>
                <a:sym typeface="Josefin Sans"/>
              </a:rPr>
              <a:t>Channel</a:t>
            </a:r>
            <a:endParaRPr sz="1400" b="0" i="0" u="none" strike="noStrike" cap="none">
              <a:solidFill>
                <a:srgbClr val="001F2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1F2E"/>
                </a:solidFill>
                <a:latin typeface="Josefin Sans"/>
                <a:ea typeface="Josefin Sans"/>
                <a:cs typeface="Josefin Sans"/>
                <a:sym typeface="Josefin Sans"/>
              </a:rPr>
              <a:t>Recordings of our webinars, advanced product insights and other key Inflectra information</a:t>
            </a:r>
            <a:endParaRPr sz="1400" b="0" i="0" u="none" strike="noStrike" cap="none">
              <a:solidFill>
                <a:srgbClr val="001F2E"/>
              </a:solidFill>
              <a:latin typeface="Josefin Sans"/>
              <a:ea typeface="Josefin Sans"/>
              <a:cs typeface="Josefin Sans"/>
              <a:sym typeface="Josefin Sans"/>
            </a:endParaRPr>
          </a:p>
        </p:txBody>
      </p:sp>
      <p:sp>
        <p:nvSpPr>
          <p:cNvPr id="717" name="Google Shape;717;p14"/>
          <p:cNvSpPr/>
          <p:nvPr/>
        </p:nvSpPr>
        <p:spPr>
          <a:xfrm>
            <a:off x="4977596" y="2013387"/>
            <a:ext cx="2224650" cy="3863248"/>
          </a:xfrm>
          <a:prstGeom prst="roundRect">
            <a:avLst>
              <a:gd name="adj" fmla="val 16667"/>
            </a:avLst>
          </a:prstGeom>
          <a:solidFill>
            <a:srgbClr val="748296"/>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Live Webinars</a:t>
            </a: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&amp; Q&amp;A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Regular webinars on key product releases, customer roundtables, and other interactive sessions</a:t>
            </a:r>
            <a:endParaRPr sz="14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p:txBody>
      </p:sp>
      <p:sp>
        <p:nvSpPr>
          <p:cNvPr id="718" name="Google Shape;718;p14"/>
          <p:cNvSpPr/>
          <p:nvPr/>
        </p:nvSpPr>
        <p:spPr>
          <a:xfrm>
            <a:off x="9580078" y="1994575"/>
            <a:ext cx="2224650" cy="3863249"/>
          </a:xfrm>
          <a:prstGeom prst="roundRect">
            <a:avLst>
              <a:gd name="adj" fmla="val 16667"/>
            </a:avLst>
          </a:prstGeom>
          <a:solidFill>
            <a:srgbClr val="ECF1F2"/>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CCB26"/>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1F2E"/>
                </a:solidFill>
                <a:latin typeface="Josefin Sans"/>
                <a:ea typeface="Josefin Sans"/>
                <a:cs typeface="Josefin Sans"/>
                <a:sym typeface="Josefin Sans"/>
              </a:rPr>
              <a:t>InflectraCon360</a:t>
            </a:r>
            <a:endParaRPr sz="1400" b="0" i="0" u="none" strike="noStrike" cap="none">
              <a:solidFill>
                <a:srgbClr val="001F2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1F2E"/>
                </a:solidFill>
                <a:latin typeface="Josefin Sans"/>
                <a:ea typeface="Josefin Sans"/>
                <a:cs typeface="Josefin Sans"/>
                <a:sym typeface="Josefin Sans"/>
              </a:rPr>
              <a:t>Thought leadership content from industry leaders, Inflectra customers and partners</a:t>
            </a:r>
            <a:endParaRPr sz="1400" b="0" i="0" u="none" strike="noStrike" cap="none">
              <a:solidFill>
                <a:srgbClr val="001F2E"/>
              </a:solidFill>
              <a:latin typeface="Josefin Sans"/>
              <a:ea typeface="Josefin Sans"/>
              <a:cs typeface="Josefin Sans"/>
              <a:sym typeface="Josefin Sans"/>
            </a:endParaRPr>
          </a:p>
        </p:txBody>
      </p:sp>
      <p:sp>
        <p:nvSpPr>
          <p:cNvPr id="719" name="Google Shape;719;p14"/>
          <p:cNvSpPr/>
          <p:nvPr/>
        </p:nvSpPr>
        <p:spPr>
          <a:xfrm>
            <a:off x="369881" y="1720620"/>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1</a:t>
            </a:r>
            <a:endParaRPr sz="1400" b="0" i="0" u="none" strike="noStrike" cap="none">
              <a:solidFill>
                <a:srgbClr val="344B5F"/>
              </a:solidFill>
              <a:latin typeface="Josefin Sans"/>
              <a:ea typeface="Josefin Sans"/>
              <a:cs typeface="Josefin Sans"/>
              <a:sym typeface="Josefin Sans"/>
            </a:endParaRPr>
          </a:p>
        </p:txBody>
      </p:sp>
      <p:sp>
        <p:nvSpPr>
          <p:cNvPr id="720" name="Google Shape;720;p14"/>
          <p:cNvSpPr/>
          <p:nvPr/>
        </p:nvSpPr>
        <p:spPr>
          <a:xfrm>
            <a:off x="2676552" y="1708587"/>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2</a:t>
            </a:r>
            <a:endParaRPr sz="1400" b="0" i="0" u="none" strike="noStrike" cap="none">
              <a:solidFill>
                <a:srgbClr val="344B5F"/>
              </a:solidFill>
              <a:latin typeface="Josefin Sans"/>
              <a:ea typeface="Josefin Sans"/>
              <a:cs typeface="Josefin Sans"/>
              <a:sym typeface="Josefin Sans"/>
            </a:endParaRPr>
          </a:p>
        </p:txBody>
      </p:sp>
      <p:sp>
        <p:nvSpPr>
          <p:cNvPr id="721" name="Google Shape;721;p14"/>
          <p:cNvSpPr/>
          <p:nvPr/>
        </p:nvSpPr>
        <p:spPr>
          <a:xfrm>
            <a:off x="5021197" y="1708587"/>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3</a:t>
            </a:r>
            <a:endParaRPr sz="1400" b="0" i="0" u="none" strike="noStrike" cap="none">
              <a:solidFill>
                <a:srgbClr val="344B5F"/>
              </a:solidFill>
              <a:latin typeface="Josefin Sans"/>
              <a:ea typeface="Josefin Sans"/>
              <a:cs typeface="Josefin Sans"/>
              <a:sym typeface="Josefin Sans"/>
            </a:endParaRPr>
          </a:p>
        </p:txBody>
      </p:sp>
      <p:sp>
        <p:nvSpPr>
          <p:cNvPr id="722" name="Google Shape;722;p14"/>
          <p:cNvSpPr/>
          <p:nvPr/>
        </p:nvSpPr>
        <p:spPr>
          <a:xfrm>
            <a:off x="9592876" y="1708587"/>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5</a:t>
            </a:r>
            <a:endParaRPr sz="1400" b="0" i="0" u="none" strike="noStrike" cap="none">
              <a:solidFill>
                <a:srgbClr val="344B5F"/>
              </a:solidFill>
              <a:latin typeface="Josefin Sans"/>
              <a:ea typeface="Josefin Sans"/>
              <a:cs typeface="Josefin Sans"/>
              <a:sym typeface="Josefin Sans"/>
            </a:endParaRPr>
          </a:p>
        </p:txBody>
      </p:sp>
      <p:sp>
        <p:nvSpPr>
          <p:cNvPr id="723" name="Google Shape;723;p14"/>
          <p:cNvSpPr/>
          <p:nvPr/>
        </p:nvSpPr>
        <p:spPr>
          <a:xfrm>
            <a:off x="7215044" y="1708587"/>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4</a:t>
            </a:r>
            <a:endParaRPr sz="1400" b="0" i="0" u="none" strike="noStrike" cap="none">
              <a:solidFill>
                <a:srgbClr val="344B5F"/>
              </a:solidFill>
              <a:latin typeface="Josefin Sans"/>
              <a:ea typeface="Josefin Sans"/>
              <a:cs typeface="Josefin Sans"/>
              <a:sym typeface="Josefin Sans"/>
            </a:endParaRPr>
          </a:p>
        </p:txBody>
      </p:sp>
      <p:pic>
        <p:nvPicPr>
          <p:cNvPr id="724" name="Google Shape;724;p14"/>
          <p:cNvPicPr preferRelativeResize="0"/>
          <p:nvPr/>
        </p:nvPicPr>
        <p:blipFill rotWithShape="1">
          <a:blip r:embed="rId3">
            <a:alphaModFix/>
          </a:blip>
          <a:srcRect/>
          <a:stretch/>
        </p:blipFill>
        <p:spPr>
          <a:xfrm>
            <a:off x="1145507" y="2539250"/>
            <a:ext cx="673388" cy="609600"/>
          </a:xfrm>
          <a:prstGeom prst="rect">
            <a:avLst/>
          </a:prstGeom>
          <a:noFill/>
          <a:ln>
            <a:noFill/>
          </a:ln>
        </p:spPr>
      </p:pic>
      <p:pic>
        <p:nvPicPr>
          <p:cNvPr id="725" name="Google Shape;725;p14"/>
          <p:cNvPicPr preferRelativeResize="0"/>
          <p:nvPr/>
        </p:nvPicPr>
        <p:blipFill rotWithShape="1">
          <a:blip r:embed="rId4">
            <a:alphaModFix/>
          </a:blip>
          <a:srcRect/>
          <a:stretch/>
        </p:blipFill>
        <p:spPr>
          <a:xfrm>
            <a:off x="5693524" y="2539250"/>
            <a:ext cx="793190" cy="609598"/>
          </a:xfrm>
          <a:prstGeom prst="rect">
            <a:avLst/>
          </a:prstGeom>
          <a:noFill/>
          <a:ln>
            <a:noFill/>
          </a:ln>
        </p:spPr>
      </p:pic>
      <p:pic>
        <p:nvPicPr>
          <p:cNvPr id="726" name="Google Shape;726;p14"/>
          <p:cNvPicPr preferRelativeResize="0"/>
          <p:nvPr/>
        </p:nvPicPr>
        <p:blipFill rotWithShape="1">
          <a:blip r:embed="rId5">
            <a:alphaModFix/>
          </a:blip>
          <a:srcRect/>
          <a:stretch/>
        </p:blipFill>
        <p:spPr>
          <a:xfrm>
            <a:off x="8054474" y="2562275"/>
            <a:ext cx="673377" cy="563555"/>
          </a:xfrm>
          <a:prstGeom prst="rect">
            <a:avLst/>
          </a:prstGeom>
          <a:noFill/>
          <a:ln>
            <a:noFill/>
          </a:ln>
        </p:spPr>
      </p:pic>
      <p:pic>
        <p:nvPicPr>
          <p:cNvPr id="727" name="Google Shape;727;p14"/>
          <p:cNvPicPr preferRelativeResize="0"/>
          <p:nvPr/>
        </p:nvPicPr>
        <p:blipFill rotWithShape="1">
          <a:blip r:embed="rId6">
            <a:alphaModFix/>
          </a:blip>
          <a:srcRect/>
          <a:stretch/>
        </p:blipFill>
        <p:spPr>
          <a:xfrm>
            <a:off x="3449375" y="2531675"/>
            <a:ext cx="673398" cy="624729"/>
          </a:xfrm>
          <a:prstGeom prst="rect">
            <a:avLst/>
          </a:prstGeom>
          <a:noFill/>
          <a:ln>
            <a:noFill/>
          </a:ln>
        </p:spPr>
      </p:pic>
      <p:pic>
        <p:nvPicPr>
          <p:cNvPr id="728" name="Google Shape;728;p14"/>
          <p:cNvPicPr preferRelativeResize="0"/>
          <p:nvPr/>
        </p:nvPicPr>
        <p:blipFill rotWithShape="1">
          <a:blip r:embed="rId7">
            <a:alphaModFix/>
          </a:blip>
          <a:srcRect/>
          <a:stretch/>
        </p:blipFill>
        <p:spPr>
          <a:xfrm>
            <a:off x="10360948" y="2560350"/>
            <a:ext cx="793201" cy="567398"/>
          </a:xfrm>
          <a:prstGeom prst="rect">
            <a:avLst/>
          </a:prstGeom>
          <a:noFill/>
          <a:ln>
            <a:noFill/>
          </a:ln>
        </p:spPr>
      </p:pic>
      <p:sp>
        <p:nvSpPr>
          <p:cNvPr id="729" name="Google Shape;729;p14"/>
          <p:cNvSpPr/>
          <p:nvPr/>
        </p:nvSpPr>
        <p:spPr>
          <a:xfrm>
            <a:off x="608949" y="5287742"/>
            <a:ext cx="1746522" cy="570078"/>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rgbClr val="FFFFFF"/>
                </a:solidFill>
                <a:latin typeface="Josefin Sans"/>
                <a:ea typeface="Josefin Sans"/>
                <a:cs typeface="Josefin Sans"/>
                <a:sym typeface="Josefin Sans"/>
                <a:hlinkClick r:id="rId8">
                  <a:extLst>
                    <a:ext uri="{A12FA001-AC4F-418D-AE19-62706E023703}">
                      <ahyp:hlinkClr xmlns:ahyp="http://schemas.microsoft.com/office/drawing/2018/hyperlinkcolor" val="tx"/>
                    </a:ext>
                  </a:extLst>
                </a:hlinkClick>
              </a:rPr>
              <a:t>Learn more</a:t>
            </a:r>
            <a:endParaRPr sz="1800" b="0" i="0" u="none" strike="noStrike" cap="none">
              <a:solidFill>
                <a:srgbClr val="FFFFFF"/>
              </a:solidFill>
              <a:latin typeface="Josefin Sans"/>
              <a:ea typeface="Josefin Sans"/>
              <a:cs typeface="Josefin Sans"/>
              <a:sym typeface="Josefin Sans"/>
            </a:endParaRPr>
          </a:p>
        </p:txBody>
      </p:sp>
      <p:sp>
        <p:nvSpPr>
          <p:cNvPr id="730" name="Google Shape;730;p14"/>
          <p:cNvSpPr/>
          <p:nvPr/>
        </p:nvSpPr>
        <p:spPr>
          <a:xfrm>
            <a:off x="2915849" y="5287742"/>
            <a:ext cx="1746522" cy="570078"/>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rgbClr val="1B2E4F"/>
                </a:solidFill>
                <a:latin typeface="Josefin Sans"/>
                <a:ea typeface="Josefin Sans"/>
                <a:cs typeface="Josefin Sans"/>
                <a:sym typeface="Josefin Sans"/>
                <a:hlinkClick r:id="rId9">
                  <a:extLst>
                    <a:ext uri="{A12FA001-AC4F-418D-AE19-62706E023703}">
                      <ahyp:hlinkClr xmlns:ahyp="http://schemas.microsoft.com/office/drawing/2018/hyperlinkcolor" val="tx"/>
                    </a:ext>
                  </a:extLst>
                </a:hlinkClick>
              </a:rPr>
              <a:t>Learn more</a:t>
            </a:r>
            <a:endParaRPr sz="1800" b="0" i="0" u="none" strike="noStrike" cap="none">
              <a:solidFill>
                <a:srgbClr val="FFFFFF"/>
              </a:solidFill>
              <a:latin typeface="Josefin Sans"/>
              <a:ea typeface="Josefin Sans"/>
              <a:cs typeface="Josefin Sans"/>
              <a:sym typeface="Josefin Sans"/>
            </a:endParaRPr>
          </a:p>
        </p:txBody>
      </p:sp>
      <p:sp>
        <p:nvSpPr>
          <p:cNvPr id="731" name="Google Shape;731;p14"/>
          <p:cNvSpPr/>
          <p:nvPr/>
        </p:nvSpPr>
        <p:spPr>
          <a:xfrm>
            <a:off x="5216874" y="5287742"/>
            <a:ext cx="1746522" cy="570078"/>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rgbClr val="FFFFFF"/>
                </a:solidFill>
                <a:latin typeface="Josefin Sans"/>
                <a:ea typeface="Josefin Sans"/>
                <a:cs typeface="Josefin Sans"/>
                <a:sym typeface="Josefin Sans"/>
                <a:hlinkClick r:id="rId10">
                  <a:extLst>
                    <a:ext uri="{A12FA001-AC4F-418D-AE19-62706E023703}">
                      <ahyp:hlinkClr xmlns:ahyp="http://schemas.microsoft.com/office/drawing/2018/hyperlinkcolor" val="tx"/>
                    </a:ext>
                  </a:extLst>
                </a:hlinkClick>
              </a:rPr>
              <a:t>Learn more</a:t>
            </a:r>
            <a:endParaRPr sz="1800" b="0" i="0" u="none" strike="noStrike" cap="none">
              <a:solidFill>
                <a:srgbClr val="FFFFFF"/>
              </a:solidFill>
              <a:latin typeface="Josefin Sans"/>
              <a:ea typeface="Josefin Sans"/>
              <a:cs typeface="Josefin Sans"/>
              <a:sym typeface="Josefin Sans"/>
            </a:endParaRPr>
          </a:p>
        </p:txBody>
      </p:sp>
      <p:sp>
        <p:nvSpPr>
          <p:cNvPr id="732" name="Google Shape;732;p14"/>
          <p:cNvSpPr/>
          <p:nvPr/>
        </p:nvSpPr>
        <p:spPr>
          <a:xfrm>
            <a:off x="7517899" y="5287742"/>
            <a:ext cx="1746522" cy="570078"/>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rgbClr val="001F2E"/>
                </a:solidFill>
                <a:latin typeface="Josefin Sans"/>
                <a:ea typeface="Josefin Sans"/>
                <a:cs typeface="Josefin Sans"/>
                <a:sym typeface="Josefin Sans"/>
                <a:hlinkClick r:id="rId11">
                  <a:extLst>
                    <a:ext uri="{A12FA001-AC4F-418D-AE19-62706E023703}">
                      <ahyp:hlinkClr xmlns:ahyp="http://schemas.microsoft.com/office/drawing/2018/hyperlinkcolor" val="tx"/>
                    </a:ext>
                  </a:extLst>
                </a:hlinkClick>
              </a:rPr>
              <a:t>Learn more</a:t>
            </a:r>
            <a:endParaRPr sz="1800" b="0" i="0" u="none" strike="noStrike" cap="none">
              <a:solidFill>
                <a:srgbClr val="001F2E"/>
              </a:solidFill>
              <a:latin typeface="Josefin Sans"/>
              <a:ea typeface="Josefin Sans"/>
              <a:cs typeface="Josefin Sans"/>
              <a:sym typeface="Josefin Sans"/>
            </a:endParaRPr>
          </a:p>
        </p:txBody>
      </p:sp>
      <p:sp>
        <p:nvSpPr>
          <p:cNvPr id="733" name="Google Shape;733;p14"/>
          <p:cNvSpPr/>
          <p:nvPr/>
        </p:nvSpPr>
        <p:spPr>
          <a:xfrm>
            <a:off x="9884286" y="5287742"/>
            <a:ext cx="1746522" cy="570078"/>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rgbClr val="1B2E4F"/>
                </a:solidFill>
                <a:latin typeface="Josefin Sans"/>
                <a:ea typeface="Josefin Sans"/>
                <a:cs typeface="Josefin Sans"/>
                <a:sym typeface="Josefin Sans"/>
                <a:hlinkClick r:id="rId12">
                  <a:extLst>
                    <a:ext uri="{A12FA001-AC4F-418D-AE19-62706E023703}">
                      <ahyp:hlinkClr xmlns:ahyp="http://schemas.microsoft.com/office/drawing/2018/hyperlinkcolor" val="tx"/>
                    </a:ext>
                  </a:extLst>
                </a:hlinkClick>
              </a:rPr>
              <a:t>Learn more</a:t>
            </a:r>
            <a:endParaRPr sz="1800" b="0" i="0" u="none" strike="noStrike" cap="none">
              <a:solidFill>
                <a:srgbClr val="001F2E"/>
              </a:solidFill>
              <a:latin typeface="Josefin Sans"/>
              <a:ea typeface="Josefin Sans"/>
              <a:cs typeface="Josefin Sans"/>
              <a:sym typeface="Josefi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5"/>
          <p:cNvSpPr/>
          <p:nvPr/>
        </p:nvSpPr>
        <p:spPr>
          <a:xfrm>
            <a:off x="972788" y="2025663"/>
            <a:ext cx="3976205" cy="218937"/>
          </a:xfrm>
          <a:prstGeom prst="rightArrow">
            <a:avLst>
              <a:gd name="adj1" fmla="val 50000"/>
              <a:gd name="adj2" fmla="val 50000"/>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739" name="Google Shape;739;p15"/>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Technical Support &amp; Customer Success</a:t>
            </a:r>
            <a:endParaRPr>
              <a:latin typeface="Josefin Sans"/>
              <a:ea typeface="Josefin Sans"/>
              <a:cs typeface="Josefin Sans"/>
              <a:sym typeface="Josefin Sans"/>
            </a:endParaRPr>
          </a:p>
        </p:txBody>
      </p:sp>
      <p:sp>
        <p:nvSpPr>
          <p:cNvPr id="740" name="Google Shape;740;p15"/>
          <p:cNvSpPr/>
          <p:nvPr/>
        </p:nvSpPr>
        <p:spPr>
          <a:xfrm>
            <a:off x="369881" y="2211147"/>
            <a:ext cx="2224650" cy="3863248"/>
          </a:xfrm>
          <a:prstGeom prst="roundRect">
            <a:avLst>
              <a:gd name="adj" fmla="val 16667"/>
            </a:avLst>
          </a:prstGeom>
          <a:solidFill>
            <a:srgbClr val="ECF1F2"/>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1F2E"/>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1F2E"/>
                </a:solidFill>
                <a:latin typeface="Josefin Sans"/>
                <a:ea typeface="Josefin Sans"/>
                <a:cs typeface="Josefin Sans"/>
                <a:sym typeface="Josefin Sans"/>
              </a:rPr>
              <a:t>Live Tech Support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1F2E"/>
                </a:solidFill>
                <a:latin typeface="Josefin Sans"/>
                <a:ea typeface="Josefin Sans"/>
                <a:cs typeface="Josefin Sans"/>
                <a:sym typeface="Josefin Sans"/>
              </a:rPr>
              <a:t>Legendary technical support via email, phone, forums. Free standard support with every purchase.  </a:t>
            </a:r>
            <a:endParaRPr sz="1400" b="0" i="0" u="none" strike="noStrike" cap="none">
              <a:solidFill>
                <a:srgbClr val="000000"/>
              </a:solidFill>
              <a:latin typeface="Josefin Sans"/>
              <a:ea typeface="Josefin Sans"/>
              <a:cs typeface="Josefin Sans"/>
              <a:sym typeface="Josefin Sans"/>
            </a:endParaRPr>
          </a:p>
        </p:txBody>
      </p:sp>
      <p:sp>
        <p:nvSpPr>
          <p:cNvPr id="741" name="Google Shape;741;p15"/>
          <p:cNvSpPr/>
          <p:nvPr/>
        </p:nvSpPr>
        <p:spPr>
          <a:xfrm>
            <a:off x="2676778" y="2213898"/>
            <a:ext cx="2224650" cy="3863247"/>
          </a:xfrm>
          <a:prstGeom prst="roundRect">
            <a:avLst>
              <a:gd name="adj" fmla="val 16667"/>
            </a:avLst>
          </a:prstGeom>
          <a:solidFill>
            <a:srgbClr val="BEC4C7"/>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7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73642"/>
                </a:solidFill>
                <a:latin typeface="Josefin Sans"/>
                <a:ea typeface="Josefin Sans"/>
                <a:cs typeface="Josefin Sans"/>
                <a:sym typeface="Josefin Sans"/>
              </a:rPr>
              <a:t>Knowledge Base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Josefin Sans"/>
                <a:ea typeface="Josefin Sans"/>
                <a:cs typeface="Josefin Sans"/>
                <a:sym typeface="Josefin Sans"/>
              </a:rPr>
              <a:t>A repository of expert-written articles covering product troubleshooting, best practices, and tips &amp; tricks.</a:t>
            </a:r>
            <a:endParaRPr sz="1600" b="0" i="0" u="none" strike="noStrike" cap="none">
              <a:solidFill>
                <a:srgbClr val="344B5F"/>
              </a:solidFill>
              <a:latin typeface="Josefin Sans"/>
              <a:ea typeface="Josefin Sans"/>
              <a:cs typeface="Josefin Sans"/>
              <a:sym typeface="Josefin Sans"/>
            </a:endParaRPr>
          </a:p>
        </p:txBody>
      </p:sp>
      <p:sp>
        <p:nvSpPr>
          <p:cNvPr id="742" name="Google Shape;742;p15"/>
          <p:cNvSpPr/>
          <p:nvPr/>
        </p:nvSpPr>
        <p:spPr>
          <a:xfrm>
            <a:off x="7278837" y="2229959"/>
            <a:ext cx="2224650" cy="3863248"/>
          </a:xfrm>
          <a:prstGeom prst="roundRect">
            <a:avLst>
              <a:gd name="adj" fmla="val 16667"/>
            </a:avLst>
          </a:prstGeom>
          <a:solidFill>
            <a:srgbClr val="E77E26"/>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8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8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8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8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8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83642"/>
                </a:solidFill>
                <a:latin typeface="Josefin Sans"/>
                <a:ea typeface="Josefin Sans"/>
                <a:cs typeface="Josefin Sans"/>
                <a:sym typeface="Josefin Sans"/>
              </a:rPr>
              <a:t>Account Managers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83642"/>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83642"/>
                </a:solidFill>
                <a:latin typeface="Josefin Sans"/>
                <a:ea typeface="Josefin Sans"/>
                <a:cs typeface="Josefin Sans"/>
                <a:sym typeface="Josefin Sans"/>
              </a:rPr>
              <a:t>Experienced account executives providing strategic guidance from pre-sales consultations through the entire lifecycle.</a:t>
            </a:r>
            <a:endParaRPr sz="1600" b="0" i="0" u="none" strike="noStrike" cap="none">
              <a:solidFill>
                <a:srgbClr val="083642"/>
              </a:solidFill>
              <a:latin typeface="Josefin Sans"/>
              <a:ea typeface="Josefin Sans"/>
              <a:cs typeface="Josefin Sans"/>
              <a:sym typeface="Josefin Sans"/>
            </a:endParaRPr>
          </a:p>
        </p:txBody>
      </p:sp>
      <p:sp>
        <p:nvSpPr>
          <p:cNvPr id="743" name="Google Shape;743;p15"/>
          <p:cNvSpPr/>
          <p:nvPr/>
        </p:nvSpPr>
        <p:spPr>
          <a:xfrm>
            <a:off x="4977596" y="2229959"/>
            <a:ext cx="2224650" cy="3863248"/>
          </a:xfrm>
          <a:prstGeom prst="roundRect">
            <a:avLst>
              <a:gd name="adj" fmla="val 16667"/>
            </a:avLst>
          </a:prstGeom>
          <a:solidFill>
            <a:srgbClr val="748697"/>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Documentation </a:t>
            </a: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Quick-start guides, in-depth manuals, and integration instructions for smooth deployment &amp; optimal performance.</a:t>
            </a: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p:txBody>
      </p:sp>
      <p:sp>
        <p:nvSpPr>
          <p:cNvPr id="744" name="Google Shape;744;p15"/>
          <p:cNvSpPr/>
          <p:nvPr/>
        </p:nvSpPr>
        <p:spPr>
          <a:xfrm>
            <a:off x="9580078" y="2211147"/>
            <a:ext cx="2224650" cy="3863249"/>
          </a:xfrm>
          <a:prstGeom prst="roundRect">
            <a:avLst>
              <a:gd name="adj" fmla="val 16667"/>
            </a:avLst>
          </a:prstGeom>
          <a:solidFill>
            <a:srgbClr val="344B5F"/>
          </a:solidFill>
          <a:ln>
            <a:noFill/>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Premium Support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Combined advanced customer success and tailored technical support delivered by highly skilled professionals.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Josefin Sans"/>
              <a:ea typeface="Josefin Sans"/>
              <a:cs typeface="Josefin Sans"/>
              <a:sym typeface="Josefin Sans"/>
            </a:endParaRPr>
          </a:p>
        </p:txBody>
      </p:sp>
      <p:sp>
        <p:nvSpPr>
          <p:cNvPr id="745" name="Google Shape;745;p15"/>
          <p:cNvSpPr/>
          <p:nvPr/>
        </p:nvSpPr>
        <p:spPr>
          <a:xfrm>
            <a:off x="369881" y="1925159"/>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1</a:t>
            </a:r>
            <a:endParaRPr sz="1400" b="0" i="0" u="none" strike="noStrike" cap="none">
              <a:solidFill>
                <a:srgbClr val="344B5F"/>
              </a:solidFill>
              <a:latin typeface="Josefin Sans"/>
              <a:ea typeface="Josefin Sans"/>
              <a:cs typeface="Josefin Sans"/>
              <a:sym typeface="Josefin Sans"/>
            </a:endParaRPr>
          </a:p>
        </p:txBody>
      </p:sp>
      <p:sp>
        <p:nvSpPr>
          <p:cNvPr id="746" name="Google Shape;746;p15"/>
          <p:cNvSpPr/>
          <p:nvPr/>
        </p:nvSpPr>
        <p:spPr>
          <a:xfrm>
            <a:off x="4986057" y="1925159"/>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2</a:t>
            </a:r>
            <a:endParaRPr sz="1400" b="0" i="0" u="none" strike="noStrike" cap="none">
              <a:solidFill>
                <a:srgbClr val="344B5F"/>
              </a:solidFill>
              <a:latin typeface="Josefin Sans"/>
              <a:ea typeface="Josefin Sans"/>
              <a:cs typeface="Josefin Sans"/>
              <a:sym typeface="Josefin Sans"/>
            </a:endParaRPr>
          </a:p>
        </p:txBody>
      </p:sp>
      <p:sp>
        <p:nvSpPr>
          <p:cNvPr id="747" name="Google Shape;747;p15"/>
          <p:cNvSpPr/>
          <p:nvPr/>
        </p:nvSpPr>
        <p:spPr>
          <a:xfrm>
            <a:off x="7284704" y="1925159"/>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3</a:t>
            </a:r>
            <a:endParaRPr sz="1400" b="0" i="0" u="none" strike="noStrike" cap="none">
              <a:solidFill>
                <a:srgbClr val="344B5F"/>
              </a:solidFill>
              <a:latin typeface="Josefin Sans"/>
              <a:ea typeface="Josefin Sans"/>
              <a:cs typeface="Josefin Sans"/>
              <a:sym typeface="Josefin Sans"/>
            </a:endParaRPr>
          </a:p>
        </p:txBody>
      </p:sp>
      <p:sp>
        <p:nvSpPr>
          <p:cNvPr id="748" name="Google Shape;748;p15"/>
          <p:cNvSpPr/>
          <p:nvPr/>
        </p:nvSpPr>
        <p:spPr>
          <a:xfrm>
            <a:off x="9592876" y="1925159"/>
            <a:ext cx="609600" cy="609600"/>
          </a:xfrm>
          <a:prstGeom prst="ellipse">
            <a:avLst/>
          </a:prstGeom>
          <a:solidFill>
            <a:srgbClr val="FFC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44B5F"/>
                </a:solidFill>
                <a:latin typeface="Josefin Sans"/>
                <a:ea typeface="Josefin Sans"/>
                <a:cs typeface="Josefin Sans"/>
                <a:sym typeface="Josefin Sans"/>
              </a:rPr>
              <a:t>4</a:t>
            </a:r>
            <a:endParaRPr sz="1400" b="0" i="0" u="none" strike="noStrike" cap="none">
              <a:solidFill>
                <a:srgbClr val="344B5F"/>
              </a:solidFill>
              <a:latin typeface="Josefin Sans"/>
              <a:ea typeface="Josefin Sans"/>
              <a:cs typeface="Josefin Sans"/>
              <a:sym typeface="Josefin Sans"/>
            </a:endParaRPr>
          </a:p>
        </p:txBody>
      </p:sp>
      <p:pic>
        <p:nvPicPr>
          <p:cNvPr id="749" name="Google Shape;749;p15"/>
          <p:cNvPicPr preferRelativeResize="0"/>
          <p:nvPr/>
        </p:nvPicPr>
        <p:blipFill rotWithShape="1">
          <a:blip r:embed="rId3">
            <a:alphaModFix/>
          </a:blip>
          <a:srcRect/>
          <a:stretch/>
        </p:blipFill>
        <p:spPr>
          <a:xfrm>
            <a:off x="1212812" y="2852750"/>
            <a:ext cx="538774" cy="609603"/>
          </a:xfrm>
          <a:prstGeom prst="rect">
            <a:avLst/>
          </a:prstGeom>
          <a:noFill/>
          <a:ln>
            <a:noFill/>
          </a:ln>
        </p:spPr>
      </p:pic>
      <p:pic>
        <p:nvPicPr>
          <p:cNvPr id="750" name="Google Shape;750;p15"/>
          <p:cNvPicPr preferRelativeResize="0"/>
          <p:nvPr/>
        </p:nvPicPr>
        <p:blipFill rotWithShape="1">
          <a:blip r:embed="rId4">
            <a:alphaModFix/>
          </a:blip>
          <a:srcRect/>
          <a:stretch/>
        </p:blipFill>
        <p:spPr>
          <a:xfrm>
            <a:off x="3465785" y="2852750"/>
            <a:ext cx="640563" cy="609598"/>
          </a:xfrm>
          <a:prstGeom prst="rect">
            <a:avLst/>
          </a:prstGeom>
          <a:noFill/>
          <a:ln>
            <a:noFill/>
          </a:ln>
        </p:spPr>
      </p:pic>
      <p:pic>
        <p:nvPicPr>
          <p:cNvPr id="751" name="Google Shape;751;p15"/>
          <p:cNvPicPr preferRelativeResize="0"/>
          <p:nvPr/>
        </p:nvPicPr>
        <p:blipFill rotWithShape="1">
          <a:blip r:embed="rId5">
            <a:alphaModFix/>
          </a:blip>
          <a:srcRect/>
          <a:stretch/>
        </p:blipFill>
        <p:spPr>
          <a:xfrm>
            <a:off x="5820737" y="2833400"/>
            <a:ext cx="538777" cy="648300"/>
          </a:xfrm>
          <a:prstGeom prst="rect">
            <a:avLst/>
          </a:prstGeom>
          <a:noFill/>
          <a:ln>
            <a:noFill/>
          </a:ln>
        </p:spPr>
      </p:pic>
      <p:pic>
        <p:nvPicPr>
          <p:cNvPr id="752" name="Google Shape;752;p15"/>
          <p:cNvPicPr preferRelativeResize="0"/>
          <p:nvPr/>
        </p:nvPicPr>
        <p:blipFill rotWithShape="1">
          <a:blip r:embed="rId6">
            <a:alphaModFix/>
          </a:blip>
          <a:srcRect/>
          <a:stretch/>
        </p:blipFill>
        <p:spPr>
          <a:xfrm>
            <a:off x="8086363" y="2841800"/>
            <a:ext cx="609598" cy="631501"/>
          </a:xfrm>
          <a:prstGeom prst="rect">
            <a:avLst/>
          </a:prstGeom>
          <a:noFill/>
          <a:ln>
            <a:noFill/>
          </a:ln>
        </p:spPr>
      </p:pic>
      <p:pic>
        <p:nvPicPr>
          <p:cNvPr id="753" name="Google Shape;753;p15"/>
          <p:cNvPicPr preferRelativeResize="0"/>
          <p:nvPr/>
        </p:nvPicPr>
        <p:blipFill rotWithShape="1">
          <a:blip r:embed="rId7">
            <a:alphaModFix/>
          </a:blip>
          <a:srcRect/>
          <a:stretch/>
        </p:blipFill>
        <p:spPr>
          <a:xfrm>
            <a:off x="10372105" y="2840699"/>
            <a:ext cx="640573" cy="6336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a:t>How SpiraPlan Works For You</a:t>
            </a:r>
            <a:endParaRPr/>
          </a:p>
        </p:txBody>
      </p:sp>
      <p:sp>
        <p:nvSpPr>
          <p:cNvPr id="759" name="Google Shape;75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E91"/>
              </a:buClr>
              <a:buSzPts val="2400"/>
              <a:buNone/>
            </a:pPr>
            <a:r>
              <a:rPr lang="en-US"/>
              <a:t>Features for different industries and methodologies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3" name="Rectangle 2">
            <a:extLst>
              <a:ext uri="{FF2B5EF4-FFF2-40B4-BE49-F238E27FC236}">
                <a16:creationId xmlns:a16="http://schemas.microsoft.com/office/drawing/2014/main" id="{39F5539A-7D08-EB23-091B-C098FF766227}"/>
              </a:ext>
            </a:extLst>
          </p:cNvPr>
          <p:cNvSpPr/>
          <p:nvPr/>
        </p:nvSpPr>
        <p:spPr>
          <a:xfrm>
            <a:off x="842207" y="1724526"/>
            <a:ext cx="3200400" cy="3350464"/>
          </a:xfrm>
          <a:prstGeom prst="rect">
            <a:avLst/>
          </a:prstGeom>
          <a:no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9" name="Google Shape;629;p5"/>
          <p:cNvGrpSpPr/>
          <p:nvPr/>
        </p:nvGrpSpPr>
        <p:grpSpPr>
          <a:xfrm>
            <a:off x="8751875" y="1826949"/>
            <a:ext cx="3020882" cy="3248041"/>
            <a:chOff x="9040631" y="1826949"/>
            <a:chExt cx="3020882" cy="3248041"/>
          </a:xfrm>
        </p:grpSpPr>
        <p:sp>
          <p:nvSpPr>
            <p:cNvPr id="630" name="Google Shape;630;p5"/>
            <p:cNvSpPr/>
            <p:nvPr/>
          </p:nvSpPr>
          <p:spPr>
            <a:xfrm>
              <a:off x="9040631" y="2427295"/>
              <a:ext cx="2779796" cy="2647695"/>
            </a:xfrm>
            <a:prstGeom prst="rect">
              <a:avLst/>
            </a:prstGeom>
            <a:noFill/>
            <a:ln>
              <a:noFill/>
            </a:ln>
          </p:spPr>
          <p:txBody>
            <a:bodyPr spcFirstLastPara="1" wrap="square" lIns="91425" tIns="45700" rIns="91425" bIns="45700" anchor="ctr" anchorCtr="0">
              <a:noAutofit/>
            </a:bodyPr>
            <a:lstStyle/>
            <a:p>
              <a:pPr marL="285750" marR="0" lvl="0" indent="-196850" algn="l" rtl="0">
                <a:lnSpc>
                  <a:spcPct val="100000"/>
                </a:lnSpc>
                <a:spcBef>
                  <a:spcPts val="0"/>
                </a:spcBef>
                <a:spcAft>
                  <a:spcPts val="0"/>
                </a:spcAft>
                <a:buClr>
                  <a:srgbClr val="001F2E"/>
                </a:buClr>
                <a:buSzPts val="1400"/>
                <a:buFont typeface="Arial"/>
                <a:buNone/>
              </a:pPr>
              <a:endParaRPr sz="1400" b="0" i="0" u="none" strike="noStrike" cap="none">
                <a:solidFill>
                  <a:srgbClr val="001F2E"/>
                </a:solidFill>
                <a:latin typeface="Josefin Sans"/>
                <a:ea typeface="Josefin Sans"/>
                <a:cs typeface="Josefin Sans"/>
                <a:sym typeface="Josefin Sans"/>
              </a:endParaRPr>
            </a:p>
          </p:txBody>
        </p:sp>
        <p:sp>
          <p:nvSpPr>
            <p:cNvPr id="631" name="Google Shape;631;p5"/>
            <p:cNvSpPr/>
            <p:nvPr/>
          </p:nvSpPr>
          <p:spPr>
            <a:xfrm>
              <a:off x="9040631" y="1826949"/>
              <a:ext cx="2779796" cy="498451"/>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73642"/>
                  </a:solidFill>
                  <a:latin typeface="Poppins Medium"/>
                  <a:ea typeface="Poppins Medium"/>
                  <a:cs typeface="Poppins Medium"/>
                  <a:sym typeface="Poppins Medium"/>
                </a:rPr>
                <a:t>Modern, Agile Processes</a:t>
              </a:r>
              <a:endParaRPr sz="1400" b="0" i="0" u="none" strike="noStrike" cap="none" dirty="0">
                <a:solidFill>
                  <a:srgbClr val="000000"/>
                </a:solidFill>
                <a:latin typeface="Poppins Medium"/>
                <a:ea typeface="Poppins Medium"/>
                <a:cs typeface="Poppins Medium"/>
                <a:sym typeface="Poppins Medium"/>
              </a:endParaRPr>
            </a:p>
          </p:txBody>
        </p:sp>
        <p:sp>
          <p:nvSpPr>
            <p:cNvPr id="632" name="Google Shape;632;p5"/>
            <p:cNvSpPr txBox="1"/>
            <p:nvPr/>
          </p:nvSpPr>
          <p:spPr>
            <a:xfrm>
              <a:off x="9425183" y="2510609"/>
              <a:ext cx="2636330" cy="2259040"/>
            </a:xfrm>
            <a:prstGeom prst="rect">
              <a:avLst/>
            </a:prstGeom>
            <a:noFill/>
            <a:ln>
              <a:noFill/>
            </a:ln>
          </p:spPr>
          <p:txBody>
            <a:bodyPr spcFirstLastPara="1" wrap="square" lIns="91425" tIns="45700" rIns="91425" bIns="45700" anchor="t" anchorCtr="0">
              <a:spAutoFit/>
            </a:bodyPr>
            <a:lstStyle/>
            <a:p>
              <a:pPr marL="285750" indent="-285750">
                <a:lnSpc>
                  <a:spcPct val="110000"/>
                </a:lnSpc>
                <a:buClr>
                  <a:srgbClr val="073642"/>
                </a:buClr>
                <a:buSzPts val="1800"/>
                <a:buFont typeface="Arial"/>
                <a:buChar char="•"/>
              </a:pPr>
              <a:r>
                <a:rPr lang="en-US" sz="1600" dirty="0">
                  <a:solidFill>
                    <a:srgbClr val="073642"/>
                  </a:solidFill>
                  <a:cs typeface="Kanit"/>
                  <a:sym typeface="Kanit"/>
                </a:rPr>
                <a:t>CI / CD</a:t>
              </a:r>
              <a:endParaRPr lang="en-US" sz="1600" dirty="0">
                <a:solidFill>
                  <a:srgbClr val="073642"/>
                </a:solidFill>
                <a:cs typeface="Kanit"/>
              </a:endParaRPr>
            </a:p>
            <a:p>
              <a:pPr marL="285750" indent="-285750">
                <a:lnSpc>
                  <a:spcPct val="110000"/>
                </a:lnSpc>
                <a:buClr>
                  <a:srgbClr val="073642"/>
                </a:buClr>
                <a:buSzPts val="1800"/>
                <a:buFont typeface="Arial"/>
                <a:buChar char="•"/>
              </a:pPr>
              <a:r>
                <a:rPr lang="en-US" sz="1600" dirty="0">
                  <a:solidFill>
                    <a:srgbClr val="073642"/>
                  </a:solidFill>
                  <a:cs typeface="Kanit"/>
                  <a:sym typeface="Kanit"/>
                </a:rPr>
                <a:t>Scrum</a:t>
              </a:r>
              <a:endParaRPr lang="en-US" sz="1600" dirty="0">
                <a:solidFill>
                  <a:srgbClr val="073642"/>
                </a:solidFill>
                <a:cs typeface="Kanit"/>
              </a:endParaRPr>
            </a:p>
            <a:p>
              <a:pPr marL="285750" indent="-285750">
                <a:lnSpc>
                  <a:spcPct val="110000"/>
                </a:lnSpc>
                <a:buClr>
                  <a:srgbClr val="073642"/>
                </a:buClr>
                <a:buSzPts val="1800"/>
                <a:buFont typeface="Arial"/>
                <a:buChar char="•"/>
              </a:pPr>
              <a:r>
                <a:rPr lang="en-US" sz="1600" dirty="0">
                  <a:solidFill>
                    <a:srgbClr val="073642"/>
                  </a:solidFill>
                  <a:cs typeface="Kanit"/>
                  <a:sym typeface="Kanit"/>
                </a:rPr>
                <a:t>Kanban</a:t>
              </a:r>
              <a:endParaRPr lang="en-US" sz="1600" dirty="0">
                <a:solidFill>
                  <a:srgbClr val="073642"/>
                </a:solidFill>
                <a:cs typeface="Kanit"/>
              </a:endParaRPr>
            </a:p>
            <a:p>
              <a:pPr marL="285750" indent="-285750">
                <a:lnSpc>
                  <a:spcPct val="110000"/>
                </a:lnSpc>
                <a:buClr>
                  <a:srgbClr val="073642"/>
                </a:buClr>
                <a:buSzPts val="1800"/>
                <a:buFont typeface="Arial"/>
                <a:buChar char="•"/>
              </a:pPr>
              <a:r>
                <a:rPr lang="en-US" sz="1600" dirty="0">
                  <a:solidFill>
                    <a:srgbClr val="073642"/>
                  </a:solidFill>
                  <a:cs typeface="Kanit"/>
                  <a:sym typeface="Kanit"/>
                </a:rPr>
                <a:t>Scaled Agile</a:t>
              </a:r>
              <a:endParaRPr lang="en-US" sz="1600" dirty="0">
                <a:solidFill>
                  <a:srgbClr val="073642"/>
                </a:solidFill>
                <a:cs typeface="Kanit"/>
              </a:endParaRPr>
            </a:p>
            <a:p>
              <a:pPr marL="285750" indent="-285750">
                <a:lnSpc>
                  <a:spcPct val="110000"/>
                </a:lnSpc>
                <a:buClr>
                  <a:srgbClr val="073642"/>
                </a:buClr>
                <a:buSzPts val="1800"/>
                <a:buFont typeface="Arial"/>
                <a:buChar char="•"/>
              </a:pPr>
              <a:r>
                <a:rPr lang="en-US" sz="1600" dirty="0">
                  <a:solidFill>
                    <a:srgbClr val="073642"/>
                  </a:solidFill>
                  <a:cs typeface="Kanit"/>
                  <a:sym typeface="Kanit"/>
                </a:rPr>
                <a:t>DevOps</a:t>
              </a:r>
              <a:endParaRPr lang="en-US" sz="1600" dirty="0">
                <a:solidFill>
                  <a:srgbClr val="073642"/>
                </a:solidFill>
                <a:cs typeface="Kanit"/>
              </a:endParaRPr>
            </a:p>
            <a:p>
              <a:pPr marL="285750" indent="-285750">
                <a:lnSpc>
                  <a:spcPct val="110000"/>
                </a:lnSpc>
                <a:buClr>
                  <a:srgbClr val="073642"/>
                </a:buClr>
                <a:buSzPts val="1800"/>
                <a:buFont typeface="Arial"/>
                <a:buChar char="•"/>
              </a:pPr>
              <a:r>
                <a:rPr lang="en-US" sz="1600" dirty="0">
                  <a:solidFill>
                    <a:srgbClr val="073642"/>
                  </a:solidFill>
                  <a:cs typeface="Kanit"/>
                  <a:sym typeface="Kanit"/>
                </a:rPr>
                <a:t>Distributed Teams</a:t>
              </a:r>
              <a:endParaRPr lang="en-US" sz="1600" dirty="0">
                <a:solidFill>
                  <a:srgbClr val="073642"/>
                </a:solidFill>
                <a:cs typeface="Kanit"/>
              </a:endParaRPr>
            </a:p>
            <a:p>
              <a:pPr marL="285750" indent="-285750">
                <a:lnSpc>
                  <a:spcPct val="110000"/>
                </a:lnSpc>
                <a:buClr>
                  <a:srgbClr val="073642"/>
                </a:buClr>
                <a:buSzPts val="1800"/>
                <a:buFont typeface="Arial"/>
                <a:buChar char="•"/>
              </a:pPr>
              <a:r>
                <a:rPr lang="en-US" sz="1600" dirty="0">
                  <a:solidFill>
                    <a:srgbClr val="073642"/>
                  </a:solidFill>
                  <a:cs typeface="Kanit"/>
                  <a:sym typeface="Kanit"/>
                </a:rPr>
                <a:t>Remote Working</a:t>
              </a:r>
              <a:endParaRPr lang="en-US" sz="1600" dirty="0">
                <a:solidFill>
                  <a:srgbClr val="073642"/>
                </a:solidFill>
                <a:cs typeface="Kanit"/>
              </a:endParaRPr>
            </a:p>
            <a:p>
              <a:pPr marL="285750" indent="-285750">
                <a:lnSpc>
                  <a:spcPct val="110000"/>
                </a:lnSpc>
                <a:buClr>
                  <a:srgbClr val="073642"/>
                </a:buClr>
                <a:buSzPts val="1800"/>
                <a:buFont typeface="Arial"/>
                <a:buChar char="•"/>
              </a:pPr>
              <a:r>
                <a:rPr lang="en-US" sz="1600" dirty="0">
                  <a:solidFill>
                    <a:srgbClr val="073642"/>
                  </a:solidFill>
                  <a:cs typeface="Kanit"/>
                  <a:sym typeface="Kanit"/>
                </a:rPr>
                <a:t>Cloud-Based</a:t>
              </a:r>
              <a:endParaRPr lang="en-US" sz="1600" dirty="0">
                <a:solidFill>
                  <a:srgbClr val="073642"/>
                </a:solidFill>
                <a:cs typeface="Kanit"/>
              </a:endParaRPr>
            </a:p>
          </p:txBody>
        </p:sp>
      </p:grpSp>
      <p:grpSp>
        <p:nvGrpSpPr>
          <p:cNvPr id="633" name="Google Shape;633;p5"/>
          <p:cNvGrpSpPr/>
          <p:nvPr/>
        </p:nvGrpSpPr>
        <p:grpSpPr>
          <a:xfrm>
            <a:off x="961687" y="1836114"/>
            <a:ext cx="2956902" cy="3238876"/>
            <a:chOff x="384175" y="1836114"/>
            <a:chExt cx="2956902" cy="3238876"/>
          </a:xfrm>
        </p:grpSpPr>
        <p:sp>
          <p:nvSpPr>
            <p:cNvPr id="634" name="Google Shape;634;p5"/>
            <p:cNvSpPr/>
            <p:nvPr/>
          </p:nvSpPr>
          <p:spPr>
            <a:xfrm>
              <a:off x="387839" y="2427295"/>
              <a:ext cx="2779776" cy="2647695"/>
            </a:xfrm>
            <a:prstGeom prst="rect">
              <a:avLst/>
            </a:prstGeom>
            <a:noFill/>
            <a:ln>
              <a:noFill/>
            </a:ln>
          </p:spPr>
          <p:txBody>
            <a:bodyPr spcFirstLastPara="1" wrap="square" lIns="91425" tIns="45700" rIns="91425" bIns="45700" anchor="ctr" anchorCtr="0">
              <a:noAutofit/>
            </a:bodyPr>
            <a:lstStyle/>
            <a:p>
              <a:pPr marL="285750" marR="0" lvl="0" indent="-196850" algn="l" rtl="0">
                <a:lnSpc>
                  <a:spcPct val="100000"/>
                </a:lnSpc>
                <a:spcBef>
                  <a:spcPts val="0"/>
                </a:spcBef>
                <a:spcAft>
                  <a:spcPts val="0"/>
                </a:spcAft>
                <a:buClr>
                  <a:srgbClr val="001F2E"/>
                </a:buClr>
                <a:buSzPts val="1400"/>
                <a:buFont typeface="Arial"/>
                <a:buNone/>
              </a:pPr>
              <a:endParaRPr sz="1400" b="0" i="0" u="none" strike="noStrike" cap="none">
                <a:solidFill>
                  <a:srgbClr val="001F2E"/>
                </a:solidFill>
                <a:latin typeface="Josefin Sans"/>
                <a:ea typeface="Josefin Sans"/>
                <a:cs typeface="Josefin Sans"/>
                <a:sym typeface="Josefin Sans"/>
              </a:endParaRPr>
            </a:p>
          </p:txBody>
        </p:sp>
        <p:sp>
          <p:nvSpPr>
            <p:cNvPr id="635" name="Google Shape;635;p5"/>
            <p:cNvSpPr/>
            <p:nvPr/>
          </p:nvSpPr>
          <p:spPr>
            <a:xfrm>
              <a:off x="384175" y="1836114"/>
              <a:ext cx="2956902" cy="489286"/>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73642"/>
                  </a:solidFill>
                  <a:latin typeface="Poppins Medium"/>
                  <a:ea typeface="Poppins Medium"/>
                  <a:cs typeface="Poppins Medium"/>
                  <a:sym typeface="Poppins Medium"/>
                </a:rPr>
                <a:t>Regulated Industries</a:t>
              </a:r>
              <a:endParaRPr sz="1400" b="0" i="0" u="none" strike="noStrike" cap="none" dirty="0">
                <a:solidFill>
                  <a:srgbClr val="000000"/>
                </a:solidFill>
                <a:latin typeface="Poppins Medium"/>
                <a:ea typeface="Poppins Medium"/>
                <a:cs typeface="Poppins Medium"/>
                <a:sym typeface="Poppins Medium"/>
              </a:endParaRPr>
            </a:p>
          </p:txBody>
        </p:sp>
        <p:sp>
          <p:nvSpPr>
            <p:cNvPr id="636" name="Google Shape;636;p5"/>
            <p:cNvSpPr txBox="1"/>
            <p:nvPr/>
          </p:nvSpPr>
          <p:spPr>
            <a:xfrm>
              <a:off x="456947" y="2428925"/>
              <a:ext cx="2636330" cy="2259040"/>
            </a:xfrm>
            <a:prstGeom prst="rect">
              <a:avLst/>
            </a:prstGeom>
            <a:solidFill>
              <a:schemeClr val="lt2"/>
            </a:solidFill>
            <a:ln>
              <a:noFill/>
            </a:ln>
          </p:spPr>
          <p:txBody>
            <a:bodyPr spcFirstLastPara="1" wrap="square" lIns="91425" tIns="45700" rIns="91425" bIns="45700" anchor="t" anchorCtr="0">
              <a:spAutoFit/>
            </a:bodyPr>
            <a:lstStyle/>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Baselining</a:t>
              </a:r>
              <a:endParaRPr lang="en-US" sz="1600" dirty="0"/>
            </a:p>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Risk Management</a:t>
              </a:r>
              <a:endParaRPr lang="en-US" sz="1600" dirty="0"/>
            </a:p>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Electronic Signatures</a:t>
              </a:r>
              <a:endParaRPr lang="en-US" sz="1600" dirty="0"/>
            </a:p>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Data Privacy</a:t>
              </a:r>
              <a:endParaRPr lang="en-US" sz="1600" dirty="0"/>
            </a:p>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Compliance</a:t>
              </a:r>
              <a:endParaRPr lang="en-US" sz="1600" dirty="0"/>
            </a:p>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Workflow</a:t>
              </a:r>
              <a:endParaRPr lang="en-US" sz="1600" dirty="0"/>
            </a:p>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Requirements Mgt</a:t>
              </a:r>
              <a:endParaRPr lang="en-US" sz="1600" dirty="0"/>
            </a:p>
            <a:p>
              <a:pPr marL="285750" lvl="0" indent="-285750">
                <a:lnSpc>
                  <a:spcPct val="110000"/>
                </a:lnSpc>
                <a:buClr>
                  <a:srgbClr val="073642"/>
                </a:buClr>
                <a:buSzPts val="1800"/>
                <a:buFont typeface="Arial"/>
                <a:buChar char="•"/>
              </a:pPr>
              <a:r>
                <a:rPr lang="en-US" sz="1600" dirty="0">
                  <a:solidFill>
                    <a:srgbClr val="073642"/>
                  </a:solidFill>
                  <a:ea typeface="Kanit"/>
                  <a:cs typeface="Kanit"/>
                  <a:sym typeface="Kanit"/>
                </a:rPr>
                <a:t>On-Premise</a:t>
              </a:r>
              <a:endParaRPr sz="1600" b="0" i="0" u="none" strike="noStrike" cap="none" dirty="0">
                <a:solidFill>
                  <a:srgbClr val="000000"/>
                </a:solidFill>
                <a:latin typeface="Josefin Sans"/>
                <a:ea typeface="Josefin Sans"/>
                <a:cs typeface="Josefin Sans"/>
                <a:sym typeface="Josefin Sans"/>
              </a:endParaRPr>
            </a:p>
          </p:txBody>
        </p:sp>
      </p:grpSp>
      <p:sp>
        <p:nvSpPr>
          <p:cNvPr id="637" name="Google Shape;637;p5"/>
          <p:cNvSpPr txBox="1">
            <a:spLocks noGrp="1"/>
          </p:cNvSpPr>
          <p:nvPr>
            <p:ph type="title"/>
          </p:nvPr>
        </p:nvSpPr>
        <p:spPr>
          <a:xfrm>
            <a:off x="838200" y="365125"/>
            <a:ext cx="10515600" cy="11703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11111"/>
              <a:buFont typeface="Josefin Sans"/>
              <a:buNone/>
            </a:pPr>
            <a:r>
              <a:rPr lang="en-US" dirty="0">
                <a:latin typeface="Josefin Sans"/>
                <a:ea typeface="Josefin Sans"/>
                <a:cs typeface="Josefin Sans"/>
                <a:sym typeface="Josefin Sans"/>
              </a:rPr>
              <a:t>Bridging Between Agile and Compliance</a:t>
            </a:r>
            <a:endParaRPr dirty="0">
              <a:latin typeface="Josefin Sans"/>
              <a:ea typeface="Josefin Sans"/>
              <a:cs typeface="Josefin Sans"/>
              <a:sym typeface="Josefin Sans"/>
            </a:endParaRPr>
          </a:p>
        </p:txBody>
      </p:sp>
      <p:sp>
        <p:nvSpPr>
          <p:cNvPr id="640" name="Google Shape;640;p5"/>
          <p:cNvSpPr/>
          <p:nvPr/>
        </p:nvSpPr>
        <p:spPr>
          <a:xfrm>
            <a:off x="3771926" y="2427295"/>
            <a:ext cx="4662462" cy="2647695"/>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53" name="Google Shape;653;p5"/>
          <p:cNvSpPr/>
          <p:nvPr/>
        </p:nvSpPr>
        <p:spPr>
          <a:xfrm>
            <a:off x="3529263" y="2611917"/>
            <a:ext cx="5518484" cy="777983"/>
          </a:xfrm>
          <a:prstGeom prst="leftRightArrow">
            <a:avLst>
              <a:gd name="adj1" fmla="val 50000"/>
              <a:gd name="adj2" fmla="val 50000"/>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57" name="Google Shape;657;p5"/>
          <p:cNvSpPr/>
          <p:nvPr/>
        </p:nvSpPr>
        <p:spPr>
          <a:xfrm>
            <a:off x="838200" y="5267325"/>
            <a:ext cx="10910494" cy="636135"/>
          </a:xfrm>
          <a:prstGeom prst="roundRect">
            <a:avLst>
              <a:gd name="adj" fmla="val 16667"/>
            </a:avLst>
          </a:prstGeom>
          <a:solidFill>
            <a:schemeClr val="lt1"/>
          </a:solidFill>
          <a:ln w="25400" cap="flat" cmpd="sng">
            <a:solidFill>
              <a:schemeClr val="accent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1F2E"/>
              </a:buClr>
              <a:buSzPts val="2400"/>
              <a:buFont typeface="Kanit"/>
              <a:buNone/>
            </a:pPr>
            <a:r>
              <a:rPr lang="en-US" sz="2400" b="0" i="0" u="none" strike="noStrike" cap="none">
                <a:solidFill>
                  <a:srgbClr val="001F2E"/>
                </a:solidFill>
                <a:latin typeface="Kanit"/>
                <a:ea typeface="Kanit"/>
                <a:cs typeface="Kanit"/>
                <a:sym typeface="Kanit"/>
              </a:rPr>
              <a:t>98% customer satisfaction rating </a:t>
            </a:r>
            <a:endParaRPr/>
          </a:p>
        </p:txBody>
      </p:sp>
      <p:pic>
        <p:nvPicPr>
          <p:cNvPr id="1026" name="Picture 2" descr="SpiraPlan Logo, Shadow">
            <a:extLst>
              <a:ext uri="{FF2B5EF4-FFF2-40B4-BE49-F238E27FC236}">
                <a16:creationId xmlns:a16="http://schemas.microsoft.com/office/drawing/2014/main" id="{2B063D02-1ED0-BEDB-A18A-55A60902BE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617" y="3602738"/>
            <a:ext cx="3057775" cy="12495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B13B1E-0E2D-229B-FE81-AC46B2A3EED6}"/>
              </a:ext>
            </a:extLst>
          </p:cNvPr>
          <p:cNvSpPr/>
          <p:nvPr/>
        </p:nvSpPr>
        <p:spPr>
          <a:xfrm>
            <a:off x="8507491" y="1714668"/>
            <a:ext cx="3200400" cy="3350464"/>
          </a:xfrm>
          <a:prstGeom prst="rect">
            <a:avLst/>
          </a:prstGeom>
          <a:no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17"/>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SpiraPlan: End to End Traceability</a:t>
            </a:r>
            <a:endParaRPr/>
          </a:p>
        </p:txBody>
      </p:sp>
      <p:sp>
        <p:nvSpPr>
          <p:cNvPr id="886" name="Google Shape;886;p17"/>
          <p:cNvSpPr/>
          <p:nvPr/>
        </p:nvSpPr>
        <p:spPr>
          <a:xfrm>
            <a:off x="649705" y="1323474"/>
            <a:ext cx="11004884"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7" name="Google Shape;887;p17"/>
          <p:cNvSpPr/>
          <p:nvPr/>
        </p:nvSpPr>
        <p:spPr>
          <a:xfrm>
            <a:off x="649705" y="2783306"/>
            <a:ext cx="11004884"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8" name="Google Shape;888;p17"/>
          <p:cNvSpPr/>
          <p:nvPr/>
        </p:nvSpPr>
        <p:spPr>
          <a:xfrm>
            <a:off x="649705" y="4243138"/>
            <a:ext cx="11004884" cy="190098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9" name="Google Shape;889;p17"/>
          <p:cNvSpPr txBox="1"/>
          <p:nvPr/>
        </p:nvSpPr>
        <p:spPr>
          <a:xfrm>
            <a:off x="649705" y="1323474"/>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Portfolio-level</a:t>
            </a:r>
            <a:endParaRPr/>
          </a:p>
        </p:txBody>
      </p:sp>
      <p:sp>
        <p:nvSpPr>
          <p:cNvPr id="890" name="Google Shape;890;p17"/>
          <p:cNvSpPr txBox="1"/>
          <p:nvPr/>
        </p:nvSpPr>
        <p:spPr>
          <a:xfrm>
            <a:off x="649705" y="2783306"/>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Program-level</a:t>
            </a:r>
            <a:endParaRPr/>
          </a:p>
        </p:txBody>
      </p:sp>
      <p:sp>
        <p:nvSpPr>
          <p:cNvPr id="891" name="Google Shape;891;p17"/>
          <p:cNvSpPr txBox="1"/>
          <p:nvPr/>
        </p:nvSpPr>
        <p:spPr>
          <a:xfrm>
            <a:off x="649705" y="4262645"/>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Product-level</a:t>
            </a:r>
            <a:endParaRPr/>
          </a:p>
        </p:txBody>
      </p:sp>
      <p:sp>
        <p:nvSpPr>
          <p:cNvPr id="892" name="Google Shape;892;p17"/>
          <p:cNvSpPr/>
          <p:nvPr/>
        </p:nvSpPr>
        <p:spPr>
          <a:xfrm>
            <a:off x="1018674" y="4764505"/>
            <a:ext cx="1684421" cy="1074821"/>
          </a:xfrm>
          <a:prstGeom prst="rect">
            <a:avLst/>
          </a:prstGeom>
          <a:gradFill>
            <a:gsLst>
              <a:gs pos="0">
                <a:srgbClr val="AEBADB"/>
              </a:gs>
              <a:gs pos="35000">
                <a:srgbClr val="C7CDE4"/>
              </a:gs>
              <a:gs pos="100000">
                <a:srgbClr val="E8EBF6"/>
              </a:gs>
            </a:gsLst>
            <a:lin ang="16200000" scaled="0"/>
          </a:gradFill>
          <a:ln w="9525" cap="flat" cmpd="sng">
            <a:solidFill>
              <a:srgbClr val="32507F"/>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Product Owners</a:t>
            </a:r>
            <a:endParaRPr/>
          </a:p>
        </p:txBody>
      </p:sp>
      <p:sp>
        <p:nvSpPr>
          <p:cNvPr id="893" name="Google Shape;893;p17"/>
          <p:cNvSpPr/>
          <p:nvPr/>
        </p:nvSpPr>
        <p:spPr>
          <a:xfrm>
            <a:off x="2887579" y="4764504"/>
            <a:ext cx="1684421" cy="1074821"/>
          </a:xfrm>
          <a:prstGeom prst="rect">
            <a:avLst/>
          </a:prstGeom>
          <a:gradFill>
            <a:gsLst>
              <a:gs pos="0">
                <a:srgbClr val="AEBADB"/>
              </a:gs>
              <a:gs pos="35000">
                <a:srgbClr val="C7CDE4"/>
              </a:gs>
              <a:gs pos="100000">
                <a:srgbClr val="E8EBF6"/>
              </a:gs>
            </a:gsLst>
            <a:lin ang="16200000" scaled="0"/>
          </a:gradFill>
          <a:ln w="9525" cap="flat" cmpd="sng">
            <a:solidFill>
              <a:srgbClr val="32507F"/>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Business Analysts</a:t>
            </a:r>
            <a:endParaRPr/>
          </a:p>
        </p:txBody>
      </p:sp>
      <p:sp>
        <p:nvSpPr>
          <p:cNvPr id="894" name="Google Shape;894;p17"/>
          <p:cNvSpPr/>
          <p:nvPr/>
        </p:nvSpPr>
        <p:spPr>
          <a:xfrm>
            <a:off x="4756484" y="4764504"/>
            <a:ext cx="1684421" cy="1074821"/>
          </a:xfrm>
          <a:prstGeom prst="rect">
            <a:avLst/>
          </a:prstGeom>
          <a:gradFill>
            <a:gsLst>
              <a:gs pos="0">
                <a:srgbClr val="AEBADB"/>
              </a:gs>
              <a:gs pos="35000">
                <a:srgbClr val="C7CDE4"/>
              </a:gs>
              <a:gs pos="100000">
                <a:srgbClr val="E8EBF6"/>
              </a:gs>
            </a:gsLst>
            <a:lin ang="16200000" scaled="0"/>
          </a:gradFill>
          <a:ln w="9525" cap="flat" cmpd="sng">
            <a:solidFill>
              <a:srgbClr val="32507F"/>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Agile</a:t>
            </a:r>
            <a:endParaRPr/>
          </a:p>
          <a:p>
            <a:pPr marL="0" marR="0" lvl="0" indent="0" algn="ctr" rtl="0">
              <a:spcBef>
                <a:spcPts val="0"/>
              </a:spcBef>
              <a:spcAft>
                <a:spcPts val="0"/>
              </a:spcAft>
              <a:buNone/>
            </a:pPr>
            <a:r>
              <a:rPr lang="en-US" sz="1800">
                <a:solidFill>
                  <a:schemeClr val="dk1"/>
                </a:solidFill>
                <a:latin typeface="Kanit"/>
                <a:ea typeface="Kanit"/>
                <a:cs typeface="Kanit"/>
                <a:sym typeface="Kanit"/>
              </a:rPr>
              <a:t>Teams</a:t>
            </a:r>
            <a:endParaRPr/>
          </a:p>
        </p:txBody>
      </p:sp>
      <p:sp>
        <p:nvSpPr>
          <p:cNvPr id="895" name="Google Shape;895;p17"/>
          <p:cNvSpPr/>
          <p:nvPr/>
        </p:nvSpPr>
        <p:spPr>
          <a:xfrm>
            <a:off x="6625389" y="4764503"/>
            <a:ext cx="1684421" cy="1074821"/>
          </a:xfrm>
          <a:prstGeom prst="rect">
            <a:avLst/>
          </a:prstGeom>
          <a:gradFill>
            <a:gsLst>
              <a:gs pos="0">
                <a:srgbClr val="AEBADB"/>
              </a:gs>
              <a:gs pos="35000">
                <a:srgbClr val="C7CDE4"/>
              </a:gs>
              <a:gs pos="100000">
                <a:srgbClr val="E8EBF6"/>
              </a:gs>
            </a:gsLst>
            <a:lin ang="16200000" scaled="0"/>
          </a:gradFill>
          <a:ln w="9525" cap="flat" cmpd="sng">
            <a:solidFill>
              <a:srgbClr val="32507F"/>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Quality Assurance</a:t>
            </a:r>
            <a:endParaRPr/>
          </a:p>
        </p:txBody>
      </p:sp>
      <p:sp>
        <p:nvSpPr>
          <p:cNvPr id="896" name="Google Shape;896;p17"/>
          <p:cNvSpPr/>
          <p:nvPr/>
        </p:nvSpPr>
        <p:spPr>
          <a:xfrm>
            <a:off x="8494294" y="4764502"/>
            <a:ext cx="1684421" cy="1074821"/>
          </a:xfrm>
          <a:prstGeom prst="rect">
            <a:avLst/>
          </a:prstGeom>
          <a:gradFill>
            <a:gsLst>
              <a:gs pos="0">
                <a:srgbClr val="AEBADB"/>
              </a:gs>
              <a:gs pos="35000">
                <a:srgbClr val="C7CDE4"/>
              </a:gs>
              <a:gs pos="100000">
                <a:srgbClr val="E8EBF6"/>
              </a:gs>
            </a:gsLst>
            <a:lin ang="16200000" scaled="0"/>
          </a:gradFill>
          <a:ln w="9525" cap="flat" cmpd="sng">
            <a:solidFill>
              <a:srgbClr val="32507F"/>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DevOps &amp;</a:t>
            </a:r>
            <a:endParaRPr/>
          </a:p>
          <a:p>
            <a:pPr marL="0" marR="0" lvl="0" indent="0" algn="ctr" rtl="0">
              <a:spcBef>
                <a:spcPts val="0"/>
              </a:spcBef>
              <a:spcAft>
                <a:spcPts val="0"/>
              </a:spcAft>
              <a:buNone/>
            </a:pPr>
            <a:r>
              <a:rPr lang="en-US" sz="1800">
                <a:solidFill>
                  <a:schemeClr val="dk1"/>
                </a:solidFill>
                <a:latin typeface="Kanit"/>
                <a:ea typeface="Kanit"/>
                <a:cs typeface="Kanit"/>
                <a:sym typeface="Kanit"/>
              </a:rPr>
              <a:t>IT Ops</a:t>
            </a:r>
            <a:endParaRPr/>
          </a:p>
        </p:txBody>
      </p:sp>
      <p:pic>
        <p:nvPicPr>
          <p:cNvPr id="897" name="Google Shape;897;p17"/>
          <p:cNvPicPr preferRelativeResize="0"/>
          <p:nvPr/>
        </p:nvPicPr>
        <p:blipFill rotWithShape="1">
          <a:blip r:embed="rId3">
            <a:alphaModFix/>
          </a:blip>
          <a:srcRect/>
          <a:stretch/>
        </p:blipFill>
        <p:spPr>
          <a:xfrm>
            <a:off x="10808180" y="4940112"/>
            <a:ext cx="507039" cy="507039"/>
          </a:xfrm>
          <a:prstGeom prst="rect">
            <a:avLst/>
          </a:prstGeom>
          <a:noFill/>
          <a:ln>
            <a:noFill/>
          </a:ln>
        </p:spPr>
      </p:pic>
      <p:pic>
        <p:nvPicPr>
          <p:cNvPr id="898" name="Google Shape;898;p17"/>
          <p:cNvPicPr preferRelativeResize="0"/>
          <p:nvPr/>
        </p:nvPicPr>
        <p:blipFill rotWithShape="1">
          <a:blip r:embed="rId4">
            <a:alphaModFix/>
          </a:blip>
          <a:srcRect/>
          <a:stretch/>
        </p:blipFill>
        <p:spPr>
          <a:xfrm>
            <a:off x="10759858" y="3074165"/>
            <a:ext cx="603682" cy="603682"/>
          </a:xfrm>
          <a:prstGeom prst="rect">
            <a:avLst/>
          </a:prstGeom>
          <a:noFill/>
          <a:ln>
            <a:noFill/>
          </a:ln>
        </p:spPr>
      </p:pic>
      <p:pic>
        <p:nvPicPr>
          <p:cNvPr id="899" name="Google Shape;899;p17"/>
          <p:cNvPicPr preferRelativeResize="0"/>
          <p:nvPr/>
        </p:nvPicPr>
        <p:blipFill rotWithShape="1">
          <a:blip r:embed="rId5">
            <a:alphaModFix/>
          </a:blip>
          <a:srcRect/>
          <a:stretch/>
        </p:blipFill>
        <p:spPr>
          <a:xfrm>
            <a:off x="10755926" y="1721606"/>
            <a:ext cx="559293" cy="559293"/>
          </a:xfrm>
          <a:prstGeom prst="rect">
            <a:avLst/>
          </a:prstGeom>
          <a:noFill/>
          <a:ln>
            <a:noFill/>
          </a:ln>
        </p:spPr>
      </p:pic>
      <p:sp>
        <p:nvSpPr>
          <p:cNvPr id="900" name="Google Shape;900;p17"/>
          <p:cNvSpPr/>
          <p:nvPr/>
        </p:nvSpPr>
        <p:spPr>
          <a:xfrm>
            <a:off x="1018674" y="3200398"/>
            <a:ext cx="1684421" cy="757448"/>
          </a:xfrm>
          <a:prstGeom prst="rect">
            <a:avLst/>
          </a:prstGeom>
          <a:gradFill>
            <a:gsLst>
              <a:gs pos="0">
                <a:srgbClr val="D9B2DF"/>
              </a:gs>
              <a:gs pos="35000">
                <a:srgbClr val="E3C9E6"/>
              </a:gs>
              <a:gs pos="100000">
                <a:srgbClr val="F7E9F7"/>
              </a:gs>
            </a:gsLst>
            <a:lin ang="16200000" scaled="0"/>
          </a:gradFill>
          <a:ln w="9525" cap="flat" cmpd="sng">
            <a:solidFill>
              <a:srgbClr val="864C8B"/>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PMO</a:t>
            </a:r>
            <a:endParaRPr/>
          </a:p>
        </p:txBody>
      </p:sp>
      <p:sp>
        <p:nvSpPr>
          <p:cNvPr id="901" name="Google Shape;901;p17"/>
          <p:cNvSpPr/>
          <p:nvPr/>
        </p:nvSpPr>
        <p:spPr>
          <a:xfrm>
            <a:off x="2887579" y="3200397"/>
            <a:ext cx="1684421" cy="757448"/>
          </a:xfrm>
          <a:prstGeom prst="rect">
            <a:avLst/>
          </a:prstGeom>
          <a:gradFill>
            <a:gsLst>
              <a:gs pos="0">
                <a:srgbClr val="D9B2DF"/>
              </a:gs>
              <a:gs pos="35000">
                <a:srgbClr val="E3C9E6"/>
              </a:gs>
              <a:gs pos="100000">
                <a:srgbClr val="F7E9F7"/>
              </a:gs>
            </a:gsLst>
            <a:lin ang="16200000" scaled="0"/>
          </a:gradFill>
          <a:ln w="9525" cap="flat" cmpd="sng">
            <a:solidFill>
              <a:srgbClr val="864C8B"/>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Program Managers</a:t>
            </a:r>
            <a:endParaRPr/>
          </a:p>
        </p:txBody>
      </p:sp>
      <p:sp>
        <p:nvSpPr>
          <p:cNvPr id="902" name="Google Shape;902;p17"/>
          <p:cNvSpPr/>
          <p:nvPr/>
        </p:nvSpPr>
        <p:spPr>
          <a:xfrm>
            <a:off x="4756484" y="3200397"/>
            <a:ext cx="1684421" cy="757448"/>
          </a:xfrm>
          <a:prstGeom prst="rect">
            <a:avLst/>
          </a:prstGeom>
          <a:gradFill>
            <a:gsLst>
              <a:gs pos="0">
                <a:srgbClr val="D9B2DF"/>
              </a:gs>
              <a:gs pos="35000">
                <a:srgbClr val="E3C9E6"/>
              </a:gs>
              <a:gs pos="100000">
                <a:srgbClr val="F7E9F7"/>
              </a:gs>
            </a:gsLst>
            <a:lin ang="16200000" scaled="0"/>
          </a:gradFill>
          <a:ln w="9525" cap="flat" cmpd="sng">
            <a:solidFill>
              <a:srgbClr val="864C8B"/>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Risk &amp; Compliance</a:t>
            </a:r>
            <a:endParaRPr/>
          </a:p>
        </p:txBody>
      </p:sp>
      <p:sp>
        <p:nvSpPr>
          <p:cNvPr id="903" name="Google Shape;903;p17"/>
          <p:cNvSpPr/>
          <p:nvPr/>
        </p:nvSpPr>
        <p:spPr>
          <a:xfrm>
            <a:off x="6625389" y="3200396"/>
            <a:ext cx="1684421" cy="757448"/>
          </a:xfrm>
          <a:prstGeom prst="rect">
            <a:avLst/>
          </a:prstGeom>
          <a:gradFill>
            <a:gsLst>
              <a:gs pos="0">
                <a:srgbClr val="D9B2DF"/>
              </a:gs>
              <a:gs pos="35000">
                <a:srgbClr val="E3C9E6"/>
              </a:gs>
              <a:gs pos="100000">
                <a:srgbClr val="F7E9F7"/>
              </a:gs>
            </a:gsLst>
            <a:lin ang="16200000" scaled="0"/>
          </a:gradFill>
          <a:ln w="9525" cap="flat" cmpd="sng">
            <a:solidFill>
              <a:srgbClr val="864C8B"/>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Marketing</a:t>
            </a:r>
            <a:endParaRPr/>
          </a:p>
        </p:txBody>
      </p:sp>
      <p:sp>
        <p:nvSpPr>
          <p:cNvPr id="904" name="Google Shape;904;p17"/>
          <p:cNvSpPr/>
          <p:nvPr/>
        </p:nvSpPr>
        <p:spPr>
          <a:xfrm>
            <a:off x="1082843" y="1740565"/>
            <a:ext cx="1684421" cy="757448"/>
          </a:xfrm>
          <a:prstGeom prst="rect">
            <a:avLst/>
          </a:prstGeom>
          <a:gradFill>
            <a:gsLst>
              <a:gs pos="0">
                <a:srgbClr val="FFAB78"/>
              </a:gs>
              <a:gs pos="35000">
                <a:srgbClr val="FFC1A0"/>
              </a:gs>
              <a:gs pos="100000">
                <a:srgbClr val="FFE4D6"/>
              </a:gs>
            </a:gsLst>
            <a:lin ang="16200000" scaled="0"/>
          </a:gradFill>
          <a:ln w="9525" cap="flat" cmpd="sng">
            <a:solidFill>
              <a:srgbClr val="FD7F28"/>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CxO Suite</a:t>
            </a:r>
            <a:endParaRPr/>
          </a:p>
        </p:txBody>
      </p:sp>
      <p:sp>
        <p:nvSpPr>
          <p:cNvPr id="905" name="Google Shape;905;p17"/>
          <p:cNvSpPr/>
          <p:nvPr/>
        </p:nvSpPr>
        <p:spPr>
          <a:xfrm>
            <a:off x="2951748" y="1740564"/>
            <a:ext cx="1684421" cy="757448"/>
          </a:xfrm>
          <a:prstGeom prst="rect">
            <a:avLst/>
          </a:prstGeom>
          <a:gradFill>
            <a:gsLst>
              <a:gs pos="0">
                <a:srgbClr val="FFAB78"/>
              </a:gs>
              <a:gs pos="35000">
                <a:srgbClr val="FFC1A0"/>
              </a:gs>
              <a:gs pos="100000">
                <a:srgbClr val="FFE4D6"/>
              </a:gs>
            </a:gsLst>
            <a:lin ang="16200000" scaled="0"/>
          </a:gradFill>
          <a:ln w="9525" cap="flat" cmpd="sng">
            <a:solidFill>
              <a:srgbClr val="FD7F28"/>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Enterprise IT</a:t>
            </a:r>
            <a:endParaRPr/>
          </a:p>
        </p:txBody>
      </p:sp>
      <p:sp>
        <p:nvSpPr>
          <p:cNvPr id="906" name="Google Shape;906;p17"/>
          <p:cNvSpPr/>
          <p:nvPr/>
        </p:nvSpPr>
        <p:spPr>
          <a:xfrm>
            <a:off x="4820653" y="1740564"/>
            <a:ext cx="1684421" cy="757448"/>
          </a:xfrm>
          <a:prstGeom prst="rect">
            <a:avLst/>
          </a:prstGeom>
          <a:gradFill>
            <a:gsLst>
              <a:gs pos="0">
                <a:srgbClr val="FFAB78"/>
              </a:gs>
              <a:gs pos="35000">
                <a:srgbClr val="FFC1A0"/>
              </a:gs>
              <a:gs pos="100000">
                <a:srgbClr val="FFE4D6"/>
              </a:gs>
            </a:gsLst>
            <a:lin ang="16200000" scaled="0"/>
          </a:gradFill>
          <a:ln w="9525" cap="flat" cmpd="sng">
            <a:solidFill>
              <a:srgbClr val="FD7F28"/>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VP</a:t>
            </a:r>
            <a:endParaRPr/>
          </a:p>
          <a:p>
            <a:pPr marL="0" marR="0" lvl="0" indent="0" algn="ctr" rtl="0">
              <a:spcBef>
                <a:spcPts val="0"/>
              </a:spcBef>
              <a:spcAft>
                <a:spcPts val="0"/>
              </a:spcAft>
              <a:buNone/>
            </a:pPr>
            <a:r>
              <a:rPr lang="en-US" sz="1800">
                <a:solidFill>
                  <a:schemeClr val="dk1"/>
                </a:solidFill>
                <a:latin typeface="Kanit"/>
                <a:ea typeface="Kanit"/>
                <a:cs typeface="Kanit"/>
                <a:sym typeface="Kanit"/>
              </a:rPr>
              <a:t>Engineering</a:t>
            </a:r>
            <a:endParaRPr/>
          </a:p>
        </p:txBody>
      </p:sp>
      <p:sp>
        <p:nvSpPr>
          <p:cNvPr id="907" name="Google Shape;907;p17"/>
          <p:cNvSpPr/>
          <p:nvPr/>
        </p:nvSpPr>
        <p:spPr>
          <a:xfrm>
            <a:off x="6689558" y="1740563"/>
            <a:ext cx="1684421" cy="757448"/>
          </a:xfrm>
          <a:prstGeom prst="rect">
            <a:avLst/>
          </a:prstGeom>
          <a:gradFill>
            <a:gsLst>
              <a:gs pos="0">
                <a:srgbClr val="FFAB78"/>
              </a:gs>
              <a:gs pos="35000">
                <a:srgbClr val="FFC1A0"/>
              </a:gs>
              <a:gs pos="100000">
                <a:srgbClr val="FFE4D6"/>
              </a:gs>
            </a:gsLst>
            <a:lin ang="16200000" scaled="0"/>
          </a:gradFill>
          <a:ln w="9525" cap="flat" cmpd="sng">
            <a:solidFill>
              <a:srgbClr val="FD7F28"/>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Kanit"/>
                <a:ea typeface="Kanit"/>
                <a:cs typeface="Kanit"/>
                <a:sym typeface="Kanit"/>
              </a:rPr>
              <a:t>Risk &amp; Compliance</a:t>
            </a:r>
            <a:endParaRPr/>
          </a:p>
        </p:txBody>
      </p:sp>
      <p:sp>
        <p:nvSpPr>
          <p:cNvPr id="908" name="Google Shape;908;p17"/>
          <p:cNvSpPr/>
          <p:nvPr/>
        </p:nvSpPr>
        <p:spPr>
          <a:xfrm>
            <a:off x="1708484" y="5590674"/>
            <a:ext cx="9047442" cy="381176"/>
          </a:xfrm>
          <a:prstGeom prst="leftRightArrow">
            <a:avLst>
              <a:gd name="adj1" fmla="val 50000"/>
              <a:gd name="adj2" fmla="val 50000"/>
            </a:avLst>
          </a:prstGeom>
          <a:solidFill>
            <a:srgbClr val="FF0000"/>
          </a:solidFill>
          <a:ln w="38100" cap="flat" cmpd="sng">
            <a:solidFill>
              <a:schemeClr val="lt1"/>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US" sz="1800">
                <a:solidFill>
                  <a:srgbClr val="000000"/>
                </a:solidFill>
                <a:latin typeface="Arial"/>
                <a:ea typeface="Arial"/>
                <a:cs typeface="Arial"/>
                <a:sym typeface="Arial"/>
              </a:rPr>
              <a:t>End-to-end Traceability</a:t>
            </a:r>
            <a:endParaRPr/>
          </a:p>
        </p:txBody>
      </p:sp>
      <p:grpSp>
        <p:nvGrpSpPr>
          <p:cNvPr id="909" name="Google Shape;909;p17"/>
          <p:cNvGrpSpPr/>
          <p:nvPr/>
        </p:nvGrpSpPr>
        <p:grpSpPr>
          <a:xfrm>
            <a:off x="9400674" y="866274"/>
            <a:ext cx="2558715" cy="5132852"/>
            <a:chOff x="9400674" y="866274"/>
            <a:chExt cx="2558715" cy="5132852"/>
          </a:xfrm>
        </p:grpSpPr>
        <p:sp>
          <p:nvSpPr>
            <p:cNvPr id="910" name="Google Shape;910;p17"/>
            <p:cNvSpPr/>
            <p:nvPr/>
          </p:nvSpPr>
          <p:spPr>
            <a:xfrm rot="5400000">
              <a:off x="9228479" y="3388532"/>
              <a:ext cx="4840012" cy="381176"/>
            </a:xfrm>
            <a:prstGeom prst="leftRightArrow">
              <a:avLst>
                <a:gd name="adj1" fmla="val 50000"/>
                <a:gd name="adj2" fmla="val 50000"/>
              </a:avLst>
            </a:prstGeom>
            <a:solidFill>
              <a:srgbClr val="FF0000"/>
            </a:solidFill>
            <a:ln w="38100" cap="flat" cmpd="sng">
              <a:solidFill>
                <a:schemeClr val="lt1"/>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1" name="Google Shape;911;p17"/>
            <p:cNvSpPr txBox="1"/>
            <p:nvPr/>
          </p:nvSpPr>
          <p:spPr>
            <a:xfrm>
              <a:off x="9400674" y="866274"/>
              <a:ext cx="255871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rgbClr val="000000"/>
                  </a:solidFill>
                  <a:latin typeface="Arial"/>
                  <a:ea typeface="Arial"/>
                  <a:cs typeface="Arial"/>
                  <a:sym typeface="Arial"/>
                </a:rPr>
                <a:t>Enterprise Visibility</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19E998-EFFA-95A6-728C-938EE4EEFF2D}"/>
              </a:ext>
            </a:extLst>
          </p:cNvPr>
          <p:cNvSpPr>
            <a:spLocks noGrp="1"/>
          </p:cNvSpPr>
          <p:nvPr>
            <p:ph type="title"/>
          </p:nvPr>
        </p:nvSpPr>
        <p:spPr/>
        <p:txBody>
          <a:bodyPr/>
          <a:lstStyle/>
          <a:p>
            <a:r>
              <a:rPr lang="en-US" dirty="0"/>
              <a:t>Why Inflectra?</a:t>
            </a:r>
          </a:p>
        </p:txBody>
      </p:sp>
      <p:sp>
        <p:nvSpPr>
          <p:cNvPr id="7" name="Text Placeholder 6">
            <a:extLst>
              <a:ext uri="{FF2B5EF4-FFF2-40B4-BE49-F238E27FC236}">
                <a16:creationId xmlns:a16="http://schemas.microsoft.com/office/drawing/2014/main" id="{67318441-7042-2D69-C70C-A7FA066CA70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85576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8"/>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SpiraPlan: Feature Overlay</a:t>
            </a:r>
            <a:endParaRPr/>
          </a:p>
        </p:txBody>
      </p:sp>
      <p:sp>
        <p:nvSpPr>
          <p:cNvPr id="917" name="Google Shape;917;p18"/>
          <p:cNvSpPr/>
          <p:nvPr/>
        </p:nvSpPr>
        <p:spPr>
          <a:xfrm>
            <a:off x="649705" y="1323474"/>
            <a:ext cx="11004884"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18"/>
          <p:cNvSpPr/>
          <p:nvPr/>
        </p:nvSpPr>
        <p:spPr>
          <a:xfrm>
            <a:off x="649705" y="2783306"/>
            <a:ext cx="11004884"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9" name="Google Shape;919;p18"/>
          <p:cNvSpPr/>
          <p:nvPr/>
        </p:nvSpPr>
        <p:spPr>
          <a:xfrm>
            <a:off x="649705" y="4243138"/>
            <a:ext cx="11004884" cy="190098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0" name="Google Shape;920;p18"/>
          <p:cNvSpPr txBox="1"/>
          <p:nvPr/>
        </p:nvSpPr>
        <p:spPr>
          <a:xfrm>
            <a:off x="649705" y="1323474"/>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Portfolio-level</a:t>
            </a:r>
            <a:endParaRPr/>
          </a:p>
        </p:txBody>
      </p:sp>
      <p:sp>
        <p:nvSpPr>
          <p:cNvPr id="921" name="Google Shape;921;p18"/>
          <p:cNvSpPr txBox="1"/>
          <p:nvPr/>
        </p:nvSpPr>
        <p:spPr>
          <a:xfrm>
            <a:off x="649705" y="2783306"/>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Program-level</a:t>
            </a:r>
            <a:endParaRPr/>
          </a:p>
        </p:txBody>
      </p:sp>
      <p:sp>
        <p:nvSpPr>
          <p:cNvPr id="922" name="Google Shape;922;p18"/>
          <p:cNvSpPr txBox="1"/>
          <p:nvPr/>
        </p:nvSpPr>
        <p:spPr>
          <a:xfrm>
            <a:off x="649705" y="4262645"/>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Product-level</a:t>
            </a:r>
            <a:endParaRPr/>
          </a:p>
        </p:txBody>
      </p:sp>
      <p:pic>
        <p:nvPicPr>
          <p:cNvPr id="923" name="Google Shape;923;p18"/>
          <p:cNvPicPr preferRelativeResize="0"/>
          <p:nvPr/>
        </p:nvPicPr>
        <p:blipFill rotWithShape="1">
          <a:blip r:embed="rId3">
            <a:alphaModFix/>
          </a:blip>
          <a:srcRect/>
          <a:stretch/>
        </p:blipFill>
        <p:spPr>
          <a:xfrm>
            <a:off x="1007267" y="4736251"/>
            <a:ext cx="228600" cy="228600"/>
          </a:xfrm>
          <a:prstGeom prst="rect">
            <a:avLst/>
          </a:prstGeom>
          <a:noFill/>
          <a:ln>
            <a:noFill/>
          </a:ln>
        </p:spPr>
      </p:pic>
      <p:pic>
        <p:nvPicPr>
          <p:cNvPr id="924" name="Google Shape;924;p18"/>
          <p:cNvPicPr preferRelativeResize="0"/>
          <p:nvPr/>
        </p:nvPicPr>
        <p:blipFill rotWithShape="1">
          <a:blip r:embed="rId4">
            <a:alphaModFix/>
          </a:blip>
          <a:srcRect/>
          <a:stretch/>
        </p:blipFill>
        <p:spPr>
          <a:xfrm>
            <a:off x="934026" y="3218543"/>
            <a:ext cx="603682" cy="603682"/>
          </a:xfrm>
          <a:prstGeom prst="rect">
            <a:avLst/>
          </a:prstGeom>
          <a:noFill/>
          <a:ln>
            <a:noFill/>
          </a:ln>
        </p:spPr>
      </p:pic>
      <p:pic>
        <p:nvPicPr>
          <p:cNvPr id="925" name="Google Shape;925;p18"/>
          <p:cNvPicPr preferRelativeResize="0"/>
          <p:nvPr/>
        </p:nvPicPr>
        <p:blipFill rotWithShape="1">
          <a:blip r:embed="rId5">
            <a:alphaModFix/>
          </a:blip>
          <a:srcRect/>
          <a:stretch/>
        </p:blipFill>
        <p:spPr>
          <a:xfrm>
            <a:off x="930094" y="1721606"/>
            <a:ext cx="559293" cy="559293"/>
          </a:xfrm>
          <a:prstGeom prst="rect">
            <a:avLst/>
          </a:prstGeom>
          <a:noFill/>
          <a:ln>
            <a:noFill/>
          </a:ln>
        </p:spPr>
      </p:pic>
      <p:pic>
        <p:nvPicPr>
          <p:cNvPr id="926" name="Google Shape;926;p18"/>
          <p:cNvPicPr preferRelativeResize="0"/>
          <p:nvPr/>
        </p:nvPicPr>
        <p:blipFill rotWithShape="1">
          <a:blip r:embed="rId6">
            <a:alphaModFix/>
          </a:blip>
          <a:srcRect/>
          <a:stretch/>
        </p:blipFill>
        <p:spPr>
          <a:xfrm>
            <a:off x="4768867" y="1915122"/>
            <a:ext cx="2606842" cy="2606842"/>
          </a:xfrm>
          <a:prstGeom prst="rect">
            <a:avLst/>
          </a:prstGeom>
          <a:noFill/>
          <a:ln>
            <a:noFill/>
          </a:ln>
        </p:spPr>
      </p:pic>
      <p:sp>
        <p:nvSpPr>
          <p:cNvPr id="927" name="Google Shape;927;p18"/>
          <p:cNvSpPr/>
          <p:nvPr/>
        </p:nvSpPr>
        <p:spPr>
          <a:xfrm>
            <a:off x="930094" y="4651484"/>
            <a:ext cx="3082613"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8" name="Google Shape;928;p18"/>
          <p:cNvSpPr txBox="1"/>
          <p:nvPr/>
        </p:nvSpPr>
        <p:spPr>
          <a:xfrm>
            <a:off x="1235867" y="4678823"/>
            <a:ext cx="199661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Ideation</a:t>
            </a:r>
            <a:endParaRPr/>
          </a:p>
        </p:txBody>
      </p:sp>
      <p:pic>
        <p:nvPicPr>
          <p:cNvPr id="929" name="Google Shape;929;p18"/>
          <p:cNvPicPr preferRelativeResize="0"/>
          <p:nvPr/>
        </p:nvPicPr>
        <p:blipFill rotWithShape="1">
          <a:blip r:embed="rId3">
            <a:alphaModFix/>
          </a:blip>
          <a:srcRect/>
          <a:stretch/>
        </p:blipFill>
        <p:spPr>
          <a:xfrm>
            <a:off x="4370269" y="4736251"/>
            <a:ext cx="228600" cy="228600"/>
          </a:xfrm>
          <a:prstGeom prst="rect">
            <a:avLst/>
          </a:prstGeom>
          <a:noFill/>
          <a:ln>
            <a:noFill/>
          </a:ln>
        </p:spPr>
      </p:pic>
      <p:sp>
        <p:nvSpPr>
          <p:cNvPr id="930" name="Google Shape;930;p18"/>
          <p:cNvSpPr/>
          <p:nvPr/>
        </p:nvSpPr>
        <p:spPr>
          <a:xfrm>
            <a:off x="4293096" y="4651484"/>
            <a:ext cx="3082613"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1" name="Google Shape;931;p18"/>
          <p:cNvSpPr txBox="1"/>
          <p:nvPr/>
        </p:nvSpPr>
        <p:spPr>
          <a:xfrm>
            <a:off x="4598869" y="4678823"/>
            <a:ext cx="22770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Create &amp; Test</a:t>
            </a:r>
            <a:endParaRPr/>
          </a:p>
        </p:txBody>
      </p:sp>
      <p:pic>
        <p:nvPicPr>
          <p:cNvPr id="932" name="Google Shape;932;p18"/>
          <p:cNvPicPr preferRelativeResize="0"/>
          <p:nvPr/>
        </p:nvPicPr>
        <p:blipFill rotWithShape="1">
          <a:blip r:embed="rId3">
            <a:alphaModFix/>
          </a:blip>
          <a:srcRect/>
          <a:stretch/>
        </p:blipFill>
        <p:spPr>
          <a:xfrm>
            <a:off x="7733271" y="4736251"/>
            <a:ext cx="228600" cy="228600"/>
          </a:xfrm>
          <a:prstGeom prst="rect">
            <a:avLst/>
          </a:prstGeom>
          <a:noFill/>
          <a:ln>
            <a:noFill/>
          </a:ln>
        </p:spPr>
      </p:pic>
      <p:sp>
        <p:nvSpPr>
          <p:cNvPr id="933" name="Google Shape;933;p18"/>
          <p:cNvSpPr/>
          <p:nvPr/>
        </p:nvSpPr>
        <p:spPr>
          <a:xfrm>
            <a:off x="7656098" y="4651484"/>
            <a:ext cx="3082613"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4" name="Google Shape;934;p18"/>
          <p:cNvSpPr txBox="1"/>
          <p:nvPr/>
        </p:nvSpPr>
        <p:spPr>
          <a:xfrm>
            <a:off x="7961871" y="4678823"/>
            <a:ext cx="199661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Deploy &amp; Manage</a:t>
            </a:r>
            <a:endParaRPr/>
          </a:p>
        </p:txBody>
      </p:sp>
      <p:sp>
        <p:nvSpPr>
          <p:cNvPr id="935" name="Google Shape;935;p18"/>
          <p:cNvSpPr txBox="1"/>
          <p:nvPr/>
        </p:nvSpPr>
        <p:spPr>
          <a:xfrm>
            <a:off x="2283536" y="3200943"/>
            <a:ext cx="129234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Capabilities</a:t>
            </a:r>
            <a:endParaRPr/>
          </a:p>
        </p:txBody>
      </p:sp>
      <p:pic>
        <p:nvPicPr>
          <p:cNvPr id="936" name="Google Shape;936;p18"/>
          <p:cNvPicPr preferRelativeResize="0"/>
          <p:nvPr/>
        </p:nvPicPr>
        <p:blipFill rotWithShape="1">
          <a:blip r:embed="rId7">
            <a:alphaModFix/>
          </a:blip>
          <a:srcRect/>
          <a:stretch/>
        </p:blipFill>
        <p:spPr>
          <a:xfrm>
            <a:off x="1979042" y="3198201"/>
            <a:ext cx="320103" cy="320103"/>
          </a:xfrm>
          <a:prstGeom prst="rect">
            <a:avLst/>
          </a:prstGeom>
          <a:noFill/>
          <a:ln>
            <a:noFill/>
          </a:ln>
        </p:spPr>
      </p:pic>
      <p:pic>
        <p:nvPicPr>
          <p:cNvPr id="937" name="Google Shape;937;p18"/>
          <p:cNvPicPr preferRelativeResize="0"/>
          <p:nvPr/>
        </p:nvPicPr>
        <p:blipFill rotWithShape="1">
          <a:blip r:embed="rId8">
            <a:alphaModFix/>
          </a:blip>
          <a:srcRect/>
          <a:stretch/>
        </p:blipFill>
        <p:spPr>
          <a:xfrm>
            <a:off x="1984435" y="3653895"/>
            <a:ext cx="270399" cy="270399"/>
          </a:xfrm>
          <a:prstGeom prst="rect">
            <a:avLst/>
          </a:prstGeom>
          <a:noFill/>
          <a:ln>
            <a:noFill/>
          </a:ln>
        </p:spPr>
      </p:pic>
      <p:sp>
        <p:nvSpPr>
          <p:cNvPr id="938" name="Google Shape;938;p18"/>
          <p:cNvSpPr txBox="1"/>
          <p:nvPr/>
        </p:nvSpPr>
        <p:spPr>
          <a:xfrm>
            <a:off x="2283536" y="3603973"/>
            <a:ext cx="211066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Milestones</a:t>
            </a:r>
            <a:endParaRPr/>
          </a:p>
        </p:txBody>
      </p:sp>
      <p:sp>
        <p:nvSpPr>
          <p:cNvPr id="939" name="Google Shape;939;p18"/>
          <p:cNvSpPr txBox="1"/>
          <p:nvPr/>
        </p:nvSpPr>
        <p:spPr>
          <a:xfrm>
            <a:off x="2249077" y="1824874"/>
            <a:ext cx="203292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Strategic Outcomes</a:t>
            </a:r>
            <a:endParaRPr/>
          </a:p>
        </p:txBody>
      </p:sp>
      <p:pic>
        <p:nvPicPr>
          <p:cNvPr id="940" name="Google Shape;940;p18"/>
          <p:cNvPicPr preferRelativeResize="0"/>
          <p:nvPr/>
        </p:nvPicPr>
        <p:blipFill rotWithShape="1">
          <a:blip r:embed="rId7">
            <a:alphaModFix/>
          </a:blip>
          <a:srcRect/>
          <a:stretch/>
        </p:blipFill>
        <p:spPr>
          <a:xfrm>
            <a:off x="1944583" y="1822132"/>
            <a:ext cx="320103" cy="320103"/>
          </a:xfrm>
          <a:prstGeom prst="rect">
            <a:avLst/>
          </a:prstGeom>
          <a:noFill/>
          <a:ln>
            <a:noFill/>
          </a:ln>
        </p:spPr>
      </p:pic>
      <p:pic>
        <p:nvPicPr>
          <p:cNvPr id="941" name="Google Shape;941;p18"/>
          <p:cNvPicPr preferRelativeResize="0"/>
          <p:nvPr/>
        </p:nvPicPr>
        <p:blipFill rotWithShape="1">
          <a:blip r:embed="rId8">
            <a:alphaModFix/>
          </a:blip>
          <a:srcRect/>
          <a:stretch/>
        </p:blipFill>
        <p:spPr>
          <a:xfrm>
            <a:off x="1960502" y="2280104"/>
            <a:ext cx="270399" cy="270399"/>
          </a:xfrm>
          <a:prstGeom prst="rect">
            <a:avLst/>
          </a:prstGeom>
          <a:noFill/>
          <a:ln>
            <a:noFill/>
          </a:ln>
        </p:spPr>
      </p:pic>
      <p:sp>
        <p:nvSpPr>
          <p:cNvPr id="942" name="Google Shape;942;p18"/>
          <p:cNvSpPr txBox="1"/>
          <p:nvPr/>
        </p:nvSpPr>
        <p:spPr>
          <a:xfrm>
            <a:off x="2259603" y="2230182"/>
            <a:ext cx="211066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Milestones</a:t>
            </a:r>
            <a:endParaRPr/>
          </a:p>
        </p:txBody>
      </p:sp>
      <p:pic>
        <p:nvPicPr>
          <p:cNvPr id="943" name="Google Shape;943;p18"/>
          <p:cNvPicPr preferRelativeResize="0"/>
          <p:nvPr/>
        </p:nvPicPr>
        <p:blipFill rotWithShape="1">
          <a:blip r:embed="rId9">
            <a:alphaModFix/>
          </a:blip>
          <a:srcRect/>
          <a:stretch/>
        </p:blipFill>
        <p:spPr>
          <a:xfrm>
            <a:off x="1332347" y="5036884"/>
            <a:ext cx="157039" cy="270737"/>
          </a:xfrm>
          <a:prstGeom prst="rect">
            <a:avLst/>
          </a:prstGeom>
          <a:noFill/>
          <a:ln>
            <a:noFill/>
          </a:ln>
        </p:spPr>
      </p:pic>
      <p:sp>
        <p:nvSpPr>
          <p:cNvPr id="944" name="Google Shape;944;p18"/>
          <p:cNvSpPr txBox="1"/>
          <p:nvPr/>
        </p:nvSpPr>
        <p:spPr>
          <a:xfrm>
            <a:off x="1450070" y="5006160"/>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Requirements</a:t>
            </a:r>
            <a:endParaRPr/>
          </a:p>
        </p:txBody>
      </p:sp>
      <p:pic>
        <p:nvPicPr>
          <p:cNvPr id="945" name="Google Shape;945;p18"/>
          <p:cNvPicPr preferRelativeResize="0"/>
          <p:nvPr/>
        </p:nvPicPr>
        <p:blipFill rotWithShape="1">
          <a:blip r:embed="rId10">
            <a:alphaModFix/>
          </a:blip>
          <a:srcRect/>
          <a:stretch/>
        </p:blipFill>
        <p:spPr>
          <a:xfrm>
            <a:off x="1316899" y="5359154"/>
            <a:ext cx="187935" cy="140267"/>
          </a:xfrm>
          <a:prstGeom prst="rect">
            <a:avLst/>
          </a:prstGeom>
          <a:noFill/>
          <a:ln>
            <a:noFill/>
          </a:ln>
        </p:spPr>
      </p:pic>
      <p:sp>
        <p:nvSpPr>
          <p:cNvPr id="946" name="Google Shape;946;p18"/>
          <p:cNvSpPr txBox="1"/>
          <p:nvPr/>
        </p:nvSpPr>
        <p:spPr>
          <a:xfrm>
            <a:off x="1450070" y="5270343"/>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Use Cases &amp; Scenarios</a:t>
            </a:r>
            <a:endParaRPr/>
          </a:p>
        </p:txBody>
      </p:sp>
      <p:pic>
        <p:nvPicPr>
          <p:cNvPr id="947" name="Google Shape;947;p18"/>
          <p:cNvPicPr preferRelativeResize="0"/>
          <p:nvPr/>
        </p:nvPicPr>
        <p:blipFill rotWithShape="1">
          <a:blip r:embed="rId11">
            <a:alphaModFix/>
          </a:blip>
          <a:srcRect/>
          <a:stretch/>
        </p:blipFill>
        <p:spPr>
          <a:xfrm>
            <a:off x="1324623" y="5604944"/>
            <a:ext cx="172486" cy="149535"/>
          </a:xfrm>
          <a:prstGeom prst="rect">
            <a:avLst/>
          </a:prstGeom>
          <a:noFill/>
          <a:ln>
            <a:noFill/>
          </a:ln>
        </p:spPr>
      </p:pic>
      <p:sp>
        <p:nvSpPr>
          <p:cNvPr id="948" name="Google Shape;948;p18"/>
          <p:cNvSpPr txBox="1"/>
          <p:nvPr/>
        </p:nvSpPr>
        <p:spPr>
          <a:xfrm>
            <a:off x="1450070" y="5534526"/>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Sprints &amp; Releases</a:t>
            </a:r>
            <a:endParaRPr/>
          </a:p>
        </p:txBody>
      </p:sp>
      <p:sp>
        <p:nvSpPr>
          <p:cNvPr id="949" name="Google Shape;949;p18"/>
          <p:cNvSpPr txBox="1"/>
          <p:nvPr/>
        </p:nvSpPr>
        <p:spPr>
          <a:xfrm>
            <a:off x="4792946" y="5017377"/>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Code &amp; Changes</a:t>
            </a:r>
            <a:endParaRPr/>
          </a:p>
        </p:txBody>
      </p:sp>
      <p:sp>
        <p:nvSpPr>
          <p:cNvPr id="950" name="Google Shape;950;p18"/>
          <p:cNvSpPr txBox="1"/>
          <p:nvPr/>
        </p:nvSpPr>
        <p:spPr>
          <a:xfrm>
            <a:off x="4792946" y="5281560"/>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Tests &amp; Executions</a:t>
            </a:r>
            <a:endParaRPr/>
          </a:p>
        </p:txBody>
      </p:sp>
      <p:sp>
        <p:nvSpPr>
          <p:cNvPr id="951" name="Google Shape;951;p18"/>
          <p:cNvSpPr txBox="1"/>
          <p:nvPr/>
        </p:nvSpPr>
        <p:spPr>
          <a:xfrm>
            <a:off x="4792946" y="5545743"/>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Tasks &amp; Plans</a:t>
            </a:r>
            <a:endParaRPr/>
          </a:p>
        </p:txBody>
      </p:sp>
      <p:sp>
        <p:nvSpPr>
          <p:cNvPr id="952" name="Google Shape;952;p18"/>
          <p:cNvSpPr txBox="1"/>
          <p:nvPr/>
        </p:nvSpPr>
        <p:spPr>
          <a:xfrm>
            <a:off x="8222929" y="5006160"/>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Build &amp; Deploys</a:t>
            </a:r>
            <a:endParaRPr/>
          </a:p>
        </p:txBody>
      </p:sp>
      <p:sp>
        <p:nvSpPr>
          <p:cNvPr id="953" name="Google Shape;953;p18"/>
          <p:cNvSpPr txBox="1"/>
          <p:nvPr/>
        </p:nvSpPr>
        <p:spPr>
          <a:xfrm>
            <a:off x="8222929" y="5270343"/>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Risks &amp; Mitigations</a:t>
            </a:r>
            <a:endParaRPr/>
          </a:p>
        </p:txBody>
      </p:sp>
      <p:sp>
        <p:nvSpPr>
          <p:cNvPr id="954" name="Google Shape;954;p18"/>
          <p:cNvSpPr txBox="1"/>
          <p:nvPr/>
        </p:nvSpPr>
        <p:spPr>
          <a:xfrm>
            <a:off x="8222929" y="5534526"/>
            <a:ext cx="2110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83E60"/>
                </a:solidFill>
                <a:latin typeface="Kanit"/>
                <a:ea typeface="Kanit"/>
                <a:cs typeface="Kanit"/>
                <a:sym typeface="Kanit"/>
              </a:rPr>
              <a:t>Incidents &amp; Bugs</a:t>
            </a:r>
            <a:endParaRPr/>
          </a:p>
        </p:txBody>
      </p:sp>
      <p:pic>
        <p:nvPicPr>
          <p:cNvPr id="955" name="Google Shape;955;p18"/>
          <p:cNvPicPr preferRelativeResize="0"/>
          <p:nvPr/>
        </p:nvPicPr>
        <p:blipFill rotWithShape="1">
          <a:blip r:embed="rId12">
            <a:alphaModFix/>
          </a:blip>
          <a:srcRect/>
          <a:stretch/>
        </p:blipFill>
        <p:spPr>
          <a:xfrm>
            <a:off x="4596718" y="5071044"/>
            <a:ext cx="215964" cy="180351"/>
          </a:xfrm>
          <a:prstGeom prst="rect">
            <a:avLst/>
          </a:prstGeom>
          <a:noFill/>
          <a:ln>
            <a:noFill/>
          </a:ln>
        </p:spPr>
      </p:pic>
      <p:pic>
        <p:nvPicPr>
          <p:cNvPr id="956" name="Google Shape;956;p18"/>
          <p:cNvPicPr preferRelativeResize="0"/>
          <p:nvPr/>
        </p:nvPicPr>
        <p:blipFill rotWithShape="1">
          <a:blip r:embed="rId13">
            <a:alphaModFix/>
          </a:blip>
          <a:srcRect/>
          <a:stretch/>
        </p:blipFill>
        <p:spPr>
          <a:xfrm>
            <a:off x="4611717" y="5331237"/>
            <a:ext cx="185965" cy="214506"/>
          </a:xfrm>
          <a:prstGeom prst="rect">
            <a:avLst/>
          </a:prstGeom>
          <a:noFill/>
          <a:ln>
            <a:noFill/>
          </a:ln>
        </p:spPr>
      </p:pic>
      <p:pic>
        <p:nvPicPr>
          <p:cNvPr id="957" name="Google Shape;957;p18"/>
          <p:cNvPicPr preferRelativeResize="0"/>
          <p:nvPr/>
        </p:nvPicPr>
        <p:blipFill rotWithShape="1">
          <a:blip r:embed="rId14">
            <a:alphaModFix/>
          </a:blip>
          <a:srcRect/>
          <a:stretch/>
        </p:blipFill>
        <p:spPr>
          <a:xfrm>
            <a:off x="4612005" y="5608844"/>
            <a:ext cx="200677" cy="195977"/>
          </a:xfrm>
          <a:prstGeom prst="rect">
            <a:avLst/>
          </a:prstGeom>
          <a:noFill/>
          <a:ln>
            <a:noFill/>
          </a:ln>
        </p:spPr>
      </p:pic>
      <p:pic>
        <p:nvPicPr>
          <p:cNvPr id="958" name="Google Shape;958;p18"/>
          <p:cNvPicPr preferRelativeResize="0"/>
          <p:nvPr/>
        </p:nvPicPr>
        <p:blipFill rotWithShape="1">
          <a:blip r:embed="rId15">
            <a:alphaModFix/>
          </a:blip>
          <a:srcRect/>
          <a:stretch/>
        </p:blipFill>
        <p:spPr>
          <a:xfrm>
            <a:off x="8027558" y="5068683"/>
            <a:ext cx="212957" cy="185277"/>
          </a:xfrm>
          <a:prstGeom prst="rect">
            <a:avLst/>
          </a:prstGeom>
          <a:noFill/>
          <a:ln>
            <a:noFill/>
          </a:ln>
        </p:spPr>
      </p:pic>
      <p:pic>
        <p:nvPicPr>
          <p:cNvPr id="959" name="Google Shape;959;p18"/>
          <p:cNvPicPr preferRelativeResize="0"/>
          <p:nvPr/>
        </p:nvPicPr>
        <p:blipFill rotWithShape="1">
          <a:blip r:embed="rId16">
            <a:alphaModFix/>
          </a:blip>
          <a:srcRect/>
          <a:stretch/>
        </p:blipFill>
        <p:spPr>
          <a:xfrm>
            <a:off x="8052217" y="5597892"/>
            <a:ext cx="163638" cy="163638"/>
          </a:xfrm>
          <a:prstGeom prst="rect">
            <a:avLst/>
          </a:prstGeom>
          <a:noFill/>
          <a:ln>
            <a:noFill/>
          </a:ln>
        </p:spPr>
      </p:pic>
      <p:pic>
        <p:nvPicPr>
          <p:cNvPr id="960" name="Google Shape;960;p18"/>
          <p:cNvPicPr preferRelativeResize="0"/>
          <p:nvPr/>
        </p:nvPicPr>
        <p:blipFill rotWithShape="1">
          <a:blip r:embed="rId17">
            <a:alphaModFix/>
          </a:blip>
          <a:srcRect/>
          <a:stretch/>
        </p:blipFill>
        <p:spPr>
          <a:xfrm>
            <a:off x="8038621" y="5340646"/>
            <a:ext cx="189068" cy="1636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Google Shape;965;p19"/>
          <p:cNvPicPr preferRelativeResize="0"/>
          <p:nvPr/>
        </p:nvPicPr>
        <p:blipFill rotWithShape="1">
          <a:blip r:embed="rId3">
            <a:alphaModFix/>
          </a:blip>
          <a:srcRect/>
          <a:stretch/>
        </p:blipFill>
        <p:spPr>
          <a:xfrm>
            <a:off x="2216226" y="5077772"/>
            <a:ext cx="978902" cy="553102"/>
          </a:xfrm>
          <a:prstGeom prst="rect">
            <a:avLst/>
          </a:prstGeom>
          <a:noFill/>
          <a:ln>
            <a:noFill/>
          </a:ln>
        </p:spPr>
      </p:pic>
      <p:sp>
        <p:nvSpPr>
          <p:cNvPr id="966" name="Google Shape;966;p19"/>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SpiraPlan: Data &amp; System Integration</a:t>
            </a:r>
            <a:endParaRPr/>
          </a:p>
        </p:txBody>
      </p:sp>
      <p:sp>
        <p:nvSpPr>
          <p:cNvPr id="967" name="Google Shape;967;p19"/>
          <p:cNvSpPr/>
          <p:nvPr/>
        </p:nvSpPr>
        <p:spPr>
          <a:xfrm>
            <a:off x="649705" y="1323474"/>
            <a:ext cx="11004884"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8" name="Google Shape;968;p19"/>
          <p:cNvSpPr/>
          <p:nvPr/>
        </p:nvSpPr>
        <p:spPr>
          <a:xfrm>
            <a:off x="649705" y="2783306"/>
            <a:ext cx="11004884"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9" name="Google Shape;969;p19"/>
          <p:cNvSpPr/>
          <p:nvPr/>
        </p:nvSpPr>
        <p:spPr>
          <a:xfrm>
            <a:off x="649705" y="4243138"/>
            <a:ext cx="11004884" cy="190098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0" name="Google Shape;970;p19"/>
          <p:cNvSpPr txBox="1"/>
          <p:nvPr/>
        </p:nvSpPr>
        <p:spPr>
          <a:xfrm>
            <a:off x="649705" y="1323474"/>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Portfolio-level</a:t>
            </a:r>
            <a:endParaRPr/>
          </a:p>
        </p:txBody>
      </p:sp>
      <p:sp>
        <p:nvSpPr>
          <p:cNvPr id="971" name="Google Shape;971;p19"/>
          <p:cNvSpPr txBox="1"/>
          <p:nvPr/>
        </p:nvSpPr>
        <p:spPr>
          <a:xfrm>
            <a:off x="649705" y="2783306"/>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Program-level</a:t>
            </a:r>
            <a:endParaRPr/>
          </a:p>
        </p:txBody>
      </p:sp>
      <p:sp>
        <p:nvSpPr>
          <p:cNvPr id="972" name="Google Shape;972;p19"/>
          <p:cNvSpPr txBox="1"/>
          <p:nvPr/>
        </p:nvSpPr>
        <p:spPr>
          <a:xfrm>
            <a:off x="649705" y="4262645"/>
            <a:ext cx="3922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5A5A5"/>
                </a:solidFill>
                <a:latin typeface="Kanit"/>
                <a:ea typeface="Kanit"/>
                <a:cs typeface="Kanit"/>
                <a:sym typeface="Kanit"/>
              </a:rPr>
              <a:t>Product-level</a:t>
            </a:r>
            <a:endParaRPr/>
          </a:p>
        </p:txBody>
      </p:sp>
      <p:pic>
        <p:nvPicPr>
          <p:cNvPr id="973" name="Google Shape;973;p19"/>
          <p:cNvPicPr preferRelativeResize="0"/>
          <p:nvPr/>
        </p:nvPicPr>
        <p:blipFill rotWithShape="1">
          <a:blip r:embed="rId4">
            <a:alphaModFix/>
          </a:blip>
          <a:srcRect/>
          <a:stretch/>
        </p:blipFill>
        <p:spPr>
          <a:xfrm>
            <a:off x="1007267" y="4736251"/>
            <a:ext cx="228600" cy="228600"/>
          </a:xfrm>
          <a:prstGeom prst="rect">
            <a:avLst/>
          </a:prstGeom>
          <a:noFill/>
          <a:ln>
            <a:noFill/>
          </a:ln>
        </p:spPr>
      </p:pic>
      <p:pic>
        <p:nvPicPr>
          <p:cNvPr id="974" name="Google Shape;974;p19"/>
          <p:cNvPicPr preferRelativeResize="0"/>
          <p:nvPr/>
        </p:nvPicPr>
        <p:blipFill rotWithShape="1">
          <a:blip r:embed="rId5">
            <a:alphaModFix/>
          </a:blip>
          <a:srcRect/>
          <a:stretch/>
        </p:blipFill>
        <p:spPr>
          <a:xfrm>
            <a:off x="934026" y="3218543"/>
            <a:ext cx="603682" cy="603682"/>
          </a:xfrm>
          <a:prstGeom prst="rect">
            <a:avLst/>
          </a:prstGeom>
          <a:noFill/>
          <a:ln>
            <a:noFill/>
          </a:ln>
        </p:spPr>
      </p:pic>
      <p:pic>
        <p:nvPicPr>
          <p:cNvPr id="975" name="Google Shape;975;p19"/>
          <p:cNvPicPr preferRelativeResize="0"/>
          <p:nvPr/>
        </p:nvPicPr>
        <p:blipFill rotWithShape="1">
          <a:blip r:embed="rId6">
            <a:alphaModFix/>
          </a:blip>
          <a:srcRect/>
          <a:stretch/>
        </p:blipFill>
        <p:spPr>
          <a:xfrm>
            <a:off x="930094" y="1721606"/>
            <a:ext cx="559293" cy="559293"/>
          </a:xfrm>
          <a:prstGeom prst="rect">
            <a:avLst/>
          </a:prstGeom>
          <a:noFill/>
          <a:ln>
            <a:noFill/>
          </a:ln>
        </p:spPr>
      </p:pic>
      <p:pic>
        <p:nvPicPr>
          <p:cNvPr id="976" name="Google Shape;976;p19"/>
          <p:cNvPicPr preferRelativeResize="0"/>
          <p:nvPr/>
        </p:nvPicPr>
        <p:blipFill rotWithShape="1">
          <a:blip r:embed="rId7">
            <a:alphaModFix/>
          </a:blip>
          <a:srcRect/>
          <a:stretch/>
        </p:blipFill>
        <p:spPr>
          <a:xfrm>
            <a:off x="4768867" y="1915122"/>
            <a:ext cx="2606842" cy="2606842"/>
          </a:xfrm>
          <a:prstGeom prst="rect">
            <a:avLst/>
          </a:prstGeom>
          <a:noFill/>
          <a:ln>
            <a:noFill/>
          </a:ln>
        </p:spPr>
      </p:pic>
      <p:sp>
        <p:nvSpPr>
          <p:cNvPr id="977" name="Google Shape;977;p19"/>
          <p:cNvSpPr/>
          <p:nvPr/>
        </p:nvSpPr>
        <p:spPr>
          <a:xfrm>
            <a:off x="930094" y="4651484"/>
            <a:ext cx="3082613"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8" name="Google Shape;978;p19"/>
          <p:cNvSpPr txBox="1"/>
          <p:nvPr/>
        </p:nvSpPr>
        <p:spPr>
          <a:xfrm>
            <a:off x="1235867" y="4678823"/>
            <a:ext cx="199661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Agile Development</a:t>
            </a:r>
            <a:endParaRPr/>
          </a:p>
        </p:txBody>
      </p:sp>
      <p:pic>
        <p:nvPicPr>
          <p:cNvPr id="979" name="Google Shape;979;p19"/>
          <p:cNvPicPr preferRelativeResize="0"/>
          <p:nvPr/>
        </p:nvPicPr>
        <p:blipFill rotWithShape="1">
          <a:blip r:embed="rId4">
            <a:alphaModFix/>
          </a:blip>
          <a:srcRect/>
          <a:stretch/>
        </p:blipFill>
        <p:spPr>
          <a:xfrm>
            <a:off x="4370269" y="4736251"/>
            <a:ext cx="228600" cy="228600"/>
          </a:xfrm>
          <a:prstGeom prst="rect">
            <a:avLst/>
          </a:prstGeom>
          <a:noFill/>
          <a:ln>
            <a:noFill/>
          </a:ln>
        </p:spPr>
      </p:pic>
      <p:sp>
        <p:nvSpPr>
          <p:cNvPr id="980" name="Google Shape;980;p19"/>
          <p:cNvSpPr/>
          <p:nvPr/>
        </p:nvSpPr>
        <p:spPr>
          <a:xfrm>
            <a:off x="4293096" y="4651484"/>
            <a:ext cx="3082613"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1" name="Google Shape;981;p19"/>
          <p:cNvSpPr txBox="1"/>
          <p:nvPr/>
        </p:nvSpPr>
        <p:spPr>
          <a:xfrm>
            <a:off x="4598869" y="4678823"/>
            <a:ext cx="22770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Cloud DevOps Team</a:t>
            </a:r>
            <a:endParaRPr/>
          </a:p>
        </p:txBody>
      </p:sp>
      <p:pic>
        <p:nvPicPr>
          <p:cNvPr id="982" name="Google Shape;982;p19"/>
          <p:cNvPicPr preferRelativeResize="0"/>
          <p:nvPr/>
        </p:nvPicPr>
        <p:blipFill rotWithShape="1">
          <a:blip r:embed="rId4">
            <a:alphaModFix/>
          </a:blip>
          <a:srcRect/>
          <a:stretch/>
        </p:blipFill>
        <p:spPr>
          <a:xfrm>
            <a:off x="7733271" y="4736251"/>
            <a:ext cx="228600" cy="228600"/>
          </a:xfrm>
          <a:prstGeom prst="rect">
            <a:avLst/>
          </a:prstGeom>
          <a:noFill/>
          <a:ln>
            <a:noFill/>
          </a:ln>
        </p:spPr>
      </p:pic>
      <p:sp>
        <p:nvSpPr>
          <p:cNvPr id="983" name="Google Shape;983;p19"/>
          <p:cNvSpPr/>
          <p:nvPr/>
        </p:nvSpPr>
        <p:spPr>
          <a:xfrm>
            <a:off x="7656098" y="4651484"/>
            <a:ext cx="3605808" cy="135555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4" name="Google Shape;984;p19"/>
          <p:cNvSpPr txBox="1"/>
          <p:nvPr/>
        </p:nvSpPr>
        <p:spPr>
          <a:xfrm>
            <a:off x="7961871" y="4678823"/>
            <a:ext cx="199661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Marketing / Design</a:t>
            </a:r>
            <a:endParaRPr/>
          </a:p>
        </p:txBody>
      </p:sp>
      <p:sp>
        <p:nvSpPr>
          <p:cNvPr id="985" name="Google Shape;985;p19"/>
          <p:cNvSpPr txBox="1"/>
          <p:nvPr/>
        </p:nvSpPr>
        <p:spPr>
          <a:xfrm>
            <a:off x="2283536" y="3200943"/>
            <a:ext cx="129234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Capabilities</a:t>
            </a:r>
            <a:endParaRPr/>
          </a:p>
        </p:txBody>
      </p:sp>
      <p:pic>
        <p:nvPicPr>
          <p:cNvPr id="986" name="Google Shape;986;p19"/>
          <p:cNvPicPr preferRelativeResize="0"/>
          <p:nvPr/>
        </p:nvPicPr>
        <p:blipFill rotWithShape="1">
          <a:blip r:embed="rId8">
            <a:alphaModFix/>
          </a:blip>
          <a:srcRect/>
          <a:stretch/>
        </p:blipFill>
        <p:spPr>
          <a:xfrm>
            <a:off x="1979042" y="3198201"/>
            <a:ext cx="320103" cy="320103"/>
          </a:xfrm>
          <a:prstGeom prst="rect">
            <a:avLst/>
          </a:prstGeom>
          <a:noFill/>
          <a:ln>
            <a:noFill/>
          </a:ln>
        </p:spPr>
      </p:pic>
      <p:pic>
        <p:nvPicPr>
          <p:cNvPr id="987" name="Google Shape;987;p19"/>
          <p:cNvPicPr preferRelativeResize="0"/>
          <p:nvPr/>
        </p:nvPicPr>
        <p:blipFill rotWithShape="1">
          <a:blip r:embed="rId9">
            <a:alphaModFix/>
          </a:blip>
          <a:srcRect/>
          <a:stretch/>
        </p:blipFill>
        <p:spPr>
          <a:xfrm>
            <a:off x="1984435" y="3653895"/>
            <a:ext cx="270399" cy="270399"/>
          </a:xfrm>
          <a:prstGeom prst="rect">
            <a:avLst/>
          </a:prstGeom>
          <a:noFill/>
          <a:ln>
            <a:noFill/>
          </a:ln>
        </p:spPr>
      </p:pic>
      <p:sp>
        <p:nvSpPr>
          <p:cNvPr id="988" name="Google Shape;988;p19"/>
          <p:cNvSpPr txBox="1"/>
          <p:nvPr/>
        </p:nvSpPr>
        <p:spPr>
          <a:xfrm>
            <a:off x="2283536" y="3603973"/>
            <a:ext cx="211066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Milestones</a:t>
            </a:r>
            <a:endParaRPr/>
          </a:p>
        </p:txBody>
      </p:sp>
      <p:sp>
        <p:nvSpPr>
          <p:cNvPr id="989" name="Google Shape;989;p19"/>
          <p:cNvSpPr txBox="1"/>
          <p:nvPr/>
        </p:nvSpPr>
        <p:spPr>
          <a:xfrm>
            <a:off x="2249077" y="1824874"/>
            <a:ext cx="203292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Strategic Outcomes</a:t>
            </a:r>
            <a:endParaRPr/>
          </a:p>
        </p:txBody>
      </p:sp>
      <p:pic>
        <p:nvPicPr>
          <p:cNvPr id="990" name="Google Shape;990;p19"/>
          <p:cNvPicPr preferRelativeResize="0"/>
          <p:nvPr/>
        </p:nvPicPr>
        <p:blipFill rotWithShape="1">
          <a:blip r:embed="rId8">
            <a:alphaModFix/>
          </a:blip>
          <a:srcRect/>
          <a:stretch/>
        </p:blipFill>
        <p:spPr>
          <a:xfrm>
            <a:off x="1944583" y="1822132"/>
            <a:ext cx="320103" cy="320103"/>
          </a:xfrm>
          <a:prstGeom prst="rect">
            <a:avLst/>
          </a:prstGeom>
          <a:noFill/>
          <a:ln>
            <a:noFill/>
          </a:ln>
        </p:spPr>
      </p:pic>
      <p:pic>
        <p:nvPicPr>
          <p:cNvPr id="991" name="Google Shape;991;p19"/>
          <p:cNvPicPr preferRelativeResize="0"/>
          <p:nvPr/>
        </p:nvPicPr>
        <p:blipFill rotWithShape="1">
          <a:blip r:embed="rId9">
            <a:alphaModFix/>
          </a:blip>
          <a:srcRect/>
          <a:stretch/>
        </p:blipFill>
        <p:spPr>
          <a:xfrm>
            <a:off x="1960502" y="2280104"/>
            <a:ext cx="270399" cy="270399"/>
          </a:xfrm>
          <a:prstGeom prst="rect">
            <a:avLst/>
          </a:prstGeom>
          <a:noFill/>
          <a:ln>
            <a:noFill/>
          </a:ln>
        </p:spPr>
      </p:pic>
      <p:sp>
        <p:nvSpPr>
          <p:cNvPr id="992" name="Google Shape;992;p19"/>
          <p:cNvSpPr txBox="1"/>
          <p:nvPr/>
        </p:nvSpPr>
        <p:spPr>
          <a:xfrm>
            <a:off x="2259603" y="2230182"/>
            <a:ext cx="211066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83E60"/>
                </a:solidFill>
                <a:latin typeface="Kanit"/>
                <a:ea typeface="Kanit"/>
                <a:cs typeface="Kanit"/>
                <a:sym typeface="Kanit"/>
              </a:rPr>
              <a:t>Milestones</a:t>
            </a:r>
            <a:endParaRPr/>
          </a:p>
        </p:txBody>
      </p:sp>
      <p:pic>
        <p:nvPicPr>
          <p:cNvPr id="993" name="Google Shape;993;p19"/>
          <p:cNvPicPr preferRelativeResize="0"/>
          <p:nvPr/>
        </p:nvPicPr>
        <p:blipFill rotWithShape="1">
          <a:blip r:embed="rId10">
            <a:alphaModFix/>
          </a:blip>
          <a:srcRect/>
          <a:stretch/>
        </p:blipFill>
        <p:spPr>
          <a:xfrm>
            <a:off x="1161897" y="5134461"/>
            <a:ext cx="751621" cy="251832"/>
          </a:xfrm>
          <a:prstGeom prst="rect">
            <a:avLst/>
          </a:prstGeom>
          <a:noFill/>
          <a:ln>
            <a:noFill/>
          </a:ln>
        </p:spPr>
      </p:pic>
      <p:pic>
        <p:nvPicPr>
          <p:cNvPr id="994" name="Google Shape;994;p19"/>
          <p:cNvPicPr preferRelativeResize="0"/>
          <p:nvPr/>
        </p:nvPicPr>
        <p:blipFill rotWithShape="1">
          <a:blip r:embed="rId11">
            <a:alphaModFix/>
          </a:blip>
          <a:srcRect/>
          <a:stretch/>
        </p:blipFill>
        <p:spPr>
          <a:xfrm>
            <a:off x="4768867" y="5062560"/>
            <a:ext cx="995383" cy="262143"/>
          </a:xfrm>
          <a:prstGeom prst="rect">
            <a:avLst/>
          </a:prstGeom>
          <a:noFill/>
          <a:ln>
            <a:noFill/>
          </a:ln>
        </p:spPr>
      </p:pic>
      <p:pic>
        <p:nvPicPr>
          <p:cNvPr id="995" name="Google Shape;995;p19"/>
          <p:cNvPicPr preferRelativeResize="0"/>
          <p:nvPr/>
        </p:nvPicPr>
        <p:blipFill rotWithShape="1">
          <a:blip r:embed="rId12">
            <a:alphaModFix/>
          </a:blip>
          <a:srcRect/>
          <a:stretch/>
        </p:blipFill>
        <p:spPr>
          <a:xfrm>
            <a:off x="4772051" y="5471046"/>
            <a:ext cx="989014" cy="350093"/>
          </a:xfrm>
          <a:prstGeom prst="rect">
            <a:avLst/>
          </a:prstGeom>
          <a:noFill/>
          <a:ln>
            <a:noFill/>
          </a:ln>
        </p:spPr>
      </p:pic>
      <p:pic>
        <p:nvPicPr>
          <p:cNvPr id="996" name="Google Shape;996;p19"/>
          <p:cNvPicPr preferRelativeResize="0"/>
          <p:nvPr/>
        </p:nvPicPr>
        <p:blipFill rotWithShape="1">
          <a:blip r:embed="rId13">
            <a:alphaModFix/>
          </a:blip>
          <a:srcRect/>
          <a:stretch/>
        </p:blipFill>
        <p:spPr>
          <a:xfrm>
            <a:off x="5953009" y="5077772"/>
            <a:ext cx="1230285" cy="707414"/>
          </a:xfrm>
          <a:prstGeom prst="rect">
            <a:avLst/>
          </a:prstGeom>
          <a:noFill/>
          <a:ln>
            <a:noFill/>
          </a:ln>
        </p:spPr>
      </p:pic>
      <p:graphicFrame>
        <p:nvGraphicFramePr>
          <p:cNvPr id="997" name="Google Shape;997;p19"/>
          <p:cNvGraphicFramePr/>
          <p:nvPr/>
        </p:nvGraphicFramePr>
        <p:xfrm>
          <a:off x="6622355" y="4955375"/>
          <a:ext cx="559293" cy="579151"/>
        </p:xfrm>
        <a:graphic>
          <a:graphicData uri="http://schemas.openxmlformats.org/presentationml/2006/ole">
            <mc:AlternateContent xmlns:mc="http://schemas.openxmlformats.org/markup-compatibility/2006">
              <mc:Choice xmlns:v="urn:schemas-microsoft-com:vml" Requires="v">
                <p:oleObj r:id="rId14" imgW="559293" imgH="579151" progId="">
                  <p:embed/>
                </p:oleObj>
              </mc:Choice>
              <mc:Fallback>
                <p:oleObj r:id="rId14" imgW="559293" imgH="579151" progId="">
                  <p:embed/>
                  <p:pic>
                    <p:nvPicPr>
                      <p:cNvPr id="997" name="Google Shape;997;p19"/>
                      <p:cNvPicPr preferRelativeResize="0"/>
                      <p:nvPr/>
                    </p:nvPicPr>
                    <p:blipFill rotWithShape="1">
                      <a:blip r:embed="rId15">
                        <a:alphaModFix/>
                      </a:blip>
                      <a:srcRect/>
                      <a:stretch/>
                    </p:blipFill>
                    <p:spPr>
                      <a:xfrm>
                        <a:off x="6622355" y="4955375"/>
                        <a:ext cx="559293" cy="579151"/>
                      </a:xfrm>
                      <a:prstGeom prst="rect">
                        <a:avLst/>
                      </a:prstGeom>
                      <a:noFill/>
                      <a:ln>
                        <a:noFill/>
                      </a:ln>
                    </p:spPr>
                  </p:pic>
                </p:oleObj>
              </mc:Fallback>
            </mc:AlternateContent>
          </a:graphicData>
        </a:graphic>
      </p:graphicFrame>
      <p:pic>
        <p:nvPicPr>
          <p:cNvPr id="998" name="Google Shape;998;p19"/>
          <p:cNvPicPr preferRelativeResize="0"/>
          <p:nvPr/>
        </p:nvPicPr>
        <p:blipFill rotWithShape="1">
          <a:blip r:embed="rId16">
            <a:alphaModFix/>
          </a:blip>
          <a:srcRect/>
          <a:stretch/>
        </p:blipFill>
        <p:spPr>
          <a:xfrm>
            <a:off x="7961871" y="5062560"/>
            <a:ext cx="1641629" cy="303701"/>
          </a:xfrm>
          <a:prstGeom prst="rect">
            <a:avLst/>
          </a:prstGeom>
          <a:noFill/>
          <a:ln>
            <a:noFill/>
          </a:ln>
        </p:spPr>
      </p:pic>
      <p:pic>
        <p:nvPicPr>
          <p:cNvPr id="999" name="Google Shape;999;p19"/>
          <p:cNvPicPr preferRelativeResize="0"/>
          <p:nvPr/>
        </p:nvPicPr>
        <p:blipFill rotWithShape="1">
          <a:blip r:embed="rId17">
            <a:alphaModFix/>
          </a:blip>
          <a:srcRect/>
          <a:stretch/>
        </p:blipFill>
        <p:spPr>
          <a:xfrm>
            <a:off x="7978795" y="5421442"/>
            <a:ext cx="1226340" cy="242202"/>
          </a:xfrm>
          <a:prstGeom prst="rect">
            <a:avLst/>
          </a:prstGeom>
          <a:noFill/>
          <a:ln>
            <a:noFill/>
          </a:ln>
        </p:spPr>
      </p:pic>
      <p:pic>
        <p:nvPicPr>
          <p:cNvPr id="1000" name="Google Shape;1000;p19"/>
          <p:cNvPicPr preferRelativeResize="0"/>
          <p:nvPr/>
        </p:nvPicPr>
        <p:blipFill rotWithShape="1">
          <a:blip r:embed="rId18">
            <a:alphaModFix/>
          </a:blip>
          <a:srcRect/>
          <a:stretch/>
        </p:blipFill>
        <p:spPr>
          <a:xfrm>
            <a:off x="9666424" y="5366261"/>
            <a:ext cx="1363679" cy="333076"/>
          </a:xfrm>
          <a:prstGeom prst="rect">
            <a:avLst/>
          </a:prstGeom>
          <a:noFill/>
          <a:ln>
            <a:noFill/>
          </a:ln>
        </p:spPr>
      </p:pic>
      <p:pic>
        <p:nvPicPr>
          <p:cNvPr id="1001" name="Google Shape;1001;p19"/>
          <p:cNvPicPr preferRelativeResize="0"/>
          <p:nvPr/>
        </p:nvPicPr>
        <p:blipFill rotWithShape="1">
          <a:blip r:embed="rId19">
            <a:alphaModFix/>
          </a:blip>
          <a:srcRect/>
          <a:stretch/>
        </p:blipFill>
        <p:spPr>
          <a:xfrm>
            <a:off x="1217950" y="5532799"/>
            <a:ext cx="1120693" cy="345206"/>
          </a:xfrm>
          <a:prstGeom prst="rect">
            <a:avLst/>
          </a:prstGeom>
          <a:noFill/>
          <a:ln>
            <a:noFill/>
          </a:ln>
        </p:spPr>
      </p:pic>
      <p:pic>
        <p:nvPicPr>
          <p:cNvPr id="1002" name="Google Shape;1002;p19"/>
          <p:cNvPicPr preferRelativeResize="0"/>
          <p:nvPr/>
        </p:nvPicPr>
        <p:blipFill rotWithShape="1">
          <a:blip r:embed="rId20">
            <a:alphaModFix/>
          </a:blip>
          <a:srcRect/>
          <a:stretch/>
        </p:blipFill>
        <p:spPr>
          <a:xfrm>
            <a:off x="9939066" y="1881220"/>
            <a:ext cx="1220024" cy="333862"/>
          </a:xfrm>
          <a:prstGeom prst="rect">
            <a:avLst/>
          </a:prstGeom>
          <a:noFill/>
          <a:ln>
            <a:noFill/>
          </a:ln>
        </p:spPr>
      </p:pic>
      <p:pic>
        <p:nvPicPr>
          <p:cNvPr id="1003" name="Google Shape;1003;p19"/>
          <p:cNvPicPr preferRelativeResize="0"/>
          <p:nvPr/>
        </p:nvPicPr>
        <p:blipFill rotWithShape="1">
          <a:blip r:embed="rId21">
            <a:alphaModFix/>
          </a:blip>
          <a:srcRect/>
          <a:stretch/>
        </p:blipFill>
        <p:spPr>
          <a:xfrm>
            <a:off x="7978795" y="1858687"/>
            <a:ext cx="1696600" cy="421417"/>
          </a:xfrm>
          <a:prstGeom prst="rect">
            <a:avLst/>
          </a:prstGeom>
          <a:noFill/>
          <a:ln>
            <a:noFill/>
          </a:ln>
        </p:spPr>
      </p:pic>
      <p:sp>
        <p:nvSpPr>
          <p:cNvPr id="1004" name="Google Shape;1004;p19"/>
          <p:cNvSpPr/>
          <p:nvPr/>
        </p:nvSpPr>
        <p:spPr>
          <a:xfrm>
            <a:off x="7851480" y="1465455"/>
            <a:ext cx="3605808" cy="108504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5" name="Google Shape;1005;p19"/>
          <p:cNvSpPr txBox="1"/>
          <p:nvPr/>
        </p:nvSpPr>
        <p:spPr>
          <a:xfrm>
            <a:off x="7917555" y="1492794"/>
            <a:ext cx="239451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Executive Team</a:t>
            </a:r>
            <a:endParaRPr/>
          </a:p>
        </p:txBody>
      </p:sp>
      <p:sp>
        <p:nvSpPr>
          <p:cNvPr id="1006" name="Google Shape;1006;p19"/>
          <p:cNvSpPr/>
          <p:nvPr/>
        </p:nvSpPr>
        <p:spPr>
          <a:xfrm>
            <a:off x="7851480" y="2934237"/>
            <a:ext cx="3605808" cy="1085048"/>
          </a:xfrm>
          <a:prstGeom prst="rect">
            <a:avLst/>
          </a:prstGeom>
          <a:noFill/>
          <a:ln w="25400"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7" name="Google Shape;1007;p19"/>
          <p:cNvSpPr txBox="1"/>
          <p:nvPr/>
        </p:nvSpPr>
        <p:spPr>
          <a:xfrm>
            <a:off x="7917555" y="2961576"/>
            <a:ext cx="239451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A5A5A5"/>
                </a:solidFill>
                <a:latin typeface="Kanit"/>
                <a:ea typeface="Kanit"/>
                <a:cs typeface="Kanit"/>
                <a:sym typeface="Kanit"/>
              </a:rPr>
              <a:t>Service Delivery</a:t>
            </a:r>
            <a:endParaRPr/>
          </a:p>
        </p:txBody>
      </p:sp>
      <p:pic>
        <p:nvPicPr>
          <p:cNvPr id="1008" name="Google Shape;1008;p19"/>
          <p:cNvPicPr preferRelativeResize="0"/>
          <p:nvPr/>
        </p:nvPicPr>
        <p:blipFill rotWithShape="1">
          <a:blip r:embed="rId22">
            <a:alphaModFix/>
          </a:blip>
          <a:srcRect/>
          <a:stretch/>
        </p:blipFill>
        <p:spPr>
          <a:xfrm>
            <a:off x="8098234" y="3395016"/>
            <a:ext cx="1457722" cy="325710"/>
          </a:xfrm>
          <a:prstGeom prst="rect">
            <a:avLst/>
          </a:prstGeom>
          <a:noFill/>
          <a:ln>
            <a:noFill/>
          </a:ln>
        </p:spPr>
      </p:pic>
      <p:pic>
        <p:nvPicPr>
          <p:cNvPr id="1009" name="Google Shape;1009;p19"/>
          <p:cNvPicPr preferRelativeResize="0"/>
          <p:nvPr/>
        </p:nvPicPr>
        <p:blipFill rotWithShape="1">
          <a:blip r:embed="rId23">
            <a:alphaModFix/>
          </a:blip>
          <a:srcRect/>
          <a:stretch/>
        </p:blipFill>
        <p:spPr>
          <a:xfrm>
            <a:off x="9746326" y="3402642"/>
            <a:ext cx="1395276" cy="2092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5" name="Picture 4" descr="A person in scrubs touching a screen&#10;&#10;AI-generated content may be incorrect.">
            <a:extLst>
              <a:ext uri="{FF2B5EF4-FFF2-40B4-BE49-F238E27FC236}">
                <a16:creationId xmlns:a16="http://schemas.microsoft.com/office/drawing/2014/main" id="{8D48EAA1-637B-9364-2207-914676B9A336}"/>
              </a:ext>
            </a:extLst>
          </p:cNvPr>
          <p:cNvPicPr>
            <a:picLocks noChangeAspect="1"/>
          </p:cNvPicPr>
          <p:nvPr/>
        </p:nvPicPr>
        <p:blipFill>
          <a:blip r:embed="rId3"/>
          <a:stretch>
            <a:fillRect/>
          </a:stretch>
        </p:blipFill>
        <p:spPr>
          <a:xfrm>
            <a:off x="5797506" y="0"/>
            <a:ext cx="6394494" cy="6858000"/>
          </a:xfrm>
          <a:prstGeom prst="rect">
            <a:avLst/>
          </a:prstGeom>
        </p:spPr>
      </p:pic>
      <p:sp>
        <p:nvSpPr>
          <p:cNvPr id="458" name="Google Shape;458;p14"/>
          <p:cNvSpPr txBox="1">
            <a:spLocks noGrp="1"/>
          </p:cNvSpPr>
          <p:nvPr>
            <p:ph type="title" idx="4294967295"/>
          </p:nvPr>
        </p:nvSpPr>
        <p:spPr>
          <a:xfrm>
            <a:off x="232609" y="350838"/>
            <a:ext cx="5411788" cy="9937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3333"/>
              <a:buFont typeface="Josefin Sans"/>
              <a:buNone/>
            </a:pPr>
            <a:r>
              <a:rPr lang="en-US" dirty="0">
                <a:solidFill>
                  <a:schemeClr val="dk1"/>
                </a:solidFill>
                <a:latin typeface="Josefin Sans"/>
                <a:ea typeface="Josefin Sans"/>
                <a:cs typeface="Josefin Sans"/>
                <a:sym typeface="Josefin Sans"/>
              </a:rPr>
              <a:t>Healthcare, </a:t>
            </a:r>
            <a:r>
              <a:rPr lang="en-US" i="0" dirty="0">
                <a:solidFill>
                  <a:schemeClr val="dk1"/>
                </a:solidFill>
                <a:latin typeface="Josefin Sans"/>
                <a:ea typeface="Josefin Sans"/>
                <a:cs typeface="Josefin Sans"/>
                <a:sym typeface="Josefin Sans"/>
              </a:rPr>
              <a:t>Life Sciences &amp; Bio-Tech</a:t>
            </a:r>
            <a:endParaRPr dirty="0">
              <a:solidFill>
                <a:schemeClr val="dk1"/>
              </a:solidFill>
              <a:latin typeface="Josefin Sans"/>
              <a:ea typeface="Josefin Sans"/>
              <a:cs typeface="Josefin Sans"/>
              <a:sym typeface="Josefin Sans"/>
            </a:endParaRPr>
          </a:p>
        </p:txBody>
      </p:sp>
      <p:sp>
        <p:nvSpPr>
          <p:cNvPr id="459" name="Google Shape;459;p14"/>
          <p:cNvSpPr txBox="1">
            <a:spLocks noGrp="1"/>
          </p:cNvSpPr>
          <p:nvPr>
            <p:ph type="body" idx="4294967295"/>
          </p:nvPr>
        </p:nvSpPr>
        <p:spPr>
          <a:xfrm>
            <a:off x="232609" y="1482725"/>
            <a:ext cx="5411788" cy="4708525"/>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dk1"/>
              </a:buClr>
              <a:buSzPts val="2800"/>
              <a:buFont typeface="Arial"/>
              <a:buChar char="•"/>
            </a:pPr>
            <a:r>
              <a:rPr lang="en-US" sz="2000" dirty="0">
                <a:solidFill>
                  <a:schemeClr val="dk1"/>
                </a:solidFill>
                <a:latin typeface="Josefin Sans"/>
                <a:ea typeface="Josefin Sans"/>
                <a:cs typeface="Josefin Sans"/>
                <a:sym typeface="Josefin Sans"/>
              </a:rPr>
              <a:t>Electronic signatures for FDA 21 Part 11 compliance</a:t>
            </a:r>
            <a:endParaRPr sz="2000" dirty="0">
              <a:solidFill>
                <a:schemeClr val="dk1"/>
              </a:solidFill>
              <a:latin typeface="Josefin Sans"/>
              <a:ea typeface="Josefin Sans"/>
              <a:cs typeface="Josefin Sans"/>
              <a:sym typeface="Josefin Sans"/>
            </a:endParaRPr>
          </a:p>
          <a:p>
            <a:pPr marL="457200" lvl="0" indent="-457200" algn="l" rtl="0">
              <a:lnSpc>
                <a:spcPct val="100000"/>
              </a:lnSpc>
              <a:spcBef>
                <a:spcPts val="1000"/>
              </a:spcBef>
              <a:spcAft>
                <a:spcPts val="0"/>
              </a:spcAft>
              <a:buClr>
                <a:schemeClr val="dk1"/>
              </a:buClr>
              <a:buSzPts val="2800"/>
              <a:buFont typeface="Arial"/>
              <a:buChar char="•"/>
            </a:pPr>
            <a:r>
              <a:rPr lang="en-US" sz="2000" dirty="0">
                <a:solidFill>
                  <a:schemeClr val="dk1"/>
                </a:solidFill>
                <a:latin typeface="Josefin Sans"/>
                <a:ea typeface="Josefin Sans"/>
                <a:cs typeface="Josefin Sans"/>
                <a:sym typeface="Josefin Sans"/>
              </a:rPr>
              <a:t>Secure hosting with support for HIPAA BAA agreements</a:t>
            </a:r>
            <a:endParaRPr sz="2000" dirty="0">
              <a:solidFill>
                <a:schemeClr val="dk1"/>
              </a:solidFill>
              <a:latin typeface="Josefin Sans"/>
              <a:ea typeface="Josefin Sans"/>
              <a:cs typeface="Josefin Sans"/>
              <a:sym typeface="Josefin Sans"/>
            </a:endParaRPr>
          </a:p>
          <a:p>
            <a:pPr marL="457200" lvl="0" indent="-457200" algn="l" rtl="0">
              <a:lnSpc>
                <a:spcPct val="100000"/>
              </a:lnSpc>
              <a:spcBef>
                <a:spcPts val="1000"/>
              </a:spcBef>
              <a:spcAft>
                <a:spcPts val="0"/>
              </a:spcAft>
              <a:buClr>
                <a:schemeClr val="dk1"/>
              </a:buClr>
              <a:buSzPts val="2800"/>
              <a:buFont typeface="Arial"/>
              <a:buChar char="•"/>
            </a:pPr>
            <a:r>
              <a:rPr lang="en-US" sz="2000" dirty="0">
                <a:solidFill>
                  <a:schemeClr val="dk1"/>
                </a:solidFill>
                <a:latin typeface="Josefin Sans"/>
                <a:ea typeface="Josefin Sans"/>
                <a:cs typeface="Josefin Sans"/>
                <a:sym typeface="Josefin Sans"/>
              </a:rPr>
              <a:t>End to end traceability of requirements, tests, and code</a:t>
            </a:r>
            <a:endParaRPr sz="2000" dirty="0">
              <a:solidFill>
                <a:schemeClr val="dk1"/>
              </a:solidFill>
              <a:latin typeface="Josefin Sans"/>
              <a:ea typeface="Josefin Sans"/>
              <a:cs typeface="Josefin Sans"/>
              <a:sym typeface="Josefin Sans"/>
            </a:endParaRPr>
          </a:p>
          <a:p>
            <a:pPr marL="457200" lvl="0" indent="-457200" algn="l" rtl="0">
              <a:lnSpc>
                <a:spcPct val="100000"/>
              </a:lnSpc>
              <a:spcBef>
                <a:spcPts val="1000"/>
              </a:spcBef>
              <a:spcAft>
                <a:spcPts val="0"/>
              </a:spcAft>
              <a:buClr>
                <a:schemeClr val="dk1"/>
              </a:buClr>
              <a:buSzPts val="2800"/>
              <a:buFont typeface="Arial"/>
              <a:buChar char="•"/>
            </a:pPr>
            <a:r>
              <a:rPr lang="en-US" sz="2000" dirty="0">
                <a:solidFill>
                  <a:schemeClr val="dk1"/>
                </a:solidFill>
                <a:latin typeface="Josefin Sans"/>
                <a:ea typeface="Josefin Sans"/>
                <a:cs typeface="Josefin Sans"/>
                <a:sym typeface="Josefin Sans"/>
              </a:rPr>
              <a:t>Validated platform where you control update cadence</a:t>
            </a:r>
            <a:endParaRPr sz="2000" dirty="0">
              <a:solidFill>
                <a:schemeClr val="dk1"/>
              </a:solidFill>
              <a:latin typeface="Josefin Sans"/>
              <a:ea typeface="Josefin Sans"/>
              <a:cs typeface="Josefin Sans"/>
              <a:sym typeface="Josefin Sans"/>
            </a:endParaRPr>
          </a:p>
        </p:txBody>
      </p:sp>
      <p:sp>
        <p:nvSpPr>
          <p:cNvPr id="460" name="Google Shape;460;p14"/>
          <p:cNvSpPr/>
          <p:nvPr/>
        </p:nvSpPr>
        <p:spPr>
          <a:xfrm>
            <a:off x="493425" y="5760006"/>
            <a:ext cx="1746504" cy="570074"/>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Josefin Sans"/>
                <a:ea typeface="Josefin Sans"/>
                <a:cs typeface="Josefin Sans"/>
                <a:sym typeface="Josefin Sans"/>
                <a:hlinkClick r:id="rId4">
                  <a:extLst>
                    <a:ext uri="{A12FA001-AC4F-418D-AE19-62706E023703}">
                      <ahyp:hlinkClr xmlns:ahyp="http://schemas.microsoft.com/office/drawing/2018/hyperlinkcolor" val="tx"/>
                    </a:ext>
                  </a:extLst>
                </a:hlinkClick>
              </a:rPr>
              <a:t>Learn more</a:t>
            </a:r>
            <a:endParaRPr sz="1800" b="0" i="0" u="none" strike="noStrike" cap="none">
              <a:solidFill>
                <a:srgbClr val="000000"/>
              </a:solidFill>
              <a:latin typeface="Josefin Sans"/>
              <a:ea typeface="Josefin Sans"/>
              <a:cs typeface="Josefin Sans"/>
              <a:sym typeface="Josefin Sans"/>
            </a:endParaRPr>
          </a:p>
        </p:txBody>
      </p:sp>
      <p:pic>
        <p:nvPicPr>
          <p:cNvPr id="461" name="Google Shape;461;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021568" y="275082"/>
            <a:ext cx="1073658" cy="3475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3" name="Picture 2" descr="A graph and diagram of a stock market&#10;&#10;AI-generated content may be incorrect.">
            <a:extLst>
              <a:ext uri="{FF2B5EF4-FFF2-40B4-BE49-F238E27FC236}">
                <a16:creationId xmlns:a16="http://schemas.microsoft.com/office/drawing/2014/main" id="{F0B76D11-8E66-FFE7-96A0-A3D9F203AA8E}"/>
              </a:ext>
            </a:extLst>
          </p:cNvPr>
          <p:cNvPicPr>
            <a:picLocks noChangeAspect="1"/>
          </p:cNvPicPr>
          <p:nvPr/>
        </p:nvPicPr>
        <p:blipFill>
          <a:blip r:embed="rId3"/>
          <a:stretch>
            <a:fillRect/>
          </a:stretch>
        </p:blipFill>
        <p:spPr>
          <a:xfrm>
            <a:off x="5906124" y="0"/>
            <a:ext cx="6267450" cy="6848475"/>
          </a:xfrm>
          <a:prstGeom prst="rect">
            <a:avLst/>
          </a:prstGeom>
        </p:spPr>
      </p:pic>
      <p:sp>
        <p:nvSpPr>
          <p:cNvPr id="467" name="Google Shape;467;p15"/>
          <p:cNvSpPr txBox="1">
            <a:spLocks noGrp="1"/>
          </p:cNvSpPr>
          <p:nvPr>
            <p:ph type="title" idx="4294967295"/>
          </p:nvPr>
        </p:nvSpPr>
        <p:spPr>
          <a:xfrm>
            <a:off x="240630" y="350838"/>
            <a:ext cx="5411788" cy="9937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Josefin Sans"/>
              <a:buNone/>
            </a:pPr>
            <a:r>
              <a:rPr lang="en-US" dirty="0"/>
              <a:t>Financial Services &amp; Insurance</a:t>
            </a:r>
            <a:endParaRPr dirty="0"/>
          </a:p>
        </p:txBody>
      </p:sp>
      <p:sp>
        <p:nvSpPr>
          <p:cNvPr id="468" name="Google Shape;468;p15"/>
          <p:cNvSpPr txBox="1">
            <a:spLocks noGrp="1"/>
          </p:cNvSpPr>
          <p:nvPr>
            <p:ph type="body" idx="4294967295"/>
          </p:nvPr>
        </p:nvSpPr>
        <p:spPr>
          <a:xfrm>
            <a:off x="240630" y="1482725"/>
            <a:ext cx="5411788" cy="4708525"/>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Secure cloud platform (SOC2) or on-premise deployment</a:t>
            </a:r>
            <a:endParaRPr sz="2000">
              <a:solidFill>
                <a:schemeClr val="dk1"/>
              </a:solidFill>
              <a:latin typeface="Josefin Sans"/>
              <a:ea typeface="Josefin Sans"/>
              <a:cs typeface="Josefin Sans"/>
              <a:sym typeface="Josefin Sans"/>
            </a:endParaRPr>
          </a:p>
          <a:p>
            <a:pPr marL="285750" lvl="0" indent="-285750" algn="l" rtl="0">
              <a:lnSpc>
                <a:spcPct val="9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Integrated enterprise risk management</a:t>
            </a:r>
            <a:endParaRPr sz="2000">
              <a:solidFill>
                <a:schemeClr val="dk1"/>
              </a:solidFill>
              <a:latin typeface="Josefin Sans"/>
              <a:ea typeface="Josefin Sans"/>
              <a:cs typeface="Josefin Sans"/>
              <a:sym typeface="Josefin Sans"/>
            </a:endParaRPr>
          </a:p>
          <a:p>
            <a:pPr marL="285750" lvl="0" indent="-285750" algn="l" rtl="0">
              <a:lnSpc>
                <a:spcPct val="9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Integration with automated testing and compliance tools</a:t>
            </a:r>
            <a:endParaRPr sz="2000">
              <a:solidFill>
                <a:schemeClr val="dk1"/>
              </a:solidFill>
              <a:latin typeface="Josefin Sans"/>
              <a:ea typeface="Josefin Sans"/>
              <a:cs typeface="Josefin Sans"/>
              <a:sym typeface="Josefin Sans"/>
            </a:endParaRPr>
          </a:p>
          <a:p>
            <a:pPr marL="285750" lvl="0" indent="-285750" algn="l" rtl="0">
              <a:lnSpc>
                <a:spcPct val="9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End-to-end traceability and auditability of testing</a:t>
            </a:r>
            <a:endParaRPr sz="2000">
              <a:solidFill>
                <a:schemeClr val="dk1"/>
              </a:solidFill>
              <a:latin typeface="Josefin Sans"/>
              <a:ea typeface="Josefin Sans"/>
              <a:cs typeface="Josefin Sans"/>
              <a:sym typeface="Josefin Sans"/>
            </a:endParaRPr>
          </a:p>
          <a:p>
            <a:pPr marL="285750" lvl="0" indent="-285750" algn="l" rtl="0">
              <a:lnSpc>
                <a:spcPct val="9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Helps You Manage Compliance: DORA, SOX, BASEL III</a:t>
            </a:r>
            <a:endParaRPr sz="2000">
              <a:solidFill>
                <a:schemeClr val="dk1"/>
              </a:solidFill>
              <a:latin typeface="Josefin Sans"/>
              <a:ea typeface="Josefin Sans"/>
              <a:cs typeface="Josefin Sans"/>
              <a:sym typeface="Josefin Sans"/>
            </a:endParaRPr>
          </a:p>
          <a:p>
            <a:pPr marL="463550" lvl="0" indent="-107950" algn="l" rtl="0">
              <a:lnSpc>
                <a:spcPct val="90000"/>
              </a:lnSpc>
              <a:spcBef>
                <a:spcPts val="1000"/>
              </a:spcBef>
              <a:spcAft>
                <a:spcPts val="0"/>
              </a:spcAft>
              <a:buClr>
                <a:schemeClr val="dk1"/>
              </a:buClr>
              <a:buSzPts val="2800"/>
              <a:buFont typeface="Arial"/>
              <a:buNone/>
            </a:pPr>
            <a:endParaRPr sz="2000">
              <a:solidFill>
                <a:schemeClr val="dk1"/>
              </a:solidFill>
              <a:latin typeface="Josefin Sans"/>
              <a:ea typeface="Josefin Sans"/>
              <a:cs typeface="Josefin Sans"/>
              <a:sym typeface="Josefin Sans"/>
            </a:endParaRPr>
          </a:p>
        </p:txBody>
      </p:sp>
      <p:sp>
        <p:nvSpPr>
          <p:cNvPr id="469" name="Google Shape;469;p15"/>
          <p:cNvSpPr/>
          <p:nvPr/>
        </p:nvSpPr>
        <p:spPr>
          <a:xfrm>
            <a:off x="493425" y="5621741"/>
            <a:ext cx="1746504" cy="570074"/>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Josefin Sans"/>
                <a:ea typeface="Josefin Sans"/>
                <a:cs typeface="Josefin Sans"/>
                <a:sym typeface="Josefin Sans"/>
                <a:hlinkClick r:id="rId4">
                  <a:extLst>
                    <a:ext uri="{A12FA001-AC4F-418D-AE19-62706E023703}">
                      <ahyp:hlinkClr xmlns:ahyp="http://schemas.microsoft.com/office/drawing/2018/hyperlinkcolor" val="tx"/>
                    </a:ext>
                  </a:extLst>
                </a:hlinkClick>
              </a:rPr>
              <a:t>Learn more</a:t>
            </a:r>
            <a:endParaRPr sz="1800" b="0" i="0" u="none" strike="noStrike" cap="none">
              <a:solidFill>
                <a:srgbClr val="000000"/>
              </a:solidFill>
              <a:latin typeface="Josefin Sans"/>
              <a:ea typeface="Josefin Sans"/>
              <a:cs typeface="Josefin Sans"/>
              <a:sym typeface="Josefin Sans"/>
            </a:endParaRPr>
          </a:p>
        </p:txBody>
      </p:sp>
      <p:pic>
        <p:nvPicPr>
          <p:cNvPr id="470" name="Google Shape;470;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680192" y="275082"/>
            <a:ext cx="1073658" cy="3475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3" name="Picture 2" descr="A person holding a tablet&#10;&#10;AI-generated content may be incorrect.">
            <a:extLst>
              <a:ext uri="{FF2B5EF4-FFF2-40B4-BE49-F238E27FC236}">
                <a16:creationId xmlns:a16="http://schemas.microsoft.com/office/drawing/2014/main" id="{8E93C389-9305-4353-020A-0AA95F46534D}"/>
              </a:ext>
            </a:extLst>
          </p:cNvPr>
          <p:cNvPicPr>
            <a:picLocks noChangeAspect="1"/>
          </p:cNvPicPr>
          <p:nvPr/>
        </p:nvPicPr>
        <p:blipFill>
          <a:blip r:embed="rId3"/>
          <a:stretch>
            <a:fillRect/>
          </a:stretch>
        </p:blipFill>
        <p:spPr>
          <a:xfrm>
            <a:off x="5851223" y="0"/>
            <a:ext cx="6340777" cy="6858000"/>
          </a:xfrm>
          <a:prstGeom prst="rect">
            <a:avLst/>
          </a:prstGeom>
        </p:spPr>
      </p:pic>
      <p:sp>
        <p:nvSpPr>
          <p:cNvPr id="476" name="Google Shape;476;p16"/>
          <p:cNvSpPr txBox="1">
            <a:spLocks noGrp="1"/>
          </p:cNvSpPr>
          <p:nvPr>
            <p:ph type="title" idx="4294967295"/>
          </p:nvPr>
        </p:nvSpPr>
        <p:spPr>
          <a:xfrm>
            <a:off x="216567" y="350838"/>
            <a:ext cx="5411788" cy="9937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Josefin Sans"/>
              <a:buNone/>
            </a:pPr>
            <a:r>
              <a:rPr lang="en-US" dirty="0"/>
              <a:t>Energy, Industrial &amp; Automotive</a:t>
            </a:r>
            <a:endParaRPr dirty="0"/>
          </a:p>
        </p:txBody>
      </p:sp>
      <p:sp>
        <p:nvSpPr>
          <p:cNvPr id="477" name="Google Shape;477;p16"/>
          <p:cNvSpPr txBox="1">
            <a:spLocks noGrp="1"/>
          </p:cNvSpPr>
          <p:nvPr>
            <p:ph type="body" idx="4294967295"/>
          </p:nvPr>
        </p:nvSpPr>
        <p:spPr>
          <a:xfrm>
            <a:off x="216567" y="1482725"/>
            <a:ext cx="5411788" cy="47085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Testing for public safety with world class test management</a:t>
            </a:r>
            <a:endParaRPr sz="2000">
              <a:solidFill>
                <a:schemeClr val="dk1"/>
              </a:solidFill>
              <a:latin typeface="Josefin Sans"/>
              <a:ea typeface="Josefin Sans"/>
              <a:cs typeface="Josefin Sans"/>
              <a:sym typeface="Josefin Sans"/>
            </a:endParaRPr>
          </a:p>
          <a:p>
            <a:pPr marL="342900" lvl="0" indent="-342900" algn="l" rtl="0">
              <a:lnSpc>
                <a:spcPct val="10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Define requirements and test for compliance</a:t>
            </a:r>
            <a:endParaRPr sz="2000">
              <a:solidFill>
                <a:schemeClr val="dk1"/>
              </a:solidFill>
              <a:latin typeface="Josefin Sans"/>
              <a:ea typeface="Josefin Sans"/>
              <a:cs typeface="Josefin Sans"/>
              <a:sym typeface="Josefin Sans"/>
            </a:endParaRPr>
          </a:p>
          <a:p>
            <a:pPr marL="342900" lvl="0" indent="-342900" algn="l" rtl="0">
              <a:lnSpc>
                <a:spcPct val="10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Integrate standards and regulations into your test plans</a:t>
            </a:r>
            <a:endParaRPr sz="2000">
              <a:solidFill>
                <a:schemeClr val="dk1"/>
              </a:solidFill>
              <a:latin typeface="Josefin Sans"/>
              <a:ea typeface="Josefin Sans"/>
              <a:cs typeface="Josefin Sans"/>
              <a:sym typeface="Josefin Sans"/>
            </a:endParaRPr>
          </a:p>
          <a:p>
            <a:pPr marL="342900" lvl="0" indent="-342900" algn="l" rtl="0">
              <a:lnSpc>
                <a:spcPct val="10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Understand and manage risk of critical systems</a:t>
            </a:r>
            <a:endParaRPr sz="2000">
              <a:solidFill>
                <a:schemeClr val="dk1"/>
              </a:solidFill>
              <a:latin typeface="Josefin Sans"/>
              <a:ea typeface="Josefin Sans"/>
              <a:cs typeface="Josefin Sans"/>
              <a:sym typeface="Josefin Sans"/>
            </a:endParaRPr>
          </a:p>
          <a:p>
            <a:pPr marL="342900" lvl="0" indent="-342900" algn="l" rtl="0">
              <a:lnSpc>
                <a:spcPct val="100000"/>
              </a:lnSpc>
              <a:spcBef>
                <a:spcPts val="1000"/>
              </a:spcBef>
              <a:spcAft>
                <a:spcPts val="0"/>
              </a:spcAft>
              <a:buClr>
                <a:schemeClr val="dk1"/>
              </a:buClr>
              <a:buSzPts val="2800"/>
              <a:buFont typeface="Arial"/>
              <a:buChar char="•"/>
            </a:pPr>
            <a:r>
              <a:rPr lang="en-US" sz="2000">
                <a:solidFill>
                  <a:schemeClr val="dk1"/>
                </a:solidFill>
                <a:latin typeface="Josefin Sans"/>
                <a:ea typeface="Josefin Sans"/>
                <a:cs typeface="Josefin Sans"/>
                <a:sym typeface="Josefin Sans"/>
              </a:rPr>
              <a:t>Support for Failure Mode &amp; Effects Analysis (FMEA)</a:t>
            </a:r>
            <a:endParaRPr sz="2000">
              <a:solidFill>
                <a:schemeClr val="dk1"/>
              </a:solidFill>
              <a:latin typeface="Josefin Sans"/>
              <a:ea typeface="Josefin Sans"/>
              <a:cs typeface="Josefin Sans"/>
              <a:sym typeface="Josefin Sans"/>
            </a:endParaRPr>
          </a:p>
        </p:txBody>
      </p:sp>
      <p:pic>
        <p:nvPicPr>
          <p:cNvPr id="478" name="Google Shape;478;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021568" y="275082"/>
            <a:ext cx="1073658" cy="347512"/>
          </a:xfrm>
          <a:prstGeom prst="rect">
            <a:avLst/>
          </a:prstGeom>
          <a:noFill/>
          <a:ln>
            <a:noFill/>
          </a:ln>
        </p:spPr>
      </p:pic>
      <p:sp>
        <p:nvSpPr>
          <p:cNvPr id="479" name="Google Shape;479;p16"/>
          <p:cNvSpPr/>
          <p:nvPr/>
        </p:nvSpPr>
        <p:spPr>
          <a:xfrm>
            <a:off x="493425" y="5760006"/>
            <a:ext cx="1746504" cy="570074"/>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Josefin Sans"/>
                <a:ea typeface="Josefin Sans"/>
                <a:cs typeface="Josefin Sans"/>
                <a:sym typeface="Josefin Sans"/>
                <a:hlinkClick r:id="rId5">
                  <a:extLst>
                    <a:ext uri="{A12FA001-AC4F-418D-AE19-62706E023703}">
                      <ahyp:hlinkClr xmlns:ahyp="http://schemas.microsoft.com/office/drawing/2018/hyperlinkcolor" val="tx"/>
                    </a:ext>
                  </a:extLst>
                </a:hlinkClick>
              </a:rPr>
              <a:t>Learn more</a:t>
            </a:r>
            <a:endParaRPr sz="1800" b="0" i="0" u="none" strike="noStrike" cap="none">
              <a:solidFill>
                <a:srgbClr val="000000"/>
              </a:solidFill>
              <a:latin typeface="Josefin Sans"/>
              <a:ea typeface="Josefin Sans"/>
              <a:cs typeface="Josefin Sans"/>
              <a:sym typeface="Josefi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5" name="Picture 4" descr="The cockpit of an airplane&#10;&#10;AI-generated content may be incorrect.">
            <a:extLst>
              <a:ext uri="{FF2B5EF4-FFF2-40B4-BE49-F238E27FC236}">
                <a16:creationId xmlns:a16="http://schemas.microsoft.com/office/drawing/2014/main" id="{6F4ABC4E-56AC-BDDE-A5D7-D0A35D4410E6}"/>
              </a:ext>
            </a:extLst>
          </p:cNvPr>
          <p:cNvPicPr>
            <a:picLocks noChangeAspect="1"/>
          </p:cNvPicPr>
          <p:nvPr/>
        </p:nvPicPr>
        <p:blipFill>
          <a:blip r:embed="rId3"/>
          <a:stretch>
            <a:fillRect/>
          </a:stretch>
        </p:blipFill>
        <p:spPr>
          <a:xfrm>
            <a:off x="5886450" y="0"/>
            <a:ext cx="6305550" cy="6858000"/>
          </a:xfrm>
          <a:prstGeom prst="rect">
            <a:avLst/>
          </a:prstGeom>
        </p:spPr>
      </p:pic>
      <p:sp>
        <p:nvSpPr>
          <p:cNvPr id="484" name="Google Shape;484;p17"/>
          <p:cNvSpPr txBox="1">
            <a:spLocks noGrp="1"/>
          </p:cNvSpPr>
          <p:nvPr>
            <p:ph type="title" idx="4294967295"/>
          </p:nvPr>
        </p:nvSpPr>
        <p:spPr>
          <a:xfrm>
            <a:off x="272714" y="350838"/>
            <a:ext cx="5411788" cy="9937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Josefin Sans"/>
              <a:buNone/>
            </a:pPr>
            <a:r>
              <a:rPr lang="en-US" dirty="0"/>
              <a:t>Defense, Government </a:t>
            </a:r>
            <a:br>
              <a:rPr lang="en-US" dirty="0"/>
            </a:br>
            <a:r>
              <a:rPr lang="en-US" dirty="0"/>
              <a:t>&amp; Aerospace</a:t>
            </a:r>
            <a:endParaRPr dirty="0"/>
          </a:p>
        </p:txBody>
      </p:sp>
      <p:sp>
        <p:nvSpPr>
          <p:cNvPr id="485" name="Google Shape;485;p17"/>
          <p:cNvSpPr txBox="1">
            <a:spLocks noGrp="1"/>
          </p:cNvSpPr>
          <p:nvPr>
            <p:ph type="body" idx="4294967295"/>
          </p:nvPr>
        </p:nvSpPr>
        <p:spPr>
          <a:xfrm>
            <a:off x="272714" y="1482725"/>
            <a:ext cx="5411788" cy="470852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sz="2000" dirty="0">
                <a:latin typeface="Josefin Sans"/>
                <a:ea typeface="Josefin Sans"/>
                <a:cs typeface="Josefin Sans"/>
                <a:sym typeface="Josefin Sans"/>
              </a:rPr>
              <a:t>Manage programs and portfolios across platforms</a:t>
            </a:r>
            <a:endParaRPr sz="2000"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ts val="2800"/>
              <a:buFont typeface="Arial"/>
              <a:buChar char="•"/>
            </a:pPr>
            <a:r>
              <a:rPr lang="en-US" sz="2000" dirty="0">
                <a:latin typeface="Josefin Sans"/>
                <a:ea typeface="Josefin Sans"/>
                <a:cs typeface="Josefin Sans"/>
                <a:sym typeface="Josefin Sans"/>
              </a:rPr>
              <a:t>Test step level traceability for mission systems</a:t>
            </a:r>
            <a:endParaRPr sz="2000"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ts val="2800"/>
              <a:buFont typeface="Arial"/>
              <a:buChar char="•"/>
            </a:pPr>
            <a:r>
              <a:rPr lang="en-US" sz="2000" dirty="0">
                <a:latin typeface="Josefin Sans"/>
                <a:ea typeface="Josefin Sans"/>
                <a:cs typeface="Josefin Sans"/>
                <a:sym typeface="Josefin Sans"/>
              </a:rPr>
              <a:t>Automate testing and compliance with RemoteLaunch</a:t>
            </a:r>
            <a:endParaRPr sz="2000"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ts val="2800"/>
              <a:buFont typeface="Arial"/>
              <a:buChar char="•"/>
            </a:pPr>
            <a:r>
              <a:rPr lang="en-US" sz="2000" dirty="0">
                <a:latin typeface="Josefin Sans"/>
                <a:ea typeface="Josefin Sans"/>
                <a:cs typeface="Josefin Sans"/>
                <a:sym typeface="Josefin Sans"/>
              </a:rPr>
              <a:t>Orchestrate System of Systems (SoS) development</a:t>
            </a:r>
            <a:endParaRPr sz="2000"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ts val="2800"/>
              <a:buFont typeface="Arial"/>
              <a:buChar char="•"/>
            </a:pPr>
            <a:r>
              <a:rPr lang="en-US" sz="2000" dirty="0">
                <a:latin typeface="Josefin Sans"/>
                <a:ea typeface="Josefin Sans"/>
                <a:cs typeface="Josefin Sans"/>
                <a:sym typeface="Josefin Sans"/>
              </a:rPr>
              <a:t>Security and privacy with on-premise and AWS GovCloud</a:t>
            </a:r>
            <a:endParaRPr sz="2000" dirty="0">
              <a:latin typeface="Josefin Sans"/>
              <a:ea typeface="Josefin Sans"/>
              <a:cs typeface="Josefin Sans"/>
              <a:sym typeface="Josefin Sans"/>
            </a:endParaRPr>
          </a:p>
        </p:txBody>
      </p:sp>
      <p:pic>
        <p:nvPicPr>
          <p:cNvPr id="488" name="Google Shape;488;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021568" y="275082"/>
            <a:ext cx="1073658" cy="347512"/>
          </a:xfrm>
          <a:prstGeom prst="rect">
            <a:avLst/>
          </a:prstGeom>
          <a:noFill/>
          <a:ln>
            <a:noFill/>
          </a:ln>
        </p:spPr>
      </p:pic>
      <p:sp>
        <p:nvSpPr>
          <p:cNvPr id="489" name="Google Shape;489;p17"/>
          <p:cNvSpPr/>
          <p:nvPr/>
        </p:nvSpPr>
        <p:spPr>
          <a:xfrm>
            <a:off x="493425" y="5760006"/>
            <a:ext cx="1746504" cy="570074"/>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Josefin Sans"/>
                <a:ea typeface="Josefin Sans"/>
                <a:cs typeface="Josefin Sans"/>
                <a:sym typeface="Josefin Sans"/>
                <a:hlinkClick r:id="rId5">
                  <a:extLst>
                    <a:ext uri="{A12FA001-AC4F-418D-AE19-62706E023703}">
                      <ahyp:hlinkClr xmlns:ahyp="http://schemas.microsoft.com/office/drawing/2018/hyperlinkcolor" val="tx"/>
                    </a:ext>
                  </a:extLst>
                </a:hlinkClick>
              </a:rPr>
              <a:t>Learn more</a:t>
            </a:r>
            <a:endParaRPr sz="1800" b="0" i="0" u="none" strike="noStrike" cap="none">
              <a:solidFill>
                <a:srgbClr val="000000"/>
              </a:solidFill>
              <a:latin typeface="Josefin Sans"/>
              <a:ea typeface="Josefin Sans"/>
              <a:cs typeface="Josefin Sans"/>
              <a:sym typeface="Josefi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22"/>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Support for Agile Methodologies</a:t>
            </a:r>
            <a:endParaRPr/>
          </a:p>
        </p:txBody>
      </p:sp>
      <p:sp>
        <p:nvSpPr>
          <p:cNvPr id="814" name="Google Shape;814;p22"/>
          <p:cNvSpPr txBox="1">
            <a:spLocks noGrp="1"/>
          </p:cNvSpPr>
          <p:nvPr>
            <p:ph type="body" idx="1"/>
          </p:nvPr>
        </p:nvSpPr>
        <p:spPr>
          <a:xfrm>
            <a:off x="341376" y="5153453"/>
            <a:ext cx="11012424" cy="1023509"/>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en-US"/>
              <a:t>SpiraPlan has been specifically designed to handle all the most popular agile methodologies including </a:t>
            </a:r>
            <a:r>
              <a:rPr lang="en-US" b="1"/>
              <a:t>Scrum, Kanban, AUP and DAD</a:t>
            </a:r>
            <a:r>
              <a:rPr lang="en-US"/>
              <a:t>.</a:t>
            </a:r>
            <a:endParaRPr/>
          </a:p>
        </p:txBody>
      </p:sp>
      <p:pic>
        <p:nvPicPr>
          <p:cNvPr id="815" name="Google Shape;815;p22"/>
          <p:cNvPicPr preferRelativeResize="0"/>
          <p:nvPr/>
        </p:nvPicPr>
        <p:blipFill rotWithShape="1">
          <a:blip r:embed="rId3">
            <a:alphaModFix/>
          </a:blip>
          <a:srcRect/>
          <a:stretch/>
        </p:blipFill>
        <p:spPr>
          <a:xfrm>
            <a:off x="838288" y="1369553"/>
            <a:ext cx="4016347" cy="1665127"/>
          </a:xfrm>
          <a:prstGeom prst="rect">
            <a:avLst/>
          </a:prstGeom>
          <a:noFill/>
          <a:ln>
            <a:noFill/>
          </a:ln>
        </p:spPr>
      </p:pic>
      <p:pic>
        <p:nvPicPr>
          <p:cNvPr id="816" name="Google Shape;816;p22" descr="A screenshot of a computer&#10;&#10;AI-generated content may be incorrect."/>
          <p:cNvPicPr preferRelativeResize="0"/>
          <p:nvPr/>
        </p:nvPicPr>
        <p:blipFill rotWithShape="1">
          <a:blip r:embed="rId4">
            <a:alphaModFix/>
          </a:blip>
          <a:srcRect/>
          <a:stretch/>
        </p:blipFill>
        <p:spPr>
          <a:xfrm>
            <a:off x="5420660" y="1280160"/>
            <a:ext cx="6096167" cy="3724102"/>
          </a:xfrm>
          <a:prstGeom prst="rect">
            <a:avLst/>
          </a:prstGeom>
          <a:noFill/>
          <a:ln w="9525" cap="flat" cmpd="sng">
            <a:solidFill>
              <a:schemeClr val="accent1"/>
            </a:solidFill>
            <a:prstDash val="solid"/>
            <a:round/>
            <a:headEnd type="none" w="sm" len="sm"/>
            <a:tailEnd type="none" w="sm" len="sm"/>
          </a:ln>
        </p:spPr>
      </p:pic>
      <p:pic>
        <p:nvPicPr>
          <p:cNvPr id="817" name="Google Shape;817;p22" descr="A diagram of different phases&#10;&#10;AI-generated content may be incorrect."/>
          <p:cNvPicPr preferRelativeResize="0"/>
          <p:nvPr/>
        </p:nvPicPr>
        <p:blipFill rotWithShape="1">
          <a:blip r:embed="rId5">
            <a:alphaModFix/>
          </a:blip>
          <a:srcRect/>
          <a:stretch/>
        </p:blipFill>
        <p:spPr>
          <a:xfrm>
            <a:off x="788323" y="2858497"/>
            <a:ext cx="3941618" cy="22949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23"/>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Support for Predictive Methodologies</a:t>
            </a:r>
            <a:endParaRPr/>
          </a:p>
        </p:txBody>
      </p:sp>
      <p:sp>
        <p:nvSpPr>
          <p:cNvPr id="823" name="Google Shape;823;p23"/>
          <p:cNvSpPr txBox="1">
            <a:spLocks noGrp="1"/>
          </p:cNvSpPr>
          <p:nvPr>
            <p:ph type="body" idx="1"/>
          </p:nvPr>
        </p:nvSpPr>
        <p:spPr>
          <a:xfrm>
            <a:off x="341376" y="5153453"/>
            <a:ext cx="11012424" cy="1023509"/>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en-US"/>
              <a:t>SpiraPlan has been specifically designed to handle all the most popular predictive methodologies such as </a:t>
            </a:r>
            <a:r>
              <a:rPr lang="en-US" b="1"/>
              <a:t>waterfall, hybrid and V-model</a:t>
            </a:r>
            <a:r>
              <a:rPr lang="en-US"/>
              <a:t>.</a:t>
            </a:r>
            <a:endParaRPr/>
          </a:p>
        </p:txBody>
      </p:sp>
      <p:pic>
        <p:nvPicPr>
          <p:cNvPr id="824" name="Google Shape;824;p23" descr="A screenshot of a computer screen&#10;&#10;AI-generated content may be incorrect."/>
          <p:cNvPicPr preferRelativeResize="0"/>
          <p:nvPr/>
        </p:nvPicPr>
        <p:blipFill rotWithShape="1">
          <a:blip r:embed="rId3">
            <a:alphaModFix/>
          </a:blip>
          <a:srcRect/>
          <a:stretch/>
        </p:blipFill>
        <p:spPr>
          <a:xfrm>
            <a:off x="681643" y="1277270"/>
            <a:ext cx="8605635" cy="3776867"/>
          </a:xfrm>
          <a:prstGeom prst="rect">
            <a:avLst/>
          </a:prstGeom>
          <a:noFill/>
          <a:ln w="9525" cap="flat" cmpd="sng">
            <a:solidFill>
              <a:schemeClr val="accent1"/>
            </a:solidFill>
            <a:prstDash val="solid"/>
            <a:round/>
            <a:headEnd type="none" w="sm" len="sm"/>
            <a:tailEnd type="none" w="sm" len="sm"/>
          </a:ln>
        </p:spPr>
      </p:pic>
      <p:pic>
        <p:nvPicPr>
          <p:cNvPr id="825" name="Google Shape;825;p23" descr="A diagram of a process&#10;&#10;AI-generated content may be incorrect."/>
          <p:cNvPicPr preferRelativeResize="0"/>
          <p:nvPr/>
        </p:nvPicPr>
        <p:blipFill rotWithShape="1">
          <a:blip r:embed="rId4">
            <a:alphaModFix/>
          </a:blip>
          <a:srcRect/>
          <a:stretch/>
        </p:blipFill>
        <p:spPr>
          <a:xfrm>
            <a:off x="9447501" y="1616566"/>
            <a:ext cx="2456325" cy="1372522"/>
          </a:xfrm>
          <a:prstGeom prst="rect">
            <a:avLst/>
          </a:prstGeom>
          <a:noFill/>
          <a:ln>
            <a:noFill/>
          </a:ln>
        </p:spPr>
      </p:pic>
      <p:pic>
        <p:nvPicPr>
          <p:cNvPr id="826" name="Google Shape;826;p23" descr="A diagram of a process&#10;&#10;AI-generated content may be incorrect."/>
          <p:cNvPicPr preferRelativeResize="0"/>
          <p:nvPr/>
        </p:nvPicPr>
        <p:blipFill rotWithShape="1">
          <a:blip r:embed="rId5">
            <a:alphaModFix/>
          </a:blip>
          <a:srcRect/>
          <a:stretch/>
        </p:blipFill>
        <p:spPr>
          <a:xfrm>
            <a:off x="9556173" y="3359208"/>
            <a:ext cx="2114896" cy="17624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24"/>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Support for Scaled Agile &amp; SAFe®</a:t>
            </a:r>
            <a:endParaRPr/>
          </a:p>
        </p:txBody>
      </p:sp>
      <p:sp>
        <p:nvSpPr>
          <p:cNvPr id="832" name="Google Shape;832;p24"/>
          <p:cNvSpPr txBox="1">
            <a:spLocks noGrp="1"/>
          </p:cNvSpPr>
          <p:nvPr>
            <p:ph type="body" idx="1"/>
          </p:nvPr>
        </p:nvSpPr>
        <p:spPr>
          <a:xfrm>
            <a:off x="341376" y="5153453"/>
            <a:ext cx="8643598" cy="1023509"/>
          </a:xfrm>
          <a:prstGeom prst="rect">
            <a:avLst/>
          </a:prstGeom>
          <a:noFill/>
          <a:ln>
            <a:noFill/>
          </a:ln>
        </p:spPr>
        <p:txBody>
          <a:bodyPr spcFirstLastPara="1" wrap="square" lIns="91425" tIns="45700" rIns="91425" bIns="45700" anchor="t" anchorCtr="0">
            <a:normAutofit fontScale="92500"/>
          </a:bodyPr>
          <a:lstStyle/>
          <a:p>
            <a:pPr marL="50800" lvl="0" indent="0" algn="l" rtl="0">
              <a:lnSpc>
                <a:spcPct val="90000"/>
              </a:lnSpc>
              <a:spcBef>
                <a:spcPts val="1000"/>
              </a:spcBef>
              <a:spcAft>
                <a:spcPts val="0"/>
              </a:spcAft>
              <a:buSzPct val="108108"/>
              <a:buNone/>
            </a:pPr>
            <a:r>
              <a:rPr lang="en-US"/>
              <a:t>SpiraPlan has built-in support for program and portfolio backlogs, aligned with SAFe and other Scaled Agile methods</a:t>
            </a:r>
            <a:endParaRPr/>
          </a:p>
        </p:txBody>
      </p:sp>
      <p:pic>
        <p:nvPicPr>
          <p:cNvPr id="833" name="Google Shape;833;p24" descr="A screenshot of a computer&#10;&#10;AI-generated content may be incorrect."/>
          <p:cNvPicPr preferRelativeResize="0"/>
          <p:nvPr/>
        </p:nvPicPr>
        <p:blipFill rotWithShape="1">
          <a:blip r:embed="rId3">
            <a:alphaModFix/>
          </a:blip>
          <a:srcRect/>
          <a:stretch/>
        </p:blipFill>
        <p:spPr>
          <a:xfrm>
            <a:off x="520931" y="1268614"/>
            <a:ext cx="7287250" cy="2273622"/>
          </a:xfrm>
          <a:prstGeom prst="rect">
            <a:avLst/>
          </a:prstGeom>
          <a:noFill/>
          <a:ln w="9525" cap="flat" cmpd="sng">
            <a:solidFill>
              <a:srgbClr val="7F7F7F"/>
            </a:solidFill>
            <a:prstDash val="solid"/>
            <a:round/>
            <a:headEnd type="none" w="sm" len="sm"/>
            <a:tailEnd type="none" w="sm" len="sm"/>
          </a:ln>
        </p:spPr>
      </p:pic>
      <p:pic>
        <p:nvPicPr>
          <p:cNvPr id="834" name="Google Shape;834;p24" descr="A computer screen shot of a business agility&#10;&#10;AI-generated content may be incorrect."/>
          <p:cNvPicPr preferRelativeResize="0"/>
          <p:nvPr/>
        </p:nvPicPr>
        <p:blipFill rotWithShape="1">
          <a:blip r:embed="rId4">
            <a:alphaModFix/>
          </a:blip>
          <a:srcRect/>
          <a:stretch/>
        </p:blipFill>
        <p:spPr>
          <a:xfrm>
            <a:off x="8577800" y="1228858"/>
            <a:ext cx="3198081" cy="1670109"/>
          </a:xfrm>
          <a:prstGeom prst="rect">
            <a:avLst/>
          </a:prstGeom>
          <a:noFill/>
          <a:ln>
            <a:noFill/>
          </a:ln>
        </p:spPr>
      </p:pic>
      <p:pic>
        <p:nvPicPr>
          <p:cNvPr id="835" name="Google Shape;835;p24" descr="A diagram of a diagram of a framework&#10;&#10;AI-generated content may be incorrect."/>
          <p:cNvPicPr preferRelativeResize="0"/>
          <p:nvPr/>
        </p:nvPicPr>
        <p:blipFill rotWithShape="1">
          <a:blip r:embed="rId5">
            <a:alphaModFix/>
          </a:blip>
          <a:srcRect/>
          <a:stretch/>
        </p:blipFill>
        <p:spPr>
          <a:xfrm>
            <a:off x="8793839" y="3010567"/>
            <a:ext cx="3203878" cy="1386506"/>
          </a:xfrm>
          <a:prstGeom prst="rect">
            <a:avLst/>
          </a:prstGeom>
          <a:noFill/>
          <a:ln>
            <a:noFill/>
          </a:ln>
        </p:spPr>
      </p:pic>
      <p:pic>
        <p:nvPicPr>
          <p:cNvPr id="836" name="Google Shape;836;p24" descr="A diagram of a diagram&#10;&#10;AI-generated content may be incorrect."/>
          <p:cNvPicPr preferRelativeResize="0"/>
          <p:nvPr/>
        </p:nvPicPr>
        <p:blipFill rotWithShape="1">
          <a:blip r:embed="rId6">
            <a:alphaModFix/>
          </a:blip>
          <a:srcRect/>
          <a:stretch/>
        </p:blipFill>
        <p:spPr>
          <a:xfrm>
            <a:off x="9162576" y="4601794"/>
            <a:ext cx="2466403" cy="1063413"/>
          </a:xfrm>
          <a:prstGeom prst="rect">
            <a:avLst/>
          </a:prstGeom>
          <a:noFill/>
          <a:ln>
            <a:noFill/>
          </a:ln>
        </p:spPr>
      </p:pic>
      <p:pic>
        <p:nvPicPr>
          <p:cNvPr id="837" name="Google Shape;837;p24" descr="A screenshot of a chat&#10;&#10;AI-generated content may be incorrect."/>
          <p:cNvPicPr preferRelativeResize="0"/>
          <p:nvPr/>
        </p:nvPicPr>
        <p:blipFill rotWithShape="1">
          <a:blip r:embed="rId7">
            <a:alphaModFix/>
          </a:blip>
          <a:srcRect/>
          <a:stretch/>
        </p:blipFill>
        <p:spPr>
          <a:xfrm>
            <a:off x="3120059" y="2236633"/>
            <a:ext cx="5279666" cy="2886498"/>
          </a:xfrm>
          <a:prstGeom prst="rect">
            <a:avLst/>
          </a:prstGeom>
          <a:noFill/>
          <a:ln w="9525" cap="flat" cmpd="sng">
            <a:solidFill>
              <a:srgbClr val="7F7F7F"/>
            </a:solidFill>
            <a:prstDash val="solid"/>
            <a:round/>
            <a:headEnd type="none" w="sm" len="sm"/>
            <a:tailEnd type="none" w="sm" len="sm"/>
          </a:ln>
        </p:spPr>
      </p:pic>
      <p:pic>
        <p:nvPicPr>
          <p:cNvPr id="838" name="Google Shape;838;p24" descr="A screenshot of a computer&#10;&#10;AI-generated content may be incorrect."/>
          <p:cNvPicPr preferRelativeResize="0"/>
          <p:nvPr/>
        </p:nvPicPr>
        <p:blipFill rotWithShape="1">
          <a:blip r:embed="rId8">
            <a:alphaModFix/>
          </a:blip>
          <a:srcRect/>
          <a:stretch/>
        </p:blipFill>
        <p:spPr>
          <a:xfrm>
            <a:off x="835535" y="3010567"/>
            <a:ext cx="4845612" cy="2177130"/>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3"/>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z="4300">
                <a:latin typeface="Josefin Sans"/>
                <a:ea typeface="Josefin Sans"/>
                <a:cs typeface="Josefin Sans"/>
                <a:sym typeface="Josefin Sans"/>
              </a:rPr>
              <a:t>Features for Regulated Industries</a:t>
            </a:r>
            <a:endParaRPr sz="4300">
              <a:latin typeface="Josefin Sans"/>
              <a:ea typeface="Josefin Sans"/>
              <a:cs typeface="Josefin Sans"/>
              <a:sym typeface="Josefin Sans"/>
            </a:endParaRPr>
          </a:p>
        </p:txBody>
      </p:sp>
      <p:grpSp>
        <p:nvGrpSpPr>
          <p:cNvPr id="438" name="Google Shape;438;p13"/>
          <p:cNvGrpSpPr/>
          <p:nvPr/>
        </p:nvGrpSpPr>
        <p:grpSpPr>
          <a:xfrm>
            <a:off x="808946" y="1967721"/>
            <a:ext cx="3404136" cy="1971675"/>
            <a:chOff x="0" y="39687"/>
            <a:chExt cx="3286125" cy="1971675"/>
          </a:xfrm>
        </p:grpSpPr>
        <p:sp>
          <p:nvSpPr>
            <p:cNvPr id="439" name="Google Shape;439;p13"/>
            <p:cNvSpPr/>
            <p:nvPr/>
          </p:nvSpPr>
          <p:spPr>
            <a:xfrm>
              <a:off x="0" y="39687"/>
              <a:ext cx="3286125" cy="1971675"/>
            </a:xfrm>
            <a:prstGeom prst="rect">
              <a:avLst/>
            </a:prstGeo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tx1"/>
                </a:solidFill>
                <a:latin typeface="Josefin Sans"/>
                <a:ea typeface="Josefin Sans"/>
                <a:cs typeface="Josefin Sans"/>
                <a:sym typeface="Josefin Sans"/>
              </a:endParaRPr>
            </a:p>
          </p:txBody>
        </p:sp>
        <p:sp>
          <p:nvSpPr>
            <p:cNvPr id="440" name="Google Shape;440;p13"/>
            <p:cNvSpPr txBox="1"/>
            <p:nvPr/>
          </p:nvSpPr>
          <p:spPr>
            <a:xfrm>
              <a:off x="0" y="39687"/>
              <a:ext cx="3286125" cy="1971675"/>
            </a:xfrm>
            <a:prstGeom prst="rect">
              <a:avLst/>
            </a:prstGeom>
            <a:ln/>
          </p:spPr>
          <p:style>
            <a:lnRef idx="1">
              <a:schemeClr val="accent1"/>
            </a:lnRef>
            <a:fillRef idx="2">
              <a:schemeClr val="accent1"/>
            </a:fillRef>
            <a:effectRef idx="1">
              <a:schemeClr val="accent1"/>
            </a:effectRef>
            <a:fontRef idx="minor">
              <a:schemeClr val="dk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b="1" i="0" u="none" strike="noStrike" cap="none" dirty="0">
                  <a:solidFill>
                    <a:schemeClr val="tx1"/>
                  </a:solidFill>
                  <a:latin typeface="Josefin Sans"/>
                  <a:ea typeface="Josefin Sans"/>
                  <a:cs typeface="Josefin Sans"/>
                  <a:sym typeface="Josefin Sans"/>
                </a:rPr>
                <a:t>Auditability and end-to-end traceability</a:t>
              </a:r>
              <a:endParaRPr sz="1400" b="1" i="0" u="none" strike="noStrike" cap="none" dirty="0">
                <a:solidFill>
                  <a:schemeClr val="tx1"/>
                </a:solidFill>
                <a:latin typeface="Josefin Sans"/>
                <a:ea typeface="Josefin Sans"/>
                <a:cs typeface="Josefin Sans"/>
                <a:sym typeface="Josefin Sans"/>
              </a:endParaRPr>
            </a:p>
          </p:txBody>
        </p:sp>
      </p:grpSp>
      <p:grpSp>
        <p:nvGrpSpPr>
          <p:cNvPr id="441" name="Google Shape;441;p13"/>
          <p:cNvGrpSpPr/>
          <p:nvPr/>
        </p:nvGrpSpPr>
        <p:grpSpPr>
          <a:xfrm>
            <a:off x="4423683" y="1967721"/>
            <a:ext cx="3404136" cy="1971675"/>
            <a:chOff x="3614737" y="39687"/>
            <a:chExt cx="3286125" cy="1971675"/>
          </a:xfrm>
        </p:grpSpPr>
        <p:sp>
          <p:nvSpPr>
            <p:cNvPr id="442" name="Google Shape;442;p13"/>
            <p:cNvSpPr/>
            <p:nvPr/>
          </p:nvSpPr>
          <p:spPr>
            <a:xfrm>
              <a:off x="3614737" y="39687"/>
              <a:ext cx="3286125" cy="1971675"/>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Josefin Sans"/>
                <a:ea typeface="Josefin Sans"/>
                <a:cs typeface="Josefin Sans"/>
                <a:sym typeface="Josefin Sans"/>
              </a:endParaRPr>
            </a:p>
          </p:txBody>
        </p:sp>
        <p:sp>
          <p:nvSpPr>
            <p:cNvPr id="443" name="Google Shape;443;p13"/>
            <p:cNvSpPr txBox="1"/>
            <p:nvPr/>
          </p:nvSpPr>
          <p:spPr>
            <a:xfrm>
              <a:off x="3614737" y="39687"/>
              <a:ext cx="3286125" cy="1971675"/>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b="1" i="0" u="none" strike="noStrike" cap="none">
                  <a:solidFill>
                    <a:schemeClr val="dk1"/>
                  </a:solidFill>
                  <a:latin typeface="Josefin Sans"/>
                  <a:ea typeface="Josefin Sans"/>
                  <a:cs typeface="Josefin Sans"/>
                  <a:sym typeface="Josefin Sans"/>
                </a:rPr>
                <a:t>Data Privacy, Security</a:t>
              </a:r>
              <a:br>
                <a:rPr lang="en-US" sz="2800" b="1" i="0" u="none" strike="noStrike" cap="none">
                  <a:solidFill>
                    <a:schemeClr val="dk1"/>
                  </a:solidFill>
                  <a:latin typeface="Josefin Sans"/>
                  <a:ea typeface="Josefin Sans"/>
                  <a:cs typeface="Josefin Sans"/>
                  <a:sym typeface="Josefin Sans"/>
                </a:rPr>
              </a:br>
              <a:r>
                <a:rPr lang="en-US" sz="2800" b="1" i="0" u="none" strike="noStrike" cap="none">
                  <a:solidFill>
                    <a:schemeClr val="dk1"/>
                  </a:solidFill>
                  <a:latin typeface="Josefin Sans"/>
                  <a:ea typeface="Josefin Sans"/>
                  <a:cs typeface="Josefin Sans"/>
                  <a:sym typeface="Josefin Sans"/>
                </a:rPr>
                <a:t>baked in</a:t>
              </a:r>
              <a:endParaRPr sz="1400" b="1" i="0" u="none" strike="noStrike" cap="none">
                <a:solidFill>
                  <a:srgbClr val="000000"/>
                </a:solidFill>
                <a:latin typeface="Josefin Sans"/>
                <a:ea typeface="Josefin Sans"/>
                <a:cs typeface="Josefin Sans"/>
                <a:sym typeface="Josefin Sans"/>
              </a:endParaRPr>
            </a:p>
          </p:txBody>
        </p:sp>
      </p:grpSp>
      <p:grpSp>
        <p:nvGrpSpPr>
          <p:cNvPr id="444" name="Google Shape;444;p13"/>
          <p:cNvGrpSpPr/>
          <p:nvPr/>
        </p:nvGrpSpPr>
        <p:grpSpPr>
          <a:xfrm>
            <a:off x="8038421" y="1967721"/>
            <a:ext cx="3404136" cy="1971675"/>
            <a:chOff x="7229475" y="39687"/>
            <a:chExt cx="3286125" cy="1971675"/>
          </a:xfrm>
        </p:grpSpPr>
        <p:sp>
          <p:nvSpPr>
            <p:cNvPr id="445" name="Google Shape;445;p13"/>
            <p:cNvSpPr/>
            <p:nvPr/>
          </p:nvSpPr>
          <p:spPr>
            <a:xfrm>
              <a:off x="7229475" y="39687"/>
              <a:ext cx="3286125" cy="1971675"/>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tx1"/>
                </a:solidFill>
                <a:latin typeface="Josefin Sans"/>
                <a:ea typeface="Josefin Sans"/>
                <a:cs typeface="Josefin Sans"/>
                <a:sym typeface="Josefin Sans"/>
              </a:endParaRPr>
            </a:p>
          </p:txBody>
        </p:sp>
        <p:sp>
          <p:nvSpPr>
            <p:cNvPr id="446" name="Google Shape;446;p13"/>
            <p:cNvSpPr txBox="1"/>
            <p:nvPr/>
          </p:nvSpPr>
          <p:spPr>
            <a:xfrm>
              <a:off x="7229475" y="39687"/>
              <a:ext cx="3286125" cy="1971675"/>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b="1" i="0" u="none" strike="noStrike" cap="none">
                  <a:solidFill>
                    <a:schemeClr val="tx1"/>
                  </a:solidFill>
                  <a:latin typeface="Josefin Sans"/>
                  <a:ea typeface="Josefin Sans"/>
                  <a:cs typeface="Josefin Sans"/>
                  <a:sym typeface="Josefin Sans"/>
                </a:rPr>
                <a:t>Generation of Compliance Documentation</a:t>
              </a:r>
              <a:endParaRPr sz="1400" b="1" i="0" u="none" strike="noStrike" cap="none">
                <a:solidFill>
                  <a:schemeClr val="tx1"/>
                </a:solidFill>
                <a:latin typeface="Josefin Sans"/>
                <a:ea typeface="Josefin Sans"/>
                <a:cs typeface="Josefin Sans"/>
                <a:sym typeface="Josefin Sans"/>
              </a:endParaRPr>
            </a:p>
          </p:txBody>
        </p:sp>
      </p:grpSp>
      <p:grpSp>
        <p:nvGrpSpPr>
          <p:cNvPr id="447" name="Google Shape;447;p13"/>
          <p:cNvGrpSpPr/>
          <p:nvPr/>
        </p:nvGrpSpPr>
        <p:grpSpPr>
          <a:xfrm>
            <a:off x="2616314" y="4268009"/>
            <a:ext cx="3404136" cy="1971675"/>
            <a:chOff x="1807368" y="2339975"/>
            <a:chExt cx="3286125" cy="1971675"/>
          </a:xfrm>
        </p:grpSpPr>
        <p:sp>
          <p:nvSpPr>
            <p:cNvPr id="448" name="Google Shape;448;p13"/>
            <p:cNvSpPr/>
            <p:nvPr/>
          </p:nvSpPr>
          <p:spPr>
            <a:xfrm>
              <a:off x="1807368" y="2339975"/>
              <a:ext cx="3286125" cy="1971675"/>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Josefin Sans"/>
                <a:ea typeface="Josefin Sans"/>
                <a:cs typeface="Josefin Sans"/>
                <a:sym typeface="Josefin Sans"/>
              </a:endParaRPr>
            </a:p>
          </p:txBody>
        </p:sp>
        <p:sp>
          <p:nvSpPr>
            <p:cNvPr id="449" name="Google Shape;449;p13"/>
            <p:cNvSpPr txBox="1"/>
            <p:nvPr/>
          </p:nvSpPr>
          <p:spPr>
            <a:xfrm>
              <a:off x="1807368" y="2339975"/>
              <a:ext cx="3286125" cy="1971675"/>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b="1" i="0" u="none" strike="noStrike" cap="none">
                  <a:solidFill>
                    <a:srgbClr val="344B5F"/>
                  </a:solidFill>
                  <a:latin typeface="Josefin Sans"/>
                  <a:ea typeface="Josefin Sans"/>
                  <a:cs typeface="Josefin Sans"/>
                  <a:sym typeface="Josefin Sans"/>
                </a:rPr>
                <a:t>Workflows &amp; Electronic Signatures</a:t>
              </a:r>
              <a:endParaRPr sz="1400" b="1" i="0" u="none" strike="noStrike" cap="none">
                <a:solidFill>
                  <a:srgbClr val="344B5F"/>
                </a:solidFill>
                <a:latin typeface="Josefin Sans"/>
                <a:ea typeface="Josefin Sans"/>
                <a:cs typeface="Josefin Sans"/>
                <a:sym typeface="Josefin Sans"/>
              </a:endParaRPr>
            </a:p>
          </p:txBody>
        </p:sp>
      </p:grpSp>
      <p:grpSp>
        <p:nvGrpSpPr>
          <p:cNvPr id="450" name="Google Shape;450;p13"/>
          <p:cNvGrpSpPr/>
          <p:nvPr/>
        </p:nvGrpSpPr>
        <p:grpSpPr>
          <a:xfrm>
            <a:off x="6231052" y="4268009"/>
            <a:ext cx="3404136" cy="1971675"/>
            <a:chOff x="5422106" y="2339975"/>
            <a:chExt cx="3286125" cy="1971675"/>
          </a:xfrm>
        </p:grpSpPr>
        <p:sp>
          <p:nvSpPr>
            <p:cNvPr id="451" name="Google Shape;451;p13"/>
            <p:cNvSpPr/>
            <p:nvPr/>
          </p:nvSpPr>
          <p:spPr>
            <a:xfrm>
              <a:off x="5422106" y="2339975"/>
              <a:ext cx="3286125" cy="1971675"/>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tx1"/>
                </a:solidFill>
                <a:latin typeface="Josefin Sans"/>
                <a:ea typeface="Josefin Sans"/>
                <a:cs typeface="Josefin Sans"/>
                <a:sym typeface="Josefin Sans"/>
              </a:endParaRPr>
            </a:p>
          </p:txBody>
        </p:sp>
        <p:sp>
          <p:nvSpPr>
            <p:cNvPr id="452" name="Google Shape;452;p13"/>
            <p:cNvSpPr txBox="1"/>
            <p:nvPr/>
          </p:nvSpPr>
          <p:spPr>
            <a:xfrm>
              <a:off x="5422106" y="2339975"/>
              <a:ext cx="3286125" cy="1971675"/>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b="1" i="0" u="none" strike="noStrike" cap="none">
                  <a:solidFill>
                    <a:schemeClr val="tx1"/>
                  </a:solidFill>
                  <a:latin typeface="Josefin Sans"/>
                  <a:ea typeface="Josefin Sans"/>
                  <a:cs typeface="Josefin Sans"/>
                  <a:sym typeface="Josefin Sans"/>
                </a:rPr>
                <a:t>Integrated Risk Analysis and Management</a:t>
              </a:r>
              <a:endParaRPr sz="2800" b="1" i="0" u="none" strike="noStrike" cap="none">
                <a:solidFill>
                  <a:schemeClr val="tx1"/>
                </a:solidFill>
                <a:latin typeface="Josefin Sans"/>
                <a:ea typeface="Josefin Sans"/>
                <a:cs typeface="Josefin Sans"/>
                <a:sym typeface="Josefin San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
          <p:cNvSpPr txBox="1">
            <a:spLocks noGrp="1"/>
          </p:cNvSpPr>
          <p:nvPr>
            <p:ph type="ctrTitle"/>
          </p:nvPr>
        </p:nvSpPr>
        <p:spPr>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2"/>
              </a:buClr>
              <a:buSzPts val="6000"/>
              <a:buFont typeface="Josefin Sans"/>
              <a:buNone/>
            </a:pPr>
            <a:r>
              <a:rPr lang="en-US" dirty="0"/>
              <a:t>When Failure Isn’t An Option. We Help You Deliver.</a:t>
            </a:r>
            <a:br>
              <a:rPr lang="en-US" dirty="0"/>
            </a:br>
            <a:r>
              <a:rPr lang="en-US" dirty="0"/>
              <a:t>And Prove It. </a:t>
            </a:r>
            <a:endParaRPr dirty="0"/>
          </a:p>
        </p:txBody>
      </p:sp>
      <p:sp>
        <p:nvSpPr>
          <p:cNvPr id="624" name="Google Shape;624;p4"/>
          <p:cNvSpPr txBox="1">
            <a:spLocks noGrp="1"/>
          </p:cNvSpPr>
          <p:nvPr>
            <p:ph type="subTitle" idx="1"/>
          </p:nvPr>
        </p:nvSpPr>
        <p:spPr>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200"/>
              <a:buNone/>
            </a:pPr>
            <a:r>
              <a:rPr lang="en-US" sz="3200" dirty="0">
                <a:solidFill>
                  <a:schemeClr val="tx2"/>
                </a:solidFill>
              </a:rPr>
              <a:t>Inflectra unifies software delivery, quality, compliance, and traceability so you can ship at AI speed, reduce risk, and prove every release is ready. </a:t>
            </a:r>
            <a:endParaRPr dirty="0">
              <a:solidFill>
                <a:schemeClr val="tx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Security &amp; Compliance</a:t>
            </a:r>
            <a:endParaRPr/>
          </a:p>
        </p:txBody>
      </p:sp>
      <p:sp>
        <p:nvSpPr>
          <p:cNvPr id="495" name="Google Shape;495;p38"/>
          <p:cNvSpPr txBox="1">
            <a:spLocks noGrp="1"/>
          </p:cNvSpPr>
          <p:nvPr>
            <p:ph type="body" idx="1"/>
          </p:nvPr>
        </p:nvSpPr>
        <p:spPr>
          <a:xfrm>
            <a:off x="838200" y="1209457"/>
            <a:ext cx="7583905" cy="445601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ct val="108108"/>
              <a:buFont typeface="Arial"/>
              <a:buChar char="•"/>
            </a:pPr>
            <a:r>
              <a:rPr lang="en-US" dirty="0">
                <a:latin typeface="Josefin Sans"/>
                <a:ea typeface="Josefin Sans"/>
                <a:cs typeface="Josefin Sans"/>
                <a:sym typeface="Josefin Sans"/>
              </a:rPr>
              <a:t>Our cloud platform is SOC2 Type II certified</a:t>
            </a:r>
            <a:endParaRPr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ct val="108108"/>
              <a:buFont typeface="Arial"/>
              <a:buChar char="•"/>
            </a:pPr>
            <a:r>
              <a:rPr lang="en-US" dirty="0">
                <a:latin typeface="Josefin Sans"/>
                <a:ea typeface="Josefin Sans"/>
                <a:cs typeface="Josefin Sans"/>
                <a:sym typeface="Josefin Sans"/>
              </a:rPr>
              <a:t>Our website and payment systems are PCI-DSS certified</a:t>
            </a:r>
            <a:endParaRPr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ct val="108108"/>
              <a:buFont typeface="Arial"/>
              <a:buChar char="•"/>
            </a:pPr>
            <a:r>
              <a:rPr lang="en-US" dirty="0">
                <a:latin typeface="Josefin Sans"/>
                <a:ea typeface="Josefin Sans"/>
                <a:cs typeface="Josefin Sans"/>
                <a:sym typeface="Josefin Sans"/>
              </a:rPr>
              <a:t>Data encrypted in transit and at rest using strong ciphers</a:t>
            </a:r>
            <a:endParaRPr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ct val="108108"/>
              <a:buFont typeface="Arial"/>
              <a:buChar char="•"/>
            </a:pPr>
            <a:r>
              <a:rPr lang="en-US" dirty="0">
                <a:latin typeface="Josefin Sans"/>
                <a:ea typeface="Josefin Sans"/>
                <a:cs typeface="Josefin Sans"/>
                <a:sym typeface="Josefin Sans"/>
              </a:rPr>
              <a:t>Multi-factor authentication (MFA) and Single Sign On (SSO)</a:t>
            </a:r>
            <a:endParaRPr dirty="0">
              <a:latin typeface="Josefin Sans"/>
              <a:ea typeface="Josefin Sans"/>
              <a:cs typeface="Josefin Sans"/>
              <a:sym typeface="Josefin Sans"/>
            </a:endParaRPr>
          </a:p>
          <a:p>
            <a:pPr marL="457200" lvl="0" indent="-457200" algn="l" rtl="0">
              <a:lnSpc>
                <a:spcPct val="90000"/>
              </a:lnSpc>
              <a:spcBef>
                <a:spcPts val="1000"/>
              </a:spcBef>
              <a:spcAft>
                <a:spcPts val="0"/>
              </a:spcAft>
              <a:buClr>
                <a:schemeClr val="dk1"/>
              </a:buClr>
              <a:buSzPct val="108108"/>
              <a:buFont typeface="Arial"/>
              <a:buChar char="•"/>
            </a:pPr>
            <a:r>
              <a:rPr lang="en-US" dirty="0">
                <a:latin typeface="Josefin Sans"/>
                <a:ea typeface="Josefin Sans"/>
                <a:cs typeface="Josefin Sans"/>
                <a:sym typeface="Josefin Sans"/>
              </a:rPr>
              <a:t>Physical infrastructure provided by Amazon Web Services.</a:t>
            </a:r>
            <a:endParaRPr dirty="0">
              <a:latin typeface="Josefin Sans"/>
              <a:ea typeface="Josefin Sans"/>
              <a:cs typeface="Josefin Sans"/>
              <a:sym typeface="Josefin Sans"/>
            </a:endParaRPr>
          </a:p>
        </p:txBody>
      </p:sp>
      <p:pic>
        <p:nvPicPr>
          <p:cNvPr id="496" name="Google Shape;496;p38" descr="A blue circle with white text&#10;&#10;Description automatically generated"/>
          <p:cNvPicPr preferRelativeResize="0"/>
          <p:nvPr/>
        </p:nvPicPr>
        <p:blipFill rotWithShape="1">
          <a:blip r:embed="rId3">
            <a:alphaModFix/>
          </a:blip>
          <a:srcRect/>
          <a:stretch/>
        </p:blipFill>
        <p:spPr>
          <a:xfrm>
            <a:off x="9132125" y="2289393"/>
            <a:ext cx="1673959" cy="1627355"/>
          </a:xfrm>
          <a:prstGeom prst="rect">
            <a:avLst/>
          </a:prstGeom>
          <a:noFill/>
          <a:ln>
            <a:noFill/>
          </a:ln>
          <a:effectLst>
            <a:outerShdw blurRad="50800" dist="38100" algn="l" rotWithShape="0">
              <a:srgbClr val="000000">
                <a:alpha val="40000"/>
              </a:srgbClr>
            </a:outerShdw>
          </a:effectLst>
        </p:spPr>
      </p:pic>
      <p:pic>
        <p:nvPicPr>
          <p:cNvPr id="497" name="Google Shape;497;p38" descr="A green check mark and white text&#10;&#10;Description automatically generated"/>
          <p:cNvPicPr preferRelativeResize="0"/>
          <p:nvPr/>
        </p:nvPicPr>
        <p:blipFill rotWithShape="1">
          <a:blip r:embed="rId4">
            <a:alphaModFix/>
          </a:blip>
          <a:srcRect/>
          <a:stretch/>
        </p:blipFill>
        <p:spPr>
          <a:xfrm>
            <a:off x="9132125" y="4018349"/>
            <a:ext cx="1673959" cy="1627355"/>
          </a:xfrm>
          <a:prstGeom prst="rect">
            <a:avLst/>
          </a:prstGeom>
          <a:noFill/>
          <a:ln>
            <a:noFill/>
          </a:ln>
          <a:effectLst>
            <a:outerShdw blurRad="50800" dist="38100" dir="2700000" algn="tl" rotWithShape="0">
              <a:srgbClr val="000000">
                <a:alpha val="40000"/>
              </a:srgbClr>
            </a:outerShdw>
          </a:effectLst>
        </p:spPr>
      </p:pic>
      <p:pic>
        <p:nvPicPr>
          <p:cNvPr id="498" name="Google Shape;498;p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32125" y="510361"/>
            <a:ext cx="1673959" cy="1677431"/>
          </a:xfrm>
          <a:prstGeom prst="rect">
            <a:avLst/>
          </a:prstGeom>
          <a:noFill/>
          <a:ln>
            <a:noFill/>
          </a:ln>
          <a:effectLst>
            <a:outerShdw blurRad="50800" dist="38100" dir="2700000" algn="tl" rotWithShape="0">
              <a:srgbClr val="000000">
                <a:alpha val="40000"/>
              </a:srgbClr>
            </a:outerShdw>
          </a:effectLst>
        </p:spPr>
      </p:pic>
      <p:sp>
        <p:nvSpPr>
          <p:cNvPr id="499" name="Google Shape;499;p38"/>
          <p:cNvSpPr/>
          <p:nvPr/>
        </p:nvSpPr>
        <p:spPr>
          <a:xfrm>
            <a:off x="630936" y="5665467"/>
            <a:ext cx="1746522" cy="570078"/>
          </a:xfrm>
          <a:prstGeom prst="flowChartTerminator">
            <a:avLst/>
          </a:prstGeom>
          <a:no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Josefin Sans"/>
                <a:ea typeface="Josefin Sans"/>
                <a:cs typeface="Josefin Sans"/>
                <a:sym typeface="Josefin Sans"/>
                <a:hlinkClick r:id="rId6">
                  <a:extLst>
                    <a:ext uri="{A12FA001-AC4F-418D-AE19-62706E023703}">
                      <ahyp:hlinkClr xmlns:ahyp="http://schemas.microsoft.com/office/drawing/2018/hyperlinkcolor" val="tx"/>
                    </a:ext>
                  </a:extLst>
                </a:hlinkClick>
              </a:rPr>
              <a:t>Learn more</a:t>
            </a:r>
            <a:endParaRPr sz="1800" b="0" i="0" u="none" strike="noStrike" cap="none">
              <a:solidFill>
                <a:srgbClr val="000000"/>
              </a:solidFill>
              <a:latin typeface="Josefin Sans"/>
              <a:ea typeface="Josefin Sans"/>
              <a:cs typeface="Josefin Sans"/>
              <a:sym typeface="Josefi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18"/>
          <p:cNvSpPr txBox="1">
            <a:spLocks noGrp="1"/>
          </p:cNvSpPr>
          <p:nvPr>
            <p:ph type="title" idx="4294967295"/>
          </p:nvPr>
        </p:nvSpPr>
        <p:spPr>
          <a:xfrm>
            <a:off x="452438" y="365125"/>
            <a:ext cx="11739562" cy="889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Josefin Sans"/>
              <a:buNone/>
            </a:pPr>
            <a:r>
              <a:rPr lang="en-US"/>
              <a:t>Compliance with International Standards</a:t>
            </a:r>
            <a:endParaRPr/>
          </a:p>
        </p:txBody>
      </p:sp>
      <p:grpSp>
        <p:nvGrpSpPr>
          <p:cNvPr id="16" name="Group 15">
            <a:extLst>
              <a:ext uri="{FF2B5EF4-FFF2-40B4-BE49-F238E27FC236}">
                <a16:creationId xmlns:a16="http://schemas.microsoft.com/office/drawing/2014/main" id="{FE9CFECB-12C5-C281-CF70-8A17FF1AFFC7}"/>
              </a:ext>
            </a:extLst>
          </p:cNvPr>
          <p:cNvGrpSpPr/>
          <p:nvPr/>
        </p:nvGrpSpPr>
        <p:grpSpPr>
          <a:xfrm>
            <a:off x="7430048" y="5348924"/>
            <a:ext cx="3414780" cy="1012381"/>
            <a:chOff x="5685136" y="5382480"/>
            <a:chExt cx="3414780" cy="1012381"/>
          </a:xfrm>
        </p:grpSpPr>
        <p:pic>
          <p:nvPicPr>
            <p:cNvPr id="506" name="Google Shape;50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85136" y="5382480"/>
              <a:ext cx="3414780" cy="1012381"/>
            </a:xfrm>
            <a:prstGeom prst="rect">
              <a:avLst/>
            </a:prstGeom>
            <a:noFill/>
            <a:ln>
              <a:noFill/>
            </a:ln>
          </p:spPr>
        </p:pic>
        <p:sp>
          <p:nvSpPr>
            <p:cNvPr id="507" name="Google Shape;507;p18"/>
            <p:cNvSpPr txBox="1"/>
            <p:nvPr/>
          </p:nvSpPr>
          <p:spPr>
            <a:xfrm>
              <a:off x="7423174" y="5400415"/>
              <a:ext cx="1389755"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0" i="0" u="none" strike="noStrike" cap="none">
                  <a:solidFill>
                    <a:srgbClr val="525252"/>
                  </a:solidFill>
                  <a:latin typeface="Josefin Sans"/>
                  <a:ea typeface="Josefin Sans"/>
                  <a:cs typeface="Josefin Sans"/>
                  <a:sym typeface="Josefin Sans"/>
                </a:rPr>
                <a:t>EudraLex</a:t>
              </a:r>
              <a:br>
                <a:rPr lang="en-US" sz="1867" b="0" i="0" u="none" strike="noStrike" cap="none">
                  <a:solidFill>
                    <a:srgbClr val="525252"/>
                  </a:solidFill>
                  <a:latin typeface="Josefin Sans"/>
                  <a:ea typeface="Josefin Sans"/>
                  <a:cs typeface="Josefin Sans"/>
                  <a:sym typeface="Josefin Sans"/>
                </a:rPr>
              </a:br>
              <a:r>
                <a:rPr lang="en-US" sz="1867" b="0" i="0" u="none" strike="noStrike" cap="none">
                  <a:solidFill>
                    <a:srgbClr val="525252"/>
                  </a:solidFill>
                  <a:latin typeface="Josefin Sans"/>
                  <a:ea typeface="Josefin Sans"/>
                  <a:cs typeface="Josefin Sans"/>
                  <a:sym typeface="Josefin Sans"/>
                </a:rPr>
                <a:t>Volume 4</a:t>
              </a:r>
              <a:br>
                <a:rPr lang="en-US" sz="1867" b="0" i="0" u="none" strike="noStrike" cap="none">
                  <a:solidFill>
                    <a:srgbClr val="525252"/>
                  </a:solidFill>
                  <a:latin typeface="Josefin Sans"/>
                  <a:ea typeface="Josefin Sans"/>
                  <a:cs typeface="Josefin Sans"/>
                  <a:sym typeface="Josefin Sans"/>
                </a:rPr>
              </a:br>
              <a:r>
                <a:rPr lang="en-US" sz="1867" b="0" i="0" u="none" strike="noStrike" cap="none">
                  <a:solidFill>
                    <a:srgbClr val="525252"/>
                  </a:solidFill>
                  <a:latin typeface="Josefin Sans"/>
                  <a:ea typeface="Josefin Sans"/>
                  <a:cs typeface="Josefin Sans"/>
                  <a:sym typeface="Josefin Sans"/>
                </a:rPr>
                <a:t>Part I &amp; II</a:t>
              </a:r>
              <a:endParaRPr sz="1400" b="0" i="0" u="none" strike="noStrike" cap="none">
                <a:solidFill>
                  <a:srgbClr val="000000"/>
                </a:solidFill>
                <a:latin typeface="Arial"/>
                <a:ea typeface="Arial"/>
                <a:cs typeface="Arial"/>
                <a:sym typeface="Arial"/>
              </a:endParaRPr>
            </a:p>
          </p:txBody>
        </p:sp>
      </p:grpSp>
      <p:pic>
        <p:nvPicPr>
          <p:cNvPr id="508" name="Google Shape;508;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49011" y="1601469"/>
            <a:ext cx="1445428" cy="1430413"/>
          </a:xfrm>
          <a:prstGeom prst="rect">
            <a:avLst/>
          </a:prstGeom>
          <a:noFill/>
          <a:ln>
            <a:noFill/>
          </a:ln>
        </p:spPr>
      </p:pic>
      <p:grpSp>
        <p:nvGrpSpPr>
          <p:cNvPr id="511" name="Google Shape;511;p18"/>
          <p:cNvGrpSpPr/>
          <p:nvPr/>
        </p:nvGrpSpPr>
        <p:grpSpPr>
          <a:xfrm>
            <a:off x="408742" y="2958788"/>
            <a:ext cx="1798141" cy="1370353"/>
            <a:chOff x="2673021" y="2561294"/>
            <a:chExt cx="1348606" cy="1027765"/>
          </a:xfrm>
        </p:grpSpPr>
        <p:pic>
          <p:nvPicPr>
            <p:cNvPr id="512" name="Google Shape;512;p18" descr="Norme 21 CFR Part 11, le guide COMPLET pour les industriels"/>
            <p:cNvPicPr preferRelativeResize="0"/>
            <p:nvPr/>
          </p:nvPicPr>
          <p:blipFill rotWithShape="1">
            <a:blip r:embed="rId5" cstate="screen">
              <a:alphaModFix/>
              <a:extLst>
                <a:ext uri="{28A0092B-C50C-407E-A947-70E740481C1C}">
                  <a14:useLocalDpi xmlns:a14="http://schemas.microsoft.com/office/drawing/2010/main"/>
                </a:ext>
              </a:extLst>
            </a:blip>
            <a:srcRect b="33092"/>
            <a:stretch/>
          </p:blipFill>
          <p:spPr>
            <a:xfrm>
              <a:off x="2673021" y="2561294"/>
              <a:ext cx="1205200" cy="508010"/>
            </a:xfrm>
            <a:prstGeom prst="rect">
              <a:avLst/>
            </a:prstGeom>
            <a:noFill/>
            <a:ln>
              <a:noFill/>
            </a:ln>
          </p:spPr>
        </p:pic>
        <p:sp>
          <p:nvSpPr>
            <p:cNvPr id="513" name="Google Shape;513;p18"/>
            <p:cNvSpPr txBox="1"/>
            <p:nvPr/>
          </p:nvSpPr>
          <p:spPr>
            <a:xfrm>
              <a:off x="2677200" y="3088826"/>
              <a:ext cx="1344427" cy="500233"/>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0" i="0" u="none" strike="noStrike" cap="none">
                  <a:solidFill>
                    <a:schemeClr val="dk1"/>
                  </a:solidFill>
                  <a:latin typeface="Josefin Sans"/>
                  <a:ea typeface="Josefin Sans"/>
                  <a:cs typeface="Josefin Sans"/>
                  <a:sym typeface="Josefin Sans"/>
                </a:rPr>
                <a:t>Guidance on Data Integrity</a:t>
              </a:r>
              <a:endParaRPr sz="1600" b="0" i="0" u="none" strike="noStrike" cap="none">
                <a:solidFill>
                  <a:schemeClr val="dk1"/>
                </a:solidFill>
                <a:latin typeface="Josefin Sans"/>
                <a:ea typeface="Josefin Sans"/>
                <a:cs typeface="Josefin Sans"/>
                <a:sym typeface="Josefin Sans"/>
              </a:endParaRPr>
            </a:p>
          </p:txBody>
        </p:sp>
      </p:grpSp>
      <p:pic>
        <p:nvPicPr>
          <p:cNvPr id="515" name="Google Shape;515;p18" descr="GDPR, une opportunité à ne pas manquer - Netheos"/>
          <p:cNvPicPr preferRelativeResize="0"/>
          <p:nvPr/>
        </p:nvPicPr>
        <p:blipFill rotWithShape="1">
          <a:blip r:embed="rId6">
            <a:alphaModFix/>
          </a:blip>
          <a:srcRect/>
          <a:stretch/>
        </p:blipFill>
        <p:spPr>
          <a:xfrm>
            <a:off x="5754567" y="3643966"/>
            <a:ext cx="2163103" cy="1447312"/>
          </a:xfrm>
          <a:prstGeom prst="rect">
            <a:avLst/>
          </a:prstGeom>
          <a:noFill/>
          <a:ln>
            <a:noFill/>
          </a:ln>
        </p:spPr>
      </p:pic>
      <p:pic>
        <p:nvPicPr>
          <p:cNvPr id="520" name="Google Shape;520;p1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89232" y="3643965"/>
            <a:ext cx="2984150" cy="1447312"/>
          </a:xfrm>
          <a:prstGeom prst="rect">
            <a:avLst/>
          </a:prstGeom>
          <a:noFill/>
          <a:ln>
            <a:noFill/>
          </a:ln>
        </p:spPr>
      </p:pic>
      <p:pic>
        <p:nvPicPr>
          <p:cNvPr id="3" name="Picture 2" descr="A blue text on a black background&#10;&#10;AI-generated content may be incorrect.">
            <a:extLst>
              <a:ext uri="{FF2B5EF4-FFF2-40B4-BE49-F238E27FC236}">
                <a16:creationId xmlns:a16="http://schemas.microsoft.com/office/drawing/2014/main" id="{DB258934-39B6-D554-9DD8-DD4AB56DBA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0726" y="1629606"/>
            <a:ext cx="1394771" cy="1394771"/>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25B8BC04-766D-B02D-4342-0B672DF287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1783" y="1629605"/>
            <a:ext cx="1394771" cy="1394771"/>
          </a:xfrm>
          <a:prstGeom prst="rect">
            <a:avLst/>
          </a:prstGeom>
        </p:spPr>
      </p:pic>
      <p:pic>
        <p:nvPicPr>
          <p:cNvPr id="7" name="Picture 6" descr="A blue text and globe on a black background&#10;&#10;AI-generated content may be incorrect.">
            <a:extLst>
              <a:ext uri="{FF2B5EF4-FFF2-40B4-BE49-F238E27FC236}">
                <a16:creationId xmlns:a16="http://schemas.microsoft.com/office/drawing/2014/main" id="{2FB64510-954A-CE4E-28EF-929A532A41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22979" y="1637330"/>
            <a:ext cx="1324401" cy="1324401"/>
          </a:xfrm>
          <a:prstGeom prst="rect">
            <a:avLst/>
          </a:prstGeom>
        </p:spPr>
      </p:pic>
      <p:pic>
        <p:nvPicPr>
          <p:cNvPr id="9" name="Picture 8" descr="A blue square with white text&#10;&#10;AI-generated content may be incorrect.">
            <a:extLst>
              <a:ext uri="{FF2B5EF4-FFF2-40B4-BE49-F238E27FC236}">
                <a16:creationId xmlns:a16="http://schemas.microsoft.com/office/drawing/2014/main" id="{70C85069-7445-7D42-663A-DF19AC72139F}"/>
              </a:ext>
            </a:extLst>
          </p:cNvPr>
          <p:cNvPicPr>
            <a:picLocks noChangeAspect="1"/>
          </p:cNvPicPr>
          <p:nvPr/>
        </p:nvPicPr>
        <p:blipFill>
          <a:blip r:embed="rId11"/>
          <a:stretch>
            <a:fillRect/>
          </a:stretch>
        </p:blipFill>
        <p:spPr>
          <a:xfrm>
            <a:off x="3308212" y="3427463"/>
            <a:ext cx="2119896" cy="1722415"/>
          </a:xfrm>
          <a:prstGeom prst="rect">
            <a:avLst/>
          </a:prstGeom>
        </p:spPr>
      </p:pic>
      <p:pic>
        <p:nvPicPr>
          <p:cNvPr id="11" name="Picture 10" descr="A blue stamp with text&#10;&#10;AI-generated content may be incorrect.">
            <a:extLst>
              <a:ext uri="{FF2B5EF4-FFF2-40B4-BE49-F238E27FC236}">
                <a16:creationId xmlns:a16="http://schemas.microsoft.com/office/drawing/2014/main" id="{C93DD550-4273-DA24-EE37-5EB2F40287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94988" y="5259372"/>
            <a:ext cx="1169274" cy="116927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B4C1FF08-73E0-BC36-024B-81523A735C67}"/>
              </a:ext>
            </a:extLst>
          </p:cNvPr>
          <p:cNvPicPr>
            <a:picLocks noChangeAspect="1"/>
          </p:cNvPicPr>
          <p:nvPr/>
        </p:nvPicPr>
        <p:blipFill>
          <a:blip r:embed="rId13"/>
          <a:stretch>
            <a:fillRect/>
          </a:stretch>
        </p:blipFill>
        <p:spPr>
          <a:xfrm>
            <a:off x="487734" y="1364753"/>
            <a:ext cx="1614227" cy="1614227"/>
          </a:xfrm>
          <a:prstGeom prst="rect">
            <a:avLst/>
          </a:prstGeom>
        </p:spPr>
      </p:pic>
      <p:pic>
        <p:nvPicPr>
          <p:cNvPr id="15" name="Picture 14" descr="A blue medical symbol with text&#10;&#10;AI-generated content may be incorrect.">
            <a:extLst>
              <a:ext uri="{FF2B5EF4-FFF2-40B4-BE49-F238E27FC236}">
                <a16:creationId xmlns:a16="http://schemas.microsoft.com/office/drawing/2014/main" id="{DF7FBE23-097B-92F1-6561-652FBCE2D963}"/>
              </a:ext>
            </a:extLst>
          </p:cNvPr>
          <p:cNvPicPr>
            <a:picLocks noChangeAspect="1"/>
          </p:cNvPicPr>
          <p:nvPr/>
        </p:nvPicPr>
        <p:blipFill>
          <a:blip r:embed="rId14"/>
          <a:stretch>
            <a:fillRect/>
          </a:stretch>
        </p:blipFill>
        <p:spPr>
          <a:xfrm>
            <a:off x="2913929" y="1513569"/>
            <a:ext cx="2318155" cy="1783892"/>
          </a:xfrm>
          <a:prstGeom prst="rect">
            <a:avLst/>
          </a:prstGeom>
        </p:spPr>
      </p:pic>
      <p:pic>
        <p:nvPicPr>
          <p:cNvPr id="18" name="Picture 17" descr="A white circle with black text&#10;&#10;AI-generated content may be incorrect.">
            <a:extLst>
              <a:ext uri="{FF2B5EF4-FFF2-40B4-BE49-F238E27FC236}">
                <a16:creationId xmlns:a16="http://schemas.microsoft.com/office/drawing/2014/main" id="{19925694-6BE8-9439-479B-F3BEBA007DF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77479" y="5299059"/>
            <a:ext cx="1167100" cy="1167100"/>
          </a:xfrm>
          <a:prstGeom prst="rect">
            <a:avLst/>
          </a:prstGeom>
        </p:spPr>
      </p:pic>
      <p:pic>
        <p:nvPicPr>
          <p:cNvPr id="20" name="Picture 19" descr="A black background with white text&#10;&#10;AI-generated content may be incorrect.">
            <a:extLst>
              <a:ext uri="{FF2B5EF4-FFF2-40B4-BE49-F238E27FC236}">
                <a16:creationId xmlns:a16="http://schemas.microsoft.com/office/drawing/2014/main" id="{0033D266-C6EE-F191-931A-0C1B7ED364AF}"/>
              </a:ext>
            </a:extLst>
          </p:cNvPr>
          <p:cNvPicPr>
            <a:picLocks noChangeAspect="1"/>
          </p:cNvPicPr>
          <p:nvPr/>
        </p:nvPicPr>
        <p:blipFill>
          <a:blip r:embed="rId16"/>
          <a:stretch>
            <a:fillRect/>
          </a:stretch>
        </p:blipFill>
        <p:spPr>
          <a:xfrm>
            <a:off x="634336" y="4054780"/>
            <a:ext cx="2438095" cy="243809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6" name="Google Shape;526;p19" descr="A map of the world&#10;&#10;Description automatically generated"/>
          <p:cNvPicPr preferRelativeResize="0"/>
          <p:nvPr/>
        </p:nvPicPr>
        <p:blipFill rotWithShape="1">
          <a:blip r:embed="rId3">
            <a:alphaModFix/>
          </a:blip>
          <a:srcRect/>
          <a:stretch/>
        </p:blipFill>
        <p:spPr>
          <a:xfrm>
            <a:off x="0" y="0"/>
            <a:ext cx="12191337" cy="5899759"/>
          </a:xfrm>
          <a:prstGeom prst="rect">
            <a:avLst/>
          </a:prstGeom>
          <a:noFill/>
          <a:ln>
            <a:noFill/>
          </a:ln>
        </p:spPr>
      </p:pic>
      <p:sp>
        <p:nvSpPr>
          <p:cNvPr id="527" name="Google Shape;527;p19"/>
          <p:cNvSpPr txBox="1"/>
          <p:nvPr/>
        </p:nvSpPr>
        <p:spPr>
          <a:xfrm>
            <a:off x="444137" y="6182243"/>
            <a:ext cx="10774196" cy="446989"/>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90000"/>
              </a:lnSpc>
              <a:spcBef>
                <a:spcPts val="0"/>
              </a:spcBef>
              <a:spcAft>
                <a:spcPts val="0"/>
              </a:spcAft>
              <a:buClr>
                <a:schemeClr val="dk1"/>
              </a:buClr>
              <a:buSzPct val="108107"/>
              <a:buFont typeface="Josefin Sans"/>
              <a:buNone/>
            </a:pPr>
            <a:r>
              <a:rPr lang="en-US" sz="3200" b="1" i="0" u="sng" strike="noStrike" cap="none" dirty="0">
                <a:solidFill>
                  <a:schemeClr val="dk1"/>
                </a:solidFill>
                <a:latin typeface="Josefin Sans"/>
                <a:ea typeface="Josefin Sans"/>
                <a:cs typeface="Josefin Sans"/>
                <a:sym typeface="Josefin Sans"/>
                <a:hlinkClick r:id="rId4">
                  <a:extLst>
                    <a:ext uri="{A12FA001-AC4F-418D-AE19-62706E023703}">
                      <ahyp:hlinkClr xmlns:ahyp="http://schemas.microsoft.com/office/drawing/2018/hyperlinkcolor" val="tx"/>
                    </a:ext>
                  </a:extLst>
                </a:hlinkClick>
              </a:rPr>
              <a:t>Hosting</a:t>
            </a:r>
            <a:r>
              <a:rPr lang="en-US" sz="3200" b="1" i="0" u="none" strike="noStrike" cap="none" dirty="0">
                <a:solidFill>
                  <a:schemeClr val="dk1"/>
                </a:solidFill>
                <a:latin typeface="Josefin Sans"/>
                <a:ea typeface="Josefin Sans"/>
                <a:cs typeface="Josefin Sans"/>
                <a:sym typeface="Josefin Sans"/>
              </a:rPr>
              <a:t>: Data Privacy and Sovereignty Built In</a:t>
            </a:r>
            <a:endParaRPr sz="1400" b="0" i="0" u="none" strike="noStrike" cap="none" dirty="0">
              <a:solidFill>
                <a:srgbClr val="000000"/>
              </a:solidFill>
              <a:latin typeface="Josefin Sans"/>
              <a:ea typeface="Josefin Sans"/>
              <a:cs typeface="Josefin Sans"/>
              <a:sym typeface="Josefi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
          <p:cNvSpPr/>
          <p:nvPr/>
        </p:nvSpPr>
        <p:spPr>
          <a:xfrm>
            <a:off x="10016933" y="5982542"/>
            <a:ext cx="2086976" cy="8595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85" name="Google Shape;685;p7"/>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Representative Customers</a:t>
            </a:r>
            <a:endParaRPr>
              <a:latin typeface="Josefin Sans"/>
              <a:ea typeface="Josefin Sans"/>
              <a:cs typeface="Josefin Sans"/>
              <a:sym typeface="Josefin Sans"/>
            </a:endParaRPr>
          </a:p>
        </p:txBody>
      </p:sp>
      <p:sp>
        <p:nvSpPr>
          <p:cNvPr id="686" name="Google Shape;686;p7"/>
          <p:cNvSpPr/>
          <p:nvPr/>
        </p:nvSpPr>
        <p:spPr>
          <a:xfrm>
            <a:off x="380997" y="3315347"/>
            <a:ext cx="11430002" cy="853171"/>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87" name="Google Shape;687;p7"/>
          <p:cNvSpPr/>
          <p:nvPr/>
        </p:nvSpPr>
        <p:spPr>
          <a:xfrm>
            <a:off x="381000" y="2241107"/>
            <a:ext cx="11430002" cy="859556"/>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88" name="Google Shape;688;p7"/>
          <p:cNvSpPr/>
          <p:nvPr/>
        </p:nvSpPr>
        <p:spPr>
          <a:xfrm>
            <a:off x="380999" y="1164602"/>
            <a:ext cx="11429996" cy="859556"/>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89" name="Google Shape;689;p7"/>
          <p:cNvSpPr/>
          <p:nvPr/>
        </p:nvSpPr>
        <p:spPr>
          <a:xfrm>
            <a:off x="381000" y="4394117"/>
            <a:ext cx="11430002" cy="859556"/>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90" name="Google Shape;690;p7"/>
          <p:cNvSpPr/>
          <p:nvPr/>
        </p:nvSpPr>
        <p:spPr>
          <a:xfrm>
            <a:off x="380996" y="5470620"/>
            <a:ext cx="11430002" cy="859556"/>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691" name="Google Shape;691;p7"/>
          <p:cNvSpPr/>
          <p:nvPr/>
        </p:nvSpPr>
        <p:spPr>
          <a:xfrm>
            <a:off x="369881" y="1163992"/>
            <a:ext cx="1457131" cy="859524"/>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1F2E"/>
                </a:solidFill>
                <a:latin typeface="Josefin Sans"/>
                <a:ea typeface="Josefin Sans"/>
                <a:cs typeface="Josefin Sans"/>
                <a:sym typeface="Josefin Sans"/>
              </a:rPr>
              <a:t>Energy, Industrial &amp; Transport</a:t>
            </a:r>
            <a:endParaRPr sz="1400" b="0" i="0" u="none" strike="noStrike" cap="none">
              <a:solidFill>
                <a:srgbClr val="000000"/>
              </a:solidFill>
              <a:latin typeface="Josefin Sans"/>
              <a:ea typeface="Josefin Sans"/>
              <a:cs typeface="Josefin Sans"/>
              <a:sym typeface="Josefin Sans"/>
            </a:endParaRPr>
          </a:p>
        </p:txBody>
      </p:sp>
      <p:sp>
        <p:nvSpPr>
          <p:cNvPr id="692" name="Google Shape;692;p7"/>
          <p:cNvSpPr/>
          <p:nvPr/>
        </p:nvSpPr>
        <p:spPr>
          <a:xfrm>
            <a:off x="369881" y="2240649"/>
            <a:ext cx="1457131" cy="859524"/>
          </a:xfrm>
          <a:prstGeom prst="rect">
            <a:avLst/>
          </a:prstGeom>
          <a:solidFill>
            <a:srgbClr val="FDCB26"/>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1F2E"/>
                </a:solidFill>
                <a:latin typeface="Josefin Sans"/>
                <a:ea typeface="Josefin Sans"/>
                <a:cs typeface="Josefin Sans"/>
                <a:sym typeface="Josefin Sans"/>
              </a:rPr>
              <a:t>Financial &amp; Business Services</a:t>
            </a:r>
            <a:endParaRPr sz="1400" b="0" i="0" u="none" strike="noStrike" cap="none">
              <a:solidFill>
                <a:srgbClr val="000000"/>
              </a:solidFill>
              <a:latin typeface="Josefin Sans"/>
              <a:ea typeface="Josefin Sans"/>
              <a:cs typeface="Josefin Sans"/>
              <a:sym typeface="Josefin Sans"/>
            </a:endParaRPr>
          </a:p>
        </p:txBody>
      </p:sp>
      <p:sp>
        <p:nvSpPr>
          <p:cNvPr id="693" name="Google Shape;693;p7"/>
          <p:cNvSpPr/>
          <p:nvPr/>
        </p:nvSpPr>
        <p:spPr>
          <a:xfrm>
            <a:off x="369881" y="3308162"/>
            <a:ext cx="1457131" cy="859524"/>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1F2E"/>
                </a:solidFill>
                <a:latin typeface="Josefin Sans"/>
                <a:ea typeface="Josefin Sans"/>
                <a:cs typeface="Josefin Sans"/>
                <a:sym typeface="Josefin Sans"/>
              </a:rPr>
              <a:t>Media &amp; Telecom</a:t>
            </a:r>
            <a:endParaRPr sz="1400" b="0" i="0" u="none" strike="noStrike" cap="none">
              <a:solidFill>
                <a:srgbClr val="000000"/>
              </a:solidFill>
              <a:latin typeface="Josefin Sans"/>
              <a:ea typeface="Josefin Sans"/>
              <a:cs typeface="Josefin Sans"/>
              <a:sym typeface="Josefin Sans"/>
            </a:endParaRPr>
          </a:p>
        </p:txBody>
      </p:sp>
      <p:sp>
        <p:nvSpPr>
          <p:cNvPr id="694" name="Google Shape;694;p7"/>
          <p:cNvSpPr/>
          <p:nvPr/>
        </p:nvSpPr>
        <p:spPr>
          <a:xfrm>
            <a:off x="369881" y="4393963"/>
            <a:ext cx="1457131" cy="859524"/>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1F2E"/>
                </a:solidFill>
                <a:latin typeface="Josefin Sans"/>
                <a:ea typeface="Josefin Sans"/>
                <a:cs typeface="Josefin Sans"/>
                <a:sym typeface="Josefin Sans"/>
              </a:rPr>
              <a:t>Government &amp; Defense</a:t>
            </a:r>
            <a:endParaRPr sz="1400" b="0" i="0" u="none" strike="noStrike" cap="none">
              <a:solidFill>
                <a:srgbClr val="000000"/>
              </a:solidFill>
              <a:latin typeface="Josefin Sans"/>
              <a:ea typeface="Josefin Sans"/>
              <a:cs typeface="Josefin Sans"/>
              <a:sym typeface="Josefin Sans"/>
            </a:endParaRPr>
          </a:p>
        </p:txBody>
      </p:sp>
      <p:sp>
        <p:nvSpPr>
          <p:cNvPr id="695" name="Google Shape;695;p7"/>
          <p:cNvSpPr/>
          <p:nvPr/>
        </p:nvSpPr>
        <p:spPr>
          <a:xfrm>
            <a:off x="369881" y="5470621"/>
            <a:ext cx="1457131" cy="859524"/>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1F2E"/>
                </a:solidFill>
                <a:latin typeface="Josefin Sans"/>
                <a:ea typeface="Josefin Sans"/>
                <a:cs typeface="Josefin Sans"/>
                <a:sym typeface="Josefin Sans"/>
              </a:rPr>
              <a:t>Healthcare &amp; Bio-Technology</a:t>
            </a:r>
            <a:endParaRPr sz="1400" b="0" i="0" u="none" strike="noStrike" cap="none">
              <a:solidFill>
                <a:srgbClr val="000000"/>
              </a:solidFill>
              <a:latin typeface="Josefin Sans"/>
              <a:ea typeface="Josefin Sans"/>
              <a:cs typeface="Josefin Sans"/>
              <a:sym typeface="Josefin Sans"/>
            </a:endParaRPr>
          </a:p>
        </p:txBody>
      </p:sp>
      <p:pic>
        <p:nvPicPr>
          <p:cNvPr id="696" name="Google Shape;696;p7"/>
          <p:cNvPicPr preferRelativeResize="0"/>
          <p:nvPr/>
        </p:nvPicPr>
        <p:blipFill rotWithShape="1">
          <a:blip r:embed="rId3">
            <a:alphaModFix/>
          </a:blip>
          <a:srcRect/>
          <a:stretch/>
        </p:blipFill>
        <p:spPr>
          <a:xfrm>
            <a:off x="6889936" y="1387898"/>
            <a:ext cx="1797784" cy="431167"/>
          </a:xfrm>
          <a:prstGeom prst="rect">
            <a:avLst/>
          </a:prstGeom>
          <a:noFill/>
          <a:ln>
            <a:noFill/>
          </a:ln>
        </p:spPr>
      </p:pic>
      <p:pic>
        <p:nvPicPr>
          <p:cNvPr id="697" name="Google Shape;697;p7"/>
          <p:cNvPicPr preferRelativeResize="0"/>
          <p:nvPr/>
        </p:nvPicPr>
        <p:blipFill rotWithShape="1">
          <a:blip r:embed="rId4">
            <a:alphaModFix/>
          </a:blip>
          <a:srcRect/>
          <a:stretch/>
        </p:blipFill>
        <p:spPr>
          <a:xfrm>
            <a:off x="1965355" y="1351727"/>
            <a:ext cx="1757055" cy="503511"/>
          </a:xfrm>
          <a:prstGeom prst="rect">
            <a:avLst/>
          </a:prstGeom>
          <a:noFill/>
          <a:ln>
            <a:noFill/>
          </a:ln>
        </p:spPr>
      </p:pic>
      <p:pic>
        <p:nvPicPr>
          <p:cNvPr id="698" name="Google Shape;698;p7"/>
          <p:cNvPicPr preferRelativeResize="0"/>
          <p:nvPr/>
        </p:nvPicPr>
        <p:blipFill rotWithShape="1">
          <a:blip r:embed="rId5">
            <a:alphaModFix/>
          </a:blip>
          <a:srcRect/>
          <a:stretch/>
        </p:blipFill>
        <p:spPr>
          <a:xfrm>
            <a:off x="8800901" y="1249605"/>
            <a:ext cx="1067393" cy="707754"/>
          </a:xfrm>
          <a:prstGeom prst="rect">
            <a:avLst/>
          </a:prstGeom>
          <a:noFill/>
          <a:ln>
            <a:noFill/>
          </a:ln>
        </p:spPr>
      </p:pic>
      <p:pic>
        <p:nvPicPr>
          <p:cNvPr id="699" name="Google Shape;699;p7"/>
          <p:cNvPicPr preferRelativeResize="0"/>
          <p:nvPr/>
        </p:nvPicPr>
        <p:blipFill rotWithShape="1">
          <a:blip r:embed="rId6">
            <a:alphaModFix/>
          </a:blip>
          <a:srcRect l="-969" t="-19517" r="-1050"/>
          <a:stretch/>
        </p:blipFill>
        <p:spPr>
          <a:xfrm>
            <a:off x="9981472" y="1317710"/>
            <a:ext cx="1737904" cy="521194"/>
          </a:xfrm>
          <a:prstGeom prst="rect">
            <a:avLst/>
          </a:prstGeom>
          <a:noFill/>
          <a:ln>
            <a:noFill/>
          </a:ln>
        </p:spPr>
      </p:pic>
      <p:pic>
        <p:nvPicPr>
          <p:cNvPr id="700" name="Google Shape;700;p7"/>
          <p:cNvPicPr preferRelativeResize="0"/>
          <p:nvPr/>
        </p:nvPicPr>
        <p:blipFill rotWithShape="1">
          <a:blip r:embed="rId7">
            <a:alphaModFix/>
          </a:blip>
          <a:srcRect t="-593"/>
          <a:stretch/>
        </p:blipFill>
        <p:spPr>
          <a:xfrm>
            <a:off x="3815900" y="1305880"/>
            <a:ext cx="1085123" cy="544848"/>
          </a:xfrm>
          <a:prstGeom prst="rect">
            <a:avLst/>
          </a:prstGeom>
          <a:noFill/>
          <a:ln>
            <a:noFill/>
          </a:ln>
        </p:spPr>
      </p:pic>
      <p:pic>
        <p:nvPicPr>
          <p:cNvPr id="701" name="Google Shape;701;p7" descr="THE NEW TELSTRA LOGO PNG 2021"/>
          <p:cNvPicPr preferRelativeResize="0"/>
          <p:nvPr/>
        </p:nvPicPr>
        <p:blipFill rotWithShape="1">
          <a:blip r:embed="rId8">
            <a:alphaModFix/>
          </a:blip>
          <a:srcRect/>
          <a:stretch/>
        </p:blipFill>
        <p:spPr>
          <a:xfrm>
            <a:off x="2000266" y="3488371"/>
            <a:ext cx="1350699" cy="489927"/>
          </a:xfrm>
          <a:prstGeom prst="rect">
            <a:avLst/>
          </a:prstGeom>
          <a:noFill/>
          <a:ln>
            <a:noFill/>
          </a:ln>
        </p:spPr>
      </p:pic>
      <p:pic>
        <p:nvPicPr>
          <p:cNvPr id="702" name="Google Shape;702;p7"/>
          <p:cNvPicPr preferRelativeResize="0"/>
          <p:nvPr/>
        </p:nvPicPr>
        <p:blipFill rotWithShape="1">
          <a:blip r:embed="rId9">
            <a:alphaModFix/>
          </a:blip>
          <a:srcRect/>
          <a:stretch/>
        </p:blipFill>
        <p:spPr>
          <a:xfrm>
            <a:off x="3342537" y="2520326"/>
            <a:ext cx="1550876" cy="341194"/>
          </a:xfrm>
          <a:prstGeom prst="rect">
            <a:avLst/>
          </a:prstGeom>
          <a:noFill/>
          <a:ln>
            <a:noFill/>
          </a:ln>
        </p:spPr>
      </p:pic>
      <p:pic>
        <p:nvPicPr>
          <p:cNvPr id="703" name="Google Shape;703;p7"/>
          <p:cNvPicPr preferRelativeResize="0"/>
          <p:nvPr/>
        </p:nvPicPr>
        <p:blipFill rotWithShape="1">
          <a:blip r:embed="rId10">
            <a:alphaModFix/>
          </a:blip>
          <a:srcRect/>
          <a:stretch/>
        </p:blipFill>
        <p:spPr>
          <a:xfrm>
            <a:off x="8537972" y="2482978"/>
            <a:ext cx="1478961" cy="415891"/>
          </a:xfrm>
          <a:prstGeom prst="rect">
            <a:avLst/>
          </a:prstGeom>
          <a:noFill/>
          <a:ln>
            <a:noFill/>
          </a:ln>
        </p:spPr>
      </p:pic>
      <p:pic>
        <p:nvPicPr>
          <p:cNvPr id="704" name="Google Shape;704;p7"/>
          <p:cNvPicPr preferRelativeResize="0"/>
          <p:nvPr/>
        </p:nvPicPr>
        <p:blipFill rotWithShape="1">
          <a:blip r:embed="rId11">
            <a:alphaModFix/>
          </a:blip>
          <a:srcRect/>
          <a:stretch/>
        </p:blipFill>
        <p:spPr>
          <a:xfrm>
            <a:off x="7837355" y="2383254"/>
            <a:ext cx="615340" cy="615339"/>
          </a:xfrm>
          <a:prstGeom prst="rect">
            <a:avLst/>
          </a:prstGeom>
          <a:noFill/>
          <a:ln>
            <a:noFill/>
          </a:ln>
        </p:spPr>
      </p:pic>
      <p:pic>
        <p:nvPicPr>
          <p:cNvPr id="705" name="Google Shape;705;p7"/>
          <p:cNvPicPr preferRelativeResize="0"/>
          <p:nvPr/>
        </p:nvPicPr>
        <p:blipFill rotWithShape="1">
          <a:blip r:embed="rId12">
            <a:alphaModFix/>
          </a:blip>
          <a:srcRect/>
          <a:stretch/>
        </p:blipFill>
        <p:spPr>
          <a:xfrm>
            <a:off x="1929243" y="2447096"/>
            <a:ext cx="1308968" cy="487654"/>
          </a:xfrm>
          <a:prstGeom prst="rect">
            <a:avLst/>
          </a:prstGeom>
          <a:noFill/>
          <a:ln>
            <a:noFill/>
          </a:ln>
        </p:spPr>
      </p:pic>
      <p:pic>
        <p:nvPicPr>
          <p:cNvPr id="706" name="Google Shape;706;p7"/>
          <p:cNvPicPr preferRelativeResize="0"/>
          <p:nvPr/>
        </p:nvPicPr>
        <p:blipFill rotWithShape="1">
          <a:blip r:embed="rId13">
            <a:alphaModFix/>
          </a:blip>
          <a:srcRect/>
          <a:stretch/>
        </p:blipFill>
        <p:spPr>
          <a:xfrm>
            <a:off x="10102208" y="2561011"/>
            <a:ext cx="1622579" cy="259824"/>
          </a:xfrm>
          <a:prstGeom prst="rect">
            <a:avLst/>
          </a:prstGeom>
          <a:noFill/>
          <a:ln>
            <a:noFill/>
          </a:ln>
        </p:spPr>
      </p:pic>
      <p:pic>
        <p:nvPicPr>
          <p:cNvPr id="707" name="Google Shape;707;p7"/>
          <p:cNvPicPr preferRelativeResize="0"/>
          <p:nvPr/>
        </p:nvPicPr>
        <p:blipFill rotWithShape="1">
          <a:blip r:embed="rId14">
            <a:alphaModFix/>
          </a:blip>
          <a:srcRect/>
          <a:stretch/>
        </p:blipFill>
        <p:spPr>
          <a:xfrm>
            <a:off x="6598343" y="2304493"/>
            <a:ext cx="1096584" cy="772860"/>
          </a:xfrm>
          <a:prstGeom prst="rect">
            <a:avLst/>
          </a:prstGeom>
          <a:noFill/>
          <a:ln>
            <a:noFill/>
          </a:ln>
        </p:spPr>
      </p:pic>
      <p:pic>
        <p:nvPicPr>
          <p:cNvPr id="708" name="Google Shape;708;p7"/>
          <p:cNvPicPr preferRelativeResize="0"/>
          <p:nvPr/>
        </p:nvPicPr>
        <p:blipFill rotWithShape="1">
          <a:blip r:embed="rId15">
            <a:alphaModFix/>
          </a:blip>
          <a:srcRect/>
          <a:stretch/>
        </p:blipFill>
        <p:spPr>
          <a:xfrm>
            <a:off x="8261783" y="3435081"/>
            <a:ext cx="1686135" cy="631484"/>
          </a:xfrm>
          <a:prstGeom prst="rect">
            <a:avLst/>
          </a:prstGeom>
          <a:noFill/>
          <a:ln>
            <a:noFill/>
          </a:ln>
        </p:spPr>
      </p:pic>
      <p:pic>
        <p:nvPicPr>
          <p:cNvPr id="709" name="Google Shape;709;p7"/>
          <p:cNvPicPr preferRelativeResize="0"/>
          <p:nvPr/>
        </p:nvPicPr>
        <p:blipFill rotWithShape="1">
          <a:blip r:embed="rId16">
            <a:alphaModFix/>
          </a:blip>
          <a:srcRect/>
          <a:stretch/>
        </p:blipFill>
        <p:spPr>
          <a:xfrm>
            <a:off x="4568396" y="4446621"/>
            <a:ext cx="1028773" cy="751408"/>
          </a:xfrm>
          <a:prstGeom prst="rect">
            <a:avLst/>
          </a:prstGeom>
          <a:noFill/>
          <a:ln>
            <a:noFill/>
          </a:ln>
        </p:spPr>
      </p:pic>
      <p:pic>
        <p:nvPicPr>
          <p:cNvPr id="710" name="Google Shape;710;p7"/>
          <p:cNvPicPr preferRelativeResize="0"/>
          <p:nvPr/>
        </p:nvPicPr>
        <p:blipFill rotWithShape="1">
          <a:blip r:embed="rId17">
            <a:alphaModFix/>
          </a:blip>
          <a:srcRect/>
          <a:stretch/>
        </p:blipFill>
        <p:spPr>
          <a:xfrm>
            <a:off x="6991596" y="4517346"/>
            <a:ext cx="1794004" cy="609959"/>
          </a:xfrm>
          <a:prstGeom prst="rect">
            <a:avLst/>
          </a:prstGeom>
          <a:noFill/>
          <a:ln>
            <a:noFill/>
          </a:ln>
        </p:spPr>
      </p:pic>
      <p:pic>
        <p:nvPicPr>
          <p:cNvPr id="711" name="Google Shape;711;p7"/>
          <p:cNvPicPr preferRelativeResize="0"/>
          <p:nvPr/>
        </p:nvPicPr>
        <p:blipFill rotWithShape="1">
          <a:blip r:embed="rId18">
            <a:alphaModFix/>
          </a:blip>
          <a:srcRect/>
          <a:stretch/>
        </p:blipFill>
        <p:spPr>
          <a:xfrm>
            <a:off x="2871023" y="4598946"/>
            <a:ext cx="1600329" cy="446759"/>
          </a:xfrm>
          <a:prstGeom prst="rect">
            <a:avLst/>
          </a:prstGeom>
          <a:noFill/>
          <a:ln>
            <a:noFill/>
          </a:ln>
        </p:spPr>
      </p:pic>
      <p:pic>
        <p:nvPicPr>
          <p:cNvPr id="712" name="Google Shape;712;p7"/>
          <p:cNvPicPr preferRelativeResize="0"/>
          <p:nvPr/>
        </p:nvPicPr>
        <p:blipFill rotWithShape="1">
          <a:blip r:embed="rId19">
            <a:alphaModFix/>
          </a:blip>
          <a:srcRect/>
          <a:stretch/>
        </p:blipFill>
        <p:spPr>
          <a:xfrm>
            <a:off x="1988536" y="4486755"/>
            <a:ext cx="671141" cy="671141"/>
          </a:xfrm>
          <a:prstGeom prst="rect">
            <a:avLst/>
          </a:prstGeom>
          <a:noFill/>
          <a:ln>
            <a:noFill/>
          </a:ln>
        </p:spPr>
      </p:pic>
      <p:pic>
        <p:nvPicPr>
          <p:cNvPr id="713" name="Google Shape;713;p7"/>
          <p:cNvPicPr preferRelativeResize="0"/>
          <p:nvPr/>
        </p:nvPicPr>
        <p:blipFill rotWithShape="1">
          <a:blip r:embed="rId20">
            <a:alphaModFix/>
          </a:blip>
          <a:srcRect/>
          <a:stretch/>
        </p:blipFill>
        <p:spPr>
          <a:xfrm>
            <a:off x="1967887" y="5659623"/>
            <a:ext cx="1404361" cy="500569"/>
          </a:xfrm>
          <a:prstGeom prst="rect">
            <a:avLst/>
          </a:prstGeom>
          <a:noFill/>
          <a:ln>
            <a:noFill/>
          </a:ln>
        </p:spPr>
      </p:pic>
      <p:pic>
        <p:nvPicPr>
          <p:cNvPr id="714" name="Google Shape;714;p7"/>
          <p:cNvPicPr preferRelativeResize="0"/>
          <p:nvPr/>
        </p:nvPicPr>
        <p:blipFill rotWithShape="1">
          <a:blip r:embed="rId21">
            <a:alphaModFix/>
          </a:blip>
          <a:srcRect/>
          <a:stretch/>
        </p:blipFill>
        <p:spPr>
          <a:xfrm>
            <a:off x="8157253" y="5691872"/>
            <a:ext cx="1744278" cy="436071"/>
          </a:xfrm>
          <a:prstGeom prst="rect">
            <a:avLst/>
          </a:prstGeom>
          <a:noFill/>
          <a:ln>
            <a:noFill/>
          </a:ln>
        </p:spPr>
      </p:pic>
      <p:pic>
        <p:nvPicPr>
          <p:cNvPr id="715" name="Google Shape;715;p7" descr="La France - IQVIA"/>
          <p:cNvPicPr preferRelativeResize="0"/>
          <p:nvPr/>
        </p:nvPicPr>
        <p:blipFill rotWithShape="1">
          <a:blip r:embed="rId22">
            <a:alphaModFix/>
          </a:blip>
          <a:srcRect/>
          <a:stretch/>
        </p:blipFill>
        <p:spPr>
          <a:xfrm>
            <a:off x="3428381" y="5753414"/>
            <a:ext cx="1761848" cy="312986"/>
          </a:xfrm>
          <a:prstGeom prst="rect">
            <a:avLst/>
          </a:prstGeom>
          <a:noFill/>
          <a:ln>
            <a:noFill/>
          </a:ln>
        </p:spPr>
      </p:pic>
      <p:pic>
        <p:nvPicPr>
          <p:cNvPr id="716" name="Google Shape;716;p7"/>
          <p:cNvPicPr preferRelativeResize="0"/>
          <p:nvPr/>
        </p:nvPicPr>
        <p:blipFill rotWithShape="1">
          <a:blip r:embed="rId23">
            <a:alphaModFix/>
          </a:blip>
          <a:srcRect/>
          <a:stretch/>
        </p:blipFill>
        <p:spPr>
          <a:xfrm>
            <a:off x="5303513" y="5581699"/>
            <a:ext cx="1041927" cy="656416"/>
          </a:xfrm>
          <a:prstGeom prst="rect">
            <a:avLst/>
          </a:prstGeom>
          <a:noFill/>
          <a:ln>
            <a:noFill/>
          </a:ln>
        </p:spPr>
      </p:pic>
      <p:pic>
        <p:nvPicPr>
          <p:cNvPr id="717" name="Google Shape;717;p7"/>
          <p:cNvPicPr preferRelativeResize="0"/>
          <p:nvPr/>
        </p:nvPicPr>
        <p:blipFill rotWithShape="1">
          <a:blip r:embed="rId24">
            <a:alphaModFix/>
          </a:blip>
          <a:srcRect/>
          <a:stretch/>
        </p:blipFill>
        <p:spPr>
          <a:xfrm>
            <a:off x="10045508" y="5626045"/>
            <a:ext cx="1624090" cy="567725"/>
          </a:xfrm>
          <a:prstGeom prst="rect">
            <a:avLst/>
          </a:prstGeom>
          <a:noFill/>
          <a:ln>
            <a:noFill/>
          </a:ln>
        </p:spPr>
      </p:pic>
      <p:pic>
        <p:nvPicPr>
          <p:cNvPr id="718" name="Google Shape;718;p7"/>
          <p:cNvPicPr preferRelativeResize="0"/>
          <p:nvPr/>
        </p:nvPicPr>
        <p:blipFill rotWithShape="1">
          <a:blip r:embed="rId25">
            <a:alphaModFix/>
          </a:blip>
          <a:srcRect/>
          <a:stretch/>
        </p:blipFill>
        <p:spPr>
          <a:xfrm>
            <a:off x="5675940" y="3491041"/>
            <a:ext cx="2552824" cy="519564"/>
          </a:xfrm>
          <a:prstGeom prst="rect">
            <a:avLst/>
          </a:prstGeom>
          <a:noFill/>
          <a:ln>
            <a:noFill/>
          </a:ln>
        </p:spPr>
      </p:pic>
      <p:pic>
        <p:nvPicPr>
          <p:cNvPr id="719" name="Google Shape;719;p7" descr="A logo with a green and red triangle&#10;&#10;AI-generated content may be incorrect."/>
          <p:cNvPicPr preferRelativeResize="0"/>
          <p:nvPr/>
        </p:nvPicPr>
        <p:blipFill rotWithShape="1">
          <a:blip r:embed="rId26">
            <a:alphaModFix/>
          </a:blip>
          <a:srcRect/>
          <a:stretch/>
        </p:blipFill>
        <p:spPr>
          <a:xfrm>
            <a:off x="5358224" y="1258870"/>
            <a:ext cx="1103199" cy="649830"/>
          </a:xfrm>
          <a:prstGeom prst="rect">
            <a:avLst/>
          </a:prstGeom>
          <a:noFill/>
          <a:ln>
            <a:noFill/>
          </a:ln>
        </p:spPr>
      </p:pic>
      <p:pic>
        <p:nvPicPr>
          <p:cNvPr id="720" name="Google Shape;720;p7"/>
          <p:cNvPicPr preferRelativeResize="0"/>
          <p:nvPr/>
        </p:nvPicPr>
        <p:blipFill rotWithShape="1">
          <a:blip r:embed="rId27">
            <a:alphaModFix/>
          </a:blip>
          <a:srcRect/>
          <a:stretch/>
        </p:blipFill>
        <p:spPr>
          <a:xfrm>
            <a:off x="5151926" y="2383254"/>
            <a:ext cx="1277043" cy="567575"/>
          </a:xfrm>
          <a:prstGeom prst="rect">
            <a:avLst/>
          </a:prstGeom>
          <a:noFill/>
          <a:ln>
            <a:noFill/>
          </a:ln>
        </p:spPr>
      </p:pic>
      <p:pic>
        <p:nvPicPr>
          <p:cNvPr id="721" name="Google Shape;721;p7" descr="A red and white logo&#10;&#10;AI-generated content may be incorrect."/>
          <p:cNvPicPr preferRelativeResize="0"/>
          <p:nvPr/>
        </p:nvPicPr>
        <p:blipFill rotWithShape="1">
          <a:blip r:embed="rId28">
            <a:alphaModFix/>
          </a:blip>
          <a:srcRect/>
          <a:stretch/>
        </p:blipFill>
        <p:spPr>
          <a:xfrm>
            <a:off x="3361560" y="3398867"/>
            <a:ext cx="1217356" cy="684763"/>
          </a:xfrm>
          <a:prstGeom prst="rect">
            <a:avLst/>
          </a:prstGeom>
          <a:noFill/>
          <a:ln>
            <a:noFill/>
          </a:ln>
        </p:spPr>
      </p:pic>
      <p:pic>
        <p:nvPicPr>
          <p:cNvPr id="722" name="Google Shape;722;p7"/>
          <p:cNvPicPr preferRelativeResize="0"/>
          <p:nvPr/>
        </p:nvPicPr>
        <p:blipFill rotWithShape="1">
          <a:blip r:embed="rId29">
            <a:alphaModFix/>
          </a:blip>
          <a:srcRect/>
          <a:stretch/>
        </p:blipFill>
        <p:spPr>
          <a:xfrm>
            <a:off x="9077309" y="4859396"/>
            <a:ext cx="1879248" cy="267909"/>
          </a:xfrm>
          <a:prstGeom prst="rect">
            <a:avLst/>
          </a:prstGeom>
          <a:noFill/>
          <a:ln>
            <a:noFill/>
          </a:ln>
        </p:spPr>
      </p:pic>
      <p:pic>
        <p:nvPicPr>
          <p:cNvPr id="723" name="Google Shape;723;p7"/>
          <p:cNvPicPr preferRelativeResize="0"/>
          <p:nvPr/>
        </p:nvPicPr>
        <p:blipFill rotWithShape="1">
          <a:blip r:embed="rId30">
            <a:alphaModFix/>
          </a:blip>
          <a:srcRect/>
          <a:stretch/>
        </p:blipFill>
        <p:spPr>
          <a:xfrm>
            <a:off x="5661788" y="4405084"/>
            <a:ext cx="1273653" cy="752812"/>
          </a:xfrm>
          <a:prstGeom prst="rect">
            <a:avLst/>
          </a:prstGeom>
          <a:noFill/>
          <a:ln>
            <a:noFill/>
          </a:ln>
        </p:spPr>
      </p:pic>
      <p:pic>
        <p:nvPicPr>
          <p:cNvPr id="724" name="Google Shape;724;p7" descr="About GDIT"/>
          <p:cNvPicPr preferRelativeResize="0"/>
          <p:nvPr/>
        </p:nvPicPr>
        <p:blipFill rotWithShape="1">
          <a:blip r:embed="rId31">
            <a:alphaModFix/>
          </a:blip>
          <a:srcRect/>
          <a:stretch/>
        </p:blipFill>
        <p:spPr>
          <a:xfrm>
            <a:off x="9106788" y="4472646"/>
            <a:ext cx="965354" cy="309052"/>
          </a:xfrm>
          <a:prstGeom prst="rect">
            <a:avLst/>
          </a:prstGeom>
          <a:noFill/>
          <a:ln>
            <a:noFill/>
          </a:ln>
        </p:spPr>
      </p:pic>
      <p:pic>
        <p:nvPicPr>
          <p:cNvPr id="725" name="Google Shape;725;p7"/>
          <p:cNvPicPr preferRelativeResize="0"/>
          <p:nvPr/>
        </p:nvPicPr>
        <p:blipFill rotWithShape="1">
          <a:blip r:embed="rId32">
            <a:alphaModFix/>
          </a:blip>
          <a:srcRect/>
          <a:stretch/>
        </p:blipFill>
        <p:spPr>
          <a:xfrm>
            <a:off x="6528567" y="5611271"/>
            <a:ext cx="1445559" cy="578224"/>
          </a:xfrm>
          <a:prstGeom prst="rect">
            <a:avLst/>
          </a:prstGeom>
          <a:noFill/>
          <a:ln>
            <a:noFill/>
          </a:ln>
        </p:spPr>
      </p:pic>
      <p:pic>
        <p:nvPicPr>
          <p:cNvPr id="726" name="Google Shape;726;p7"/>
          <p:cNvPicPr preferRelativeResize="0"/>
          <p:nvPr/>
        </p:nvPicPr>
        <p:blipFill rotWithShape="1">
          <a:blip r:embed="rId33">
            <a:alphaModFix/>
          </a:blip>
          <a:srcRect/>
          <a:stretch/>
        </p:blipFill>
        <p:spPr>
          <a:xfrm>
            <a:off x="10029300" y="3475551"/>
            <a:ext cx="1642247" cy="441737"/>
          </a:xfrm>
          <a:prstGeom prst="rect">
            <a:avLst/>
          </a:prstGeom>
          <a:noFill/>
          <a:ln>
            <a:noFill/>
          </a:ln>
        </p:spPr>
      </p:pic>
      <p:pic>
        <p:nvPicPr>
          <p:cNvPr id="727" name="Google Shape;727;p7"/>
          <p:cNvPicPr preferRelativeResize="0"/>
          <p:nvPr/>
        </p:nvPicPr>
        <p:blipFill rotWithShape="1">
          <a:blip r:embed="rId34">
            <a:alphaModFix/>
          </a:blip>
          <a:srcRect/>
          <a:stretch/>
        </p:blipFill>
        <p:spPr>
          <a:xfrm>
            <a:off x="4568396" y="3524427"/>
            <a:ext cx="953609" cy="4112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
          <p:cNvSpPr/>
          <p:nvPr/>
        </p:nvSpPr>
        <p:spPr>
          <a:xfrm>
            <a:off x="6238875" y="3698550"/>
            <a:ext cx="5671200" cy="2503500"/>
          </a:xfrm>
          <a:prstGeom prst="roundRect">
            <a:avLst>
              <a:gd name="adj" fmla="val 12188"/>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CCB26"/>
              </a:buClr>
              <a:buSzPts val="1800"/>
              <a:buFont typeface="Kanit"/>
              <a:buNone/>
            </a:pPr>
            <a:endParaRPr sz="1800" b="0" i="0" u="none" strike="noStrike" cap="none">
              <a:solidFill>
                <a:srgbClr val="FFFFFF"/>
              </a:solidFill>
              <a:latin typeface="Josefin Sans"/>
              <a:ea typeface="Josefin Sans"/>
              <a:cs typeface="Josefin Sans"/>
              <a:sym typeface="Josefin Sans"/>
            </a:endParaRPr>
          </a:p>
        </p:txBody>
      </p:sp>
      <p:pic>
        <p:nvPicPr>
          <p:cNvPr id="733" name="Google Shape;733;p8"/>
          <p:cNvPicPr preferRelativeResize="0"/>
          <p:nvPr/>
        </p:nvPicPr>
        <p:blipFill rotWithShape="1">
          <a:blip r:embed="rId3">
            <a:alphaModFix/>
          </a:blip>
          <a:srcRect/>
          <a:stretch/>
        </p:blipFill>
        <p:spPr>
          <a:xfrm>
            <a:off x="3781047" y="2298300"/>
            <a:ext cx="552350" cy="345401"/>
          </a:xfrm>
          <a:prstGeom prst="rect">
            <a:avLst/>
          </a:prstGeom>
          <a:noFill/>
          <a:ln>
            <a:noFill/>
          </a:ln>
        </p:spPr>
      </p:pic>
      <p:sp>
        <p:nvSpPr>
          <p:cNvPr id="734" name="Google Shape;734;p8"/>
          <p:cNvSpPr txBox="1">
            <a:spLocks noGrp="1"/>
          </p:cNvSpPr>
          <p:nvPr>
            <p:ph type="title"/>
          </p:nvPr>
        </p:nvSpPr>
        <p:spPr>
          <a:xfrm>
            <a:off x="411354" y="242460"/>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Global Partnership Ecosystem</a:t>
            </a:r>
            <a:endParaRPr>
              <a:latin typeface="Josefin Sans"/>
              <a:ea typeface="Josefin Sans"/>
              <a:cs typeface="Josefin Sans"/>
              <a:sym typeface="Josefin Sans"/>
            </a:endParaRPr>
          </a:p>
        </p:txBody>
      </p:sp>
      <p:sp>
        <p:nvSpPr>
          <p:cNvPr id="735" name="Google Shape;735;p8"/>
          <p:cNvSpPr/>
          <p:nvPr/>
        </p:nvSpPr>
        <p:spPr>
          <a:xfrm>
            <a:off x="4318187" y="4115835"/>
            <a:ext cx="1634937" cy="484632"/>
          </a:xfrm>
          <a:prstGeom prst="rect">
            <a:avLst/>
          </a:prstGeom>
          <a:solidFill>
            <a:srgbClr val="344B5F"/>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9</a:t>
            </a:r>
            <a:endParaRPr sz="1600" b="0" i="0" u="none" strike="noStrike" cap="none">
              <a:solidFill>
                <a:srgbClr val="FFFFFF"/>
              </a:solidFill>
              <a:latin typeface="Josefin Sans"/>
              <a:ea typeface="Josefin Sans"/>
              <a:cs typeface="Josefin Sans"/>
              <a:sym typeface="Josefin Sans"/>
            </a:endParaRPr>
          </a:p>
        </p:txBody>
      </p:sp>
      <p:sp>
        <p:nvSpPr>
          <p:cNvPr id="736" name="Google Shape;736;p8"/>
          <p:cNvSpPr/>
          <p:nvPr/>
        </p:nvSpPr>
        <p:spPr>
          <a:xfrm>
            <a:off x="4318187" y="4649743"/>
            <a:ext cx="1634937" cy="484632"/>
          </a:xfrm>
          <a:prstGeom prst="rect">
            <a:avLst/>
          </a:prstGeom>
          <a:solidFill>
            <a:srgbClr val="5B6B7F"/>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10</a:t>
            </a:r>
            <a:endParaRPr sz="1600" b="0" i="0" u="none" strike="noStrike" cap="none">
              <a:solidFill>
                <a:srgbClr val="FFFFFF"/>
              </a:solidFill>
              <a:latin typeface="Josefin Sans"/>
              <a:ea typeface="Josefin Sans"/>
              <a:cs typeface="Josefin Sans"/>
              <a:sym typeface="Josefin Sans"/>
            </a:endParaRPr>
          </a:p>
        </p:txBody>
      </p:sp>
      <p:sp>
        <p:nvSpPr>
          <p:cNvPr id="737" name="Google Shape;737;p8"/>
          <p:cNvSpPr/>
          <p:nvPr/>
        </p:nvSpPr>
        <p:spPr>
          <a:xfrm>
            <a:off x="4318187" y="5183651"/>
            <a:ext cx="1634937" cy="484632"/>
          </a:xfrm>
          <a:prstGeom prst="rect">
            <a:avLst/>
          </a:prstGeom>
          <a:solidFill>
            <a:srgbClr val="E77E26"/>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31</a:t>
            </a:r>
            <a:endParaRPr sz="1600" b="0" i="0" u="none" strike="noStrike" cap="none">
              <a:solidFill>
                <a:srgbClr val="FFFFFF"/>
              </a:solidFill>
              <a:latin typeface="Josefin Sans"/>
              <a:ea typeface="Josefin Sans"/>
              <a:cs typeface="Josefin Sans"/>
              <a:sym typeface="Josefin Sans"/>
            </a:endParaRPr>
          </a:p>
        </p:txBody>
      </p:sp>
      <p:sp>
        <p:nvSpPr>
          <p:cNvPr id="738" name="Google Shape;738;p8"/>
          <p:cNvSpPr/>
          <p:nvPr/>
        </p:nvSpPr>
        <p:spPr>
          <a:xfrm>
            <a:off x="4318187" y="5717559"/>
            <a:ext cx="1634937" cy="484632"/>
          </a:xfrm>
          <a:prstGeom prst="rect">
            <a:avLst/>
          </a:prstGeom>
          <a:solidFill>
            <a:srgbClr val="055174"/>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Josefin Sans"/>
                <a:ea typeface="Josefin Sans"/>
                <a:cs typeface="Josefin Sans"/>
                <a:sym typeface="Josefin Sans"/>
              </a:rPr>
              <a:t>69</a:t>
            </a:r>
            <a:endParaRPr sz="1600" b="0" i="0" u="none" strike="noStrike" cap="none">
              <a:solidFill>
                <a:srgbClr val="FFFFFF"/>
              </a:solidFill>
              <a:latin typeface="Josefin Sans"/>
              <a:ea typeface="Josefin Sans"/>
              <a:cs typeface="Josefin Sans"/>
              <a:sym typeface="Josefin Sans"/>
            </a:endParaRPr>
          </a:p>
        </p:txBody>
      </p:sp>
      <p:sp>
        <p:nvSpPr>
          <p:cNvPr id="739" name="Google Shape;739;p8"/>
          <p:cNvSpPr/>
          <p:nvPr/>
        </p:nvSpPr>
        <p:spPr>
          <a:xfrm>
            <a:off x="4298880" y="3698560"/>
            <a:ext cx="1654244" cy="365760"/>
          </a:xfrm>
          <a:prstGeom prst="roundRect">
            <a:avLst>
              <a:gd name="adj" fmla="val 16667"/>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600"/>
              <a:buFont typeface="Arial"/>
              <a:buNone/>
            </a:pPr>
            <a:r>
              <a:rPr lang="en-US" sz="1600" b="1" i="0" u="none" strike="noStrike" cap="none">
                <a:solidFill>
                  <a:srgbClr val="073642"/>
                </a:solidFill>
                <a:latin typeface="Josefin Sans"/>
                <a:ea typeface="Josefin Sans"/>
                <a:cs typeface="Josefin Sans"/>
                <a:sym typeface="Josefin Sans"/>
              </a:rPr>
              <a:t># </a:t>
            </a:r>
            <a:r>
              <a:rPr lang="en-US" sz="1800" b="1" i="0" u="none" strike="noStrike" cap="none">
                <a:solidFill>
                  <a:srgbClr val="001F2E"/>
                </a:solidFill>
                <a:latin typeface="Poppins Medium"/>
                <a:ea typeface="Poppins Medium"/>
                <a:cs typeface="Poppins Medium"/>
                <a:sym typeface="Poppins Medium"/>
              </a:rPr>
              <a:t>PARTNERS</a:t>
            </a:r>
            <a:endParaRPr sz="1400" b="0" i="0" u="none" strike="noStrike" cap="none">
              <a:solidFill>
                <a:srgbClr val="000000"/>
              </a:solidFill>
              <a:latin typeface="Arial"/>
              <a:ea typeface="Arial"/>
              <a:cs typeface="Arial"/>
              <a:sym typeface="Arial"/>
            </a:endParaRPr>
          </a:p>
        </p:txBody>
      </p:sp>
      <p:pic>
        <p:nvPicPr>
          <p:cNvPr id="740" name="Google Shape;740;p8" descr="Why use Gitlab?. This post is about my personal… | by Irtiza | Medium"/>
          <p:cNvPicPr preferRelativeResize="0"/>
          <p:nvPr/>
        </p:nvPicPr>
        <p:blipFill rotWithShape="1">
          <a:blip r:embed="rId4">
            <a:alphaModFix/>
          </a:blip>
          <a:srcRect l="8972" t="18860" r="9063" b="20718"/>
          <a:stretch/>
        </p:blipFill>
        <p:spPr>
          <a:xfrm>
            <a:off x="6290837" y="1731899"/>
            <a:ext cx="1266745" cy="412187"/>
          </a:xfrm>
          <a:prstGeom prst="rect">
            <a:avLst/>
          </a:prstGeom>
          <a:noFill/>
          <a:ln>
            <a:noFill/>
          </a:ln>
        </p:spPr>
      </p:pic>
      <p:pic>
        <p:nvPicPr>
          <p:cNvPr id="741" name="Google Shape;741;p8" descr="GitHub — A Beginner's Introduction | by Thiago Marsal Farias | Medium"/>
          <p:cNvPicPr preferRelativeResize="0"/>
          <p:nvPr/>
        </p:nvPicPr>
        <p:blipFill rotWithShape="1">
          <a:blip r:embed="rId5">
            <a:alphaModFix/>
          </a:blip>
          <a:srcRect/>
          <a:stretch/>
        </p:blipFill>
        <p:spPr>
          <a:xfrm>
            <a:off x="7761399" y="1757668"/>
            <a:ext cx="1208014" cy="365520"/>
          </a:xfrm>
          <a:prstGeom prst="rect">
            <a:avLst/>
          </a:prstGeom>
          <a:noFill/>
          <a:ln>
            <a:noFill/>
          </a:ln>
        </p:spPr>
      </p:pic>
      <p:pic>
        <p:nvPicPr>
          <p:cNvPr id="742" name="Google Shape;742;p8" descr="OctoPerf · GitHub"/>
          <p:cNvPicPr preferRelativeResize="0"/>
          <p:nvPr/>
        </p:nvPicPr>
        <p:blipFill rotWithShape="1">
          <a:blip r:embed="rId6">
            <a:alphaModFix/>
          </a:blip>
          <a:srcRect/>
          <a:stretch/>
        </p:blipFill>
        <p:spPr>
          <a:xfrm>
            <a:off x="10965423" y="1715953"/>
            <a:ext cx="868582" cy="710728"/>
          </a:xfrm>
          <a:prstGeom prst="rect">
            <a:avLst/>
          </a:prstGeom>
          <a:noFill/>
          <a:ln>
            <a:noFill/>
          </a:ln>
        </p:spPr>
      </p:pic>
      <p:pic>
        <p:nvPicPr>
          <p:cNvPr id="743" name="Google Shape;743;p8"/>
          <p:cNvPicPr preferRelativeResize="0"/>
          <p:nvPr/>
        </p:nvPicPr>
        <p:blipFill rotWithShape="1">
          <a:blip r:embed="rId7">
            <a:alphaModFix/>
          </a:blip>
          <a:srcRect/>
          <a:stretch/>
        </p:blipFill>
        <p:spPr>
          <a:xfrm>
            <a:off x="9510378" y="2229798"/>
            <a:ext cx="1443626" cy="479243"/>
          </a:xfrm>
          <a:prstGeom prst="rect">
            <a:avLst/>
          </a:prstGeom>
          <a:noFill/>
          <a:ln>
            <a:noFill/>
          </a:ln>
        </p:spPr>
      </p:pic>
      <p:pic>
        <p:nvPicPr>
          <p:cNvPr id="744" name="Google Shape;744;p8" descr="Technology Partners | Inflectra"/>
          <p:cNvPicPr preferRelativeResize="0"/>
          <p:nvPr/>
        </p:nvPicPr>
        <p:blipFill rotWithShape="1">
          <a:blip r:embed="rId8">
            <a:alphaModFix/>
          </a:blip>
          <a:srcRect/>
          <a:stretch/>
        </p:blipFill>
        <p:spPr>
          <a:xfrm>
            <a:off x="10765696" y="2710862"/>
            <a:ext cx="1068309" cy="675705"/>
          </a:xfrm>
          <a:prstGeom prst="rect">
            <a:avLst/>
          </a:prstGeom>
          <a:noFill/>
          <a:ln>
            <a:noFill/>
          </a:ln>
        </p:spPr>
      </p:pic>
      <p:pic>
        <p:nvPicPr>
          <p:cNvPr id="745" name="Google Shape;745;p8"/>
          <p:cNvPicPr preferRelativeResize="0"/>
          <p:nvPr/>
        </p:nvPicPr>
        <p:blipFill rotWithShape="1">
          <a:blip r:embed="rId9">
            <a:alphaModFix/>
          </a:blip>
          <a:srcRect/>
          <a:stretch/>
        </p:blipFill>
        <p:spPr>
          <a:xfrm>
            <a:off x="6290837" y="2286642"/>
            <a:ext cx="1477123" cy="433290"/>
          </a:xfrm>
          <a:prstGeom prst="rect">
            <a:avLst/>
          </a:prstGeom>
          <a:noFill/>
          <a:ln>
            <a:noFill/>
          </a:ln>
        </p:spPr>
      </p:pic>
      <p:pic>
        <p:nvPicPr>
          <p:cNvPr id="746" name="Google Shape;746;p8"/>
          <p:cNvPicPr preferRelativeResize="0"/>
          <p:nvPr/>
        </p:nvPicPr>
        <p:blipFill rotWithShape="1">
          <a:blip r:embed="rId10">
            <a:alphaModFix/>
          </a:blip>
          <a:srcRect/>
          <a:stretch/>
        </p:blipFill>
        <p:spPr>
          <a:xfrm>
            <a:off x="8058457" y="2939070"/>
            <a:ext cx="1500524" cy="352623"/>
          </a:xfrm>
          <a:prstGeom prst="rect">
            <a:avLst/>
          </a:prstGeom>
          <a:noFill/>
          <a:ln>
            <a:noFill/>
          </a:ln>
        </p:spPr>
      </p:pic>
      <p:pic>
        <p:nvPicPr>
          <p:cNvPr id="747" name="Google Shape;747;p8"/>
          <p:cNvPicPr preferRelativeResize="0"/>
          <p:nvPr/>
        </p:nvPicPr>
        <p:blipFill rotWithShape="1">
          <a:blip r:embed="rId11">
            <a:alphaModFix/>
          </a:blip>
          <a:srcRect/>
          <a:stretch/>
        </p:blipFill>
        <p:spPr>
          <a:xfrm>
            <a:off x="7872068" y="2328525"/>
            <a:ext cx="1550691" cy="279124"/>
          </a:xfrm>
          <a:prstGeom prst="rect">
            <a:avLst/>
          </a:prstGeom>
          <a:noFill/>
          <a:ln>
            <a:noFill/>
          </a:ln>
        </p:spPr>
      </p:pic>
      <p:pic>
        <p:nvPicPr>
          <p:cNvPr id="748" name="Google Shape;748;p8"/>
          <p:cNvPicPr preferRelativeResize="0"/>
          <p:nvPr/>
        </p:nvPicPr>
        <p:blipFill rotWithShape="1">
          <a:blip r:embed="rId12">
            <a:alphaModFix/>
          </a:blip>
          <a:srcRect/>
          <a:stretch/>
        </p:blipFill>
        <p:spPr>
          <a:xfrm>
            <a:off x="9173231" y="1780516"/>
            <a:ext cx="1664574" cy="345388"/>
          </a:xfrm>
          <a:prstGeom prst="rect">
            <a:avLst/>
          </a:prstGeom>
          <a:noFill/>
          <a:ln>
            <a:noFill/>
          </a:ln>
        </p:spPr>
      </p:pic>
      <p:sp>
        <p:nvSpPr>
          <p:cNvPr id="749" name="Google Shape;749;p8"/>
          <p:cNvSpPr txBox="1"/>
          <p:nvPr/>
        </p:nvSpPr>
        <p:spPr>
          <a:xfrm>
            <a:off x="6349225" y="3793700"/>
            <a:ext cx="2895600" cy="199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73642"/>
                </a:solidFill>
                <a:latin typeface="Poppins Medium"/>
                <a:ea typeface="Poppins Medium"/>
                <a:cs typeface="Poppins Medium"/>
                <a:sym typeface="Poppins Medium"/>
              </a:rPr>
              <a:t>AREAS OF FOCUS:</a:t>
            </a:r>
            <a:endParaRPr sz="1050" b="1" i="0" u="none" strike="noStrike" cap="none">
              <a:solidFill>
                <a:srgbClr val="073642"/>
              </a:solidFill>
              <a:latin typeface="Poppins Medium"/>
              <a:ea typeface="Poppins Medium"/>
              <a:cs typeface="Poppins Medium"/>
              <a:sym typeface="Poppins Medium"/>
            </a:endParaRPr>
          </a:p>
          <a:p>
            <a:pPr marL="457200" marR="0" lvl="0" indent="0" algn="l" rtl="0">
              <a:lnSpc>
                <a:spcPct val="100000"/>
              </a:lnSpc>
              <a:spcBef>
                <a:spcPts val="100"/>
              </a:spcBef>
              <a:spcAft>
                <a:spcPts val="0"/>
              </a:spcAft>
              <a:buClr>
                <a:srgbClr val="000000"/>
              </a:buClr>
              <a:buSzPts val="1600"/>
              <a:buFont typeface="Arial"/>
              <a:buNone/>
            </a:pPr>
            <a:endParaRPr sz="1600" b="0" i="0" u="none" strike="noStrike" cap="none">
              <a:solidFill>
                <a:srgbClr val="001F2E"/>
              </a:solidFill>
              <a:latin typeface="Josefin Sans"/>
              <a:ea typeface="Josefin Sans"/>
              <a:cs typeface="Josefin Sans"/>
              <a:sym typeface="Josefin Sans"/>
            </a:endParaRPr>
          </a:p>
          <a:p>
            <a:pPr marL="285750" marR="0" lvl="1" indent="-285750" algn="l" rtl="0">
              <a:lnSpc>
                <a:spcPct val="100000"/>
              </a:lnSpc>
              <a:spcBef>
                <a:spcPts val="100"/>
              </a:spcBef>
              <a:spcAft>
                <a:spcPts val="0"/>
              </a:spcAft>
              <a:buClr>
                <a:srgbClr val="001F2E"/>
              </a:buClr>
              <a:buSzPts val="1600"/>
              <a:buFont typeface="Arial"/>
              <a:buChar char="•"/>
            </a:pPr>
            <a:r>
              <a:rPr lang="en-US" sz="1600" b="0" i="0" u="none" strike="noStrike" cap="none">
                <a:solidFill>
                  <a:srgbClr val="001F2E"/>
                </a:solidFill>
                <a:latin typeface="Josefin Sans"/>
                <a:ea typeface="Josefin Sans"/>
                <a:cs typeface="Josefin Sans"/>
                <a:sym typeface="Josefin Sans"/>
              </a:rPr>
              <a:t>Artificial Intelligence (AI)</a:t>
            </a:r>
            <a:endParaRPr sz="1600" b="0" i="0" u="none" strike="noStrike" cap="none">
              <a:solidFill>
                <a:srgbClr val="000000"/>
              </a:solidFill>
              <a:latin typeface="Josefin Sans"/>
              <a:ea typeface="Josefin Sans"/>
              <a:cs typeface="Josefin Sans"/>
              <a:sym typeface="Josefin Sans"/>
            </a:endParaRPr>
          </a:p>
          <a:p>
            <a:pPr marL="285750" marR="0" lvl="1" indent="-285750" algn="l" rtl="0">
              <a:lnSpc>
                <a:spcPct val="100000"/>
              </a:lnSpc>
              <a:spcBef>
                <a:spcPts val="100"/>
              </a:spcBef>
              <a:spcAft>
                <a:spcPts val="0"/>
              </a:spcAft>
              <a:buClr>
                <a:srgbClr val="001F2E"/>
              </a:buClr>
              <a:buSzPts val="1600"/>
              <a:buFont typeface="Arial"/>
              <a:buChar char="•"/>
            </a:pPr>
            <a:r>
              <a:rPr lang="en-US" sz="1600" b="0" i="0" u="none" strike="noStrike" cap="none">
                <a:solidFill>
                  <a:srgbClr val="001F2E"/>
                </a:solidFill>
                <a:latin typeface="Josefin Sans"/>
                <a:ea typeface="Josefin Sans"/>
                <a:cs typeface="Josefin Sans"/>
                <a:sym typeface="Josefin Sans"/>
              </a:rPr>
              <a:t>DevOps &amp; CI/CD</a:t>
            </a:r>
            <a:endParaRPr sz="1400" b="0" i="0" u="none" strike="noStrike" cap="none">
              <a:solidFill>
                <a:srgbClr val="000000"/>
              </a:solidFill>
              <a:latin typeface="Josefin Sans"/>
              <a:ea typeface="Josefin Sans"/>
              <a:cs typeface="Josefin Sans"/>
              <a:sym typeface="Josefin Sans"/>
            </a:endParaRPr>
          </a:p>
          <a:p>
            <a:pPr marL="285750" marR="0" lvl="1" indent="-285750" algn="l" rtl="0">
              <a:lnSpc>
                <a:spcPct val="100000"/>
              </a:lnSpc>
              <a:spcBef>
                <a:spcPts val="200"/>
              </a:spcBef>
              <a:spcAft>
                <a:spcPts val="0"/>
              </a:spcAft>
              <a:buClr>
                <a:srgbClr val="001F2E"/>
              </a:buClr>
              <a:buSzPts val="1600"/>
              <a:buFont typeface="Arial"/>
              <a:buChar char="•"/>
            </a:pPr>
            <a:r>
              <a:rPr lang="en-US" sz="1600" b="0" i="0" u="none" strike="noStrike" cap="none">
                <a:solidFill>
                  <a:srgbClr val="001F2E"/>
                </a:solidFill>
                <a:latin typeface="Josefin Sans"/>
                <a:ea typeface="Josefin Sans"/>
                <a:cs typeface="Josefin Sans"/>
                <a:sym typeface="Josefin Sans"/>
              </a:rPr>
              <a:t>Test Automation</a:t>
            </a:r>
            <a:endParaRPr sz="1400" b="0" i="0" u="none" strike="noStrike" cap="none">
              <a:solidFill>
                <a:srgbClr val="000000"/>
              </a:solidFill>
              <a:latin typeface="Josefin Sans"/>
              <a:ea typeface="Josefin Sans"/>
              <a:cs typeface="Josefin Sans"/>
              <a:sym typeface="Josefin Sans"/>
            </a:endParaRPr>
          </a:p>
          <a:p>
            <a:pPr marL="285750" marR="0" lvl="1" indent="-285750" algn="l" rtl="0">
              <a:lnSpc>
                <a:spcPct val="100000"/>
              </a:lnSpc>
              <a:spcBef>
                <a:spcPts val="200"/>
              </a:spcBef>
              <a:spcAft>
                <a:spcPts val="0"/>
              </a:spcAft>
              <a:buClr>
                <a:srgbClr val="001F2E"/>
              </a:buClr>
              <a:buSzPts val="1600"/>
              <a:buFont typeface="Arial"/>
              <a:buChar char="•"/>
            </a:pPr>
            <a:r>
              <a:rPr lang="en-US" sz="1600" b="0" i="0" u="none" strike="noStrike" cap="none">
                <a:solidFill>
                  <a:srgbClr val="001F2E"/>
                </a:solidFill>
                <a:latin typeface="Josefin Sans"/>
                <a:ea typeface="Josefin Sans"/>
                <a:cs typeface="Josefin Sans"/>
                <a:sym typeface="Josefin Sans"/>
              </a:rPr>
              <a:t>Device Management</a:t>
            </a:r>
            <a:endParaRPr sz="1400" b="0" i="0" u="none" strike="noStrike" cap="none">
              <a:solidFill>
                <a:srgbClr val="000000"/>
              </a:solidFill>
              <a:latin typeface="Josefin Sans"/>
              <a:ea typeface="Josefin Sans"/>
              <a:cs typeface="Josefin Sans"/>
              <a:sym typeface="Josefin Sans"/>
            </a:endParaRPr>
          </a:p>
          <a:p>
            <a:pPr marL="285750" marR="0" lvl="1" indent="-285750" algn="l" rtl="0">
              <a:lnSpc>
                <a:spcPct val="100000"/>
              </a:lnSpc>
              <a:spcBef>
                <a:spcPts val="200"/>
              </a:spcBef>
              <a:spcAft>
                <a:spcPts val="0"/>
              </a:spcAft>
              <a:buClr>
                <a:srgbClr val="001F2E"/>
              </a:buClr>
              <a:buSzPts val="1600"/>
              <a:buFont typeface="Arial"/>
              <a:buChar char="•"/>
            </a:pPr>
            <a:r>
              <a:rPr lang="en-US" sz="1600" b="0" i="0" u="none" strike="noStrike" cap="none">
                <a:solidFill>
                  <a:srgbClr val="001F2E"/>
                </a:solidFill>
                <a:latin typeface="Josefin Sans"/>
                <a:ea typeface="Josefin Sans"/>
                <a:cs typeface="Josefin Sans"/>
                <a:sym typeface="Josefin Sans"/>
              </a:rPr>
              <a:t>Modeling Tools</a:t>
            </a:r>
            <a:endParaRPr sz="1400" b="0" i="0" u="none" strike="noStrike" cap="none">
              <a:solidFill>
                <a:srgbClr val="000000"/>
              </a:solidFill>
              <a:latin typeface="Josefin Sans"/>
              <a:ea typeface="Josefin Sans"/>
              <a:cs typeface="Josefin Sans"/>
              <a:sym typeface="Josefin Sans"/>
            </a:endParaRPr>
          </a:p>
        </p:txBody>
      </p:sp>
      <p:pic>
        <p:nvPicPr>
          <p:cNvPr id="750" name="Google Shape;750;p8"/>
          <p:cNvPicPr preferRelativeResize="0"/>
          <p:nvPr/>
        </p:nvPicPr>
        <p:blipFill rotWithShape="1">
          <a:blip r:embed="rId13">
            <a:alphaModFix/>
          </a:blip>
          <a:srcRect/>
          <a:stretch/>
        </p:blipFill>
        <p:spPr>
          <a:xfrm>
            <a:off x="6290837" y="2960984"/>
            <a:ext cx="1757373" cy="232158"/>
          </a:xfrm>
          <a:prstGeom prst="rect">
            <a:avLst/>
          </a:prstGeom>
          <a:noFill/>
          <a:ln>
            <a:noFill/>
          </a:ln>
        </p:spPr>
      </p:pic>
      <p:pic>
        <p:nvPicPr>
          <p:cNvPr id="751" name="Google Shape;751;p8"/>
          <p:cNvPicPr preferRelativeResize="0"/>
          <p:nvPr/>
        </p:nvPicPr>
        <p:blipFill rotWithShape="1">
          <a:blip r:embed="rId14">
            <a:alphaModFix/>
          </a:blip>
          <a:srcRect/>
          <a:stretch/>
        </p:blipFill>
        <p:spPr>
          <a:xfrm>
            <a:off x="9849479" y="2884564"/>
            <a:ext cx="701920" cy="420274"/>
          </a:xfrm>
          <a:prstGeom prst="rect">
            <a:avLst/>
          </a:prstGeom>
          <a:noFill/>
          <a:ln>
            <a:noFill/>
          </a:ln>
        </p:spPr>
      </p:pic>
      <p:sp>
        <p:nvSpPr>
          <p:cNvPr id="752" name="Google Shape;752;p8"/>
          <p:cNvSpPr/>
          <p:nvPr/>
        </p:nvSpPr>
        <p:spPr>
          <a:xfrm>
            <a:off x="381000" y="4109530"/>
            <a:ext cx="3818925" cy="484921"/>
          </a:xfrm>
          <a:prstGeom prst="rect">
            <a:avLst/>
          </a:prstGeom>
          <a:solidFill>
            <a:srgbClr val="344B5F"/>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600"/>
              <a:buFont typeface="Arial"/>
              <a:buNone/>
            </a:pPr>
            <a:r>
              <a:rPr lang="en-US" sz="1600" b="0" i="0" u="none" strike="noStrike" cap="none">
                <a:solidFill>
                  <a:srgbClr val="FFFFFF"/>
                </a:solidFill>
                <a:latin typeface="Josefin Sans"/>
                <a:ea typeface="Josefin Sans"/>
                <a:cs typeface="Josefin Sans"/>
                <a:sym typeface="Josefin Sans"/>
              </a:rPr>
              <a:t>Platinum</a:t>
            </a:r>
            <a:endParaRPr sz="1400" b="0" i="0" u="none" strike="noStrike" cap="none">
              <a:solidFill>
                <a:srgbClr val="FFFFFF"/>
              </a:solidFill>
              <a:latin typeface="Josefin Sans"/>
              <a:ea typeface="Josefin Sans"/>
              <a:cs typeface="Josefin Sans"/>
              <a:sym typeface="Josefin Sans"/>
            </a:endParaRPr>
          </a:p>
        </p:txBody>
      </p:sp>
      <p:sp>
        <p:nvSpPr>
          <p:cNvPr id="753" name="Google Shape;753;p8"/>
          <p:cNvSpPr/>
          <p:nvPr/>
        </p:nvSpPr>
        <p:spPr>
          <a:xfrm>
            <a:off x="381000" y="4644381"/>
            <a:ext cx="3818925" cy="484921"/>
          </a:xfrm>
          <a:prstGeom prst="rect">
            <a:avLst/>
          </a:prstGeom>
          <a:solidFill>
            <a:srgbClr val="5B6B7F"/>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600"/>
              <a:buFont typeface="Arial"/>
              <a:buNone/>
            </a:pPr>
            <a:r>
              <a:rPr lang="en-US" sz="1600" b="0" i="0" u="none" strike="noStrike" cap="none">
                <a:solidFill>
                  <a:srgbClr val="FFFFFF"/>
                </a:solidFill>
                <a:latin typeface="Josefin Sans"/>
                <a:ea typeface="Josefin Sans"/>
                <a:cs typeface="Josefin Sans"/>
                <a:sym typeface="Josefin Sans"/>
              </a:rPr>
              <a:t>Gold</a:t>
            </a:r>
            <a:endParaRPr sz="1400" b="0" i="0" u="none" strike="noStrike" cap="none">
              <a:solidFill>
                <a:srgbClr val="FFFFFF"/>
              </a:solidFill>
              <a:latin typeface="Josefin Sans"/>
              <a:ea typeface="Josefin Sans"/>
              <a:cs typeface="Josefin Sans"/>
              <a:sym typeface="Josefin Sans"/>
            </a:endParaRPr>
          </a:p>
        </p:txBody>
      </p:sp>
      <p:sp>
        <p:nvSpPr>
          <p:cNvPr id="754" name="Google Shape;754;p8"/>
          <p:cNvSpPr/>
          <p:nvPr/>
        </p:nvSpPr>
        <p:spPr>
          <a:xfrm>
            <a:off x="381000" y="5179232"/>
            <a:ext cx="3818925" cy="484921"/>
          </a:xfrm>
          <a:prstGeom prst="rect">
            <a:avLst/>
          </a:prstGeom>
          <a:solidFill>
            <a:srgbClr val="E77E26"/>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600"/>
              <a:buFont typeface="Arial"/>
              <a:buNone/>
            </a:pPr>
            <a:r>
              <a:rPr lang="en-US" sz="1600" b="0" i="0" u="none" strike="noStrike" cap="none">
                <a:solidFill>
                  <a:srgbClr val="FFFFFF"/>
                </a:solidFill>
                <a:latin typeface="Josefin Sans"/>
                <a:ea typeface="Josefin Sans"/>
                <a:cs typeface="Josefin Sans"/>
                <a:sym typeface="Josefin Sans"/>
              </a:rPr>
              <a:t>Silver</a:t>
            </a:r>
            <a:endParaRPr sz="1400" b="0" i="0" u="none" strike="noStrike" cap="none">
              <a:solidFill>
                <a:srgbClr val="FFFFFF"/>
              </a:solidFill>
              <a:latin typeface="Josefin Sans"/>
              <a:ea typeface="Josefin Sans"/>
              <a:cs typeface="Josefin Sans"/>
              <a:sym typeface="Josefin Sans"/>
            </a:endParaRPr>
          </a:p>
        </p:txBody>
      </p:sp>
      <p:sp>
        <p:nvSpPr>
          <p:cNvPr id="755" name="Google Shape;755;p8"/>
          <p:cNvSpPr/>
          <p:nvPr/>
        </p:nvSpPr>
        <p:spPr>
          <a:xfrm>
            <a:off x="381000" y="5714082"/>
            <a:ext cx="3818925" cy="488109"/>
          </a:xfrm>
          <a:prstGeom prst="rect">
            <a:avLst/>
          </a:prstGeom>
          <a:solidFill>
            <a:srgbClr val="055174"/>
          </a:solidFill>
          <a:ln w="9525" cap="flat" cmpd="sng">
            <a:solidFill>
              <a:srgbClr val="93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600"/>
              <a:buFont typeface="Arial"/>
              <a:buNone/>
            </a:pPr>
            <a:r>
              <a:rPr lang="en-US" sz="1600" b="0" i="0" u="none" strike="noStrike" cap="none">
                <a:solidFill>
                  <a:srgbClr val="FFFFFF"/>
                </a:solidFill>
                <a:latin typeface="Josefin Sans"/>
                <a:ea typeface="Josefin Sans"/>
                <a:cs typeface="Josefin Sans"/>
                <a:sym typeface="Josefin Sans"/>
              </a:rPr>
              <a:t>Blue</a:t>
            </a:r>
            <a:endParaRPr sz="1400" b="0" i="0" u="none" strike="noStrike" cap="none">
              <a:solidFill>
                <a:srgbClr val="FFFFFF"/>
              </a:solidFill>
              <a:latin typeface="Josefin Sans"/>
              <a:ea typeface="Josefin Sans"/>
              <a:cs typeface="Josefin Sans"/>
              <a:sym typeface="Josefin Sans"/>
            </a:endParaRPr>
          </a:p>
        </p:txBody>
      </p:sp>
      <p:sp>
        <p:nvSpPr>
          <p:cNvPr id="756" name="Google Shape;756;p8"/>
          <p:cNvSpPr/>
          <p:nvPr/>
        </p:nvSpPr>
        <p:spPr>
          <a:xfrm>
            <a:off x="381000" y="3693840"/>
            <a:ext cx="3820006" cy="365760"/>
          </a:xfrm>
          <a:prstGeom prst="roundRect">
            <a:avLst>
              <a:gd name="adj" fmla="val 16667"/>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600"/>
              <a:buFont typeface="Arial"/>
              <a:buNone/>
            </a:pPr>
            <a:r>
              <a:rPr lang="en-US" sz="2000" b="1" i="0" u="none" strike="noStrike" cap="none">
                <a:solidFill>
                  <a:srgbClr val="073642"/>
                </a:solidFill>
                <a:latin typeface="Poppins Medium"/>
                <a:ea typeface="Poppins Medium"/>
                <a:cs typeface="Poppins Medium"/>
                <a:sym typeface="Poppins Medium"/>
              </a:rPr>
              <a:t>TIERS</a:t>
            </a:r>
            <a:endParaRPr sz="1400" b="0" i="0" u="none" strike="noStrike" cap="none">
              <a:solidFill>
                <a:srgbClr val="000000"/>
              </a:solidFill>
              <a:latin typeface="Poppins Medium"/>
              <a:ea typeface="Poppins Medium"/>
              <a:cs typeface="Poppins Medium"/>
              <a:sym typeface="Poppins Medium"/>
            </a:endParaRPr>
          </a:p>
        </p:txBody>
      </p:sp>
      <p:sp>
        <p:nvSpPr>
          <p:cNvPr id="757" name="Google Shape;757;p8"/>
          <p:cNvSpPr/>
          <p:nvPr/>
        </p:nvSpPr>
        <p:spPr>
          <a:xfrm>
            <a:off x="381001" y="1061941"/>
            <a:ext cx="5572123" cy="513035"/>
          </a:xfrm>
          <a:prstGeom prst="roundRect">
            <a:avLst>
              <a:gd name="adj" fmla="val 16667"/>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1F2E"/>
                </a:solidFill>
                <a:latin typeface="Poppins Medium"/>
                <a:ea typeface="Poppins Medium"/>
                <a:cs typeface="Poppins Medium"/>
                <a:sym typeface="Poppins Medium"/>
              </a:rPr>
              <a:t>SOLUTION</a:t>
            </a:r>
            <a:r>
              <a:rPr lang="en-US" sz="1800" b="1" i="0" u="none" strike="noStrike" cap="none">
                <a:solidFill>
                  <a:srgbClr val="001F2E"/>
                </a:solidFill>
                <a:latin typeface="Josefin Sans"/>
                <a:ea typeface="Josefin Sans"/>
                <a:cs typeface="Josefin Sans"/>
                <a:sym typeface="Josefin Sans"/>
              </a:rPr>
              <a:t> </a:t>
            </a:r>
            <a:r>
              <a:rPr lang="en-US" sz="1800" b="1" i="0" u="none" strike="noStrike" cap="none">
                <a:solidFill>
                  <a:srgbClr val="001F2E"/>
                </a:solidFill>
                <a:latin typeface="Poppins Medium"/>
                <a:ea typeface="Poppins Medium"/>
                <a:cs typeface="Poppins Medium"/>
                <a:sym typeface="Poppins Medium"/>
              </a:rPr>
              <a:t>PARTNERS</a:t>
            </a:r>
            <a:endParaRPr sz="1400" b="0" i="0" u="none" strike="noStrike" cap="none">
              <a:solidFill>
                <a:srgbClr val="000000"/>
              </a:solidFill>
              <a:latin typeface="Arial"/>
              <a:ea typeface="Arial"/>
              <a:cs typeface="Arial"/>
              <a:sym typeface="Arial"/>
            </a:endParaRPr>
          </a:p>
        </p:txBody>
      </p:sp>
      <p:sp>
        <p:nvSpPr>
          <p:cNvPr id="758" name="Google Shape;758;p8"/>
          <p:cNvSpPr/>
          <p:nvPr/>
        </p:nvSpPr>
        <p:spPr>
          <a:xfrm>
            <a:off x="6238876" y="1060549"/>
            <a:ext cx="5572123" cy="513035"/>
          </a:xfrm>
          <a:prstGeom prst="roundRect">
            <a:avLst>
              <a:gd name="adj" fmla="val 16667"/>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1F2E"/>
                </a:solidFill>
                <a:latin typeface="Poppins Medium"/>
                <a:ea typeface="Poppins Medium"/>
                <a:cs typeface="Poppins Medium"/>
                <a:sym typeface="Poppins Medium"/>
              </a:rPr>
              <a:t>TECHNOLOGY PARTNERS</a:t>
            </a:r>
            <a:endParaRPr sz="1400" b="1" i="0" u="none" strike="noStrike" cap="none">
              <a:solidFill>
                <a:srgbClr val="000000"/>
              </a:solidFill>
              <a:latin typeface="Poppins Medium"/>
              <a:ea typeface="Poppins Medium"/>
              <a:cs typeface="Poppins Medium"/>
              <a:sym typeface="Poppins Medium"/>
            </a:endParaRPr>
          </a:p>
        </p:txBody>
      </p:sp>
      <p:pic>
        <p:nvPicPr>
          <p:cNvPr id="759" name="Google Shape;759;p8"/>
          <p:cNvPicPr preferRelativeResize="0"/>
          <p:nvPr/>
        </p:nvPicPr>
        <p:blipFill rotWithShape="1">
          <a:blip r:embed="rId15">
            <a:alphaModFix/>
          </a:blip>
          <a:srcRect/>
          <a:stretch/>
        </p:blipFill>
        <p:spPr>
          <a:xfrm>
            <a:off x="1894107" y="1821256"/>
            <a:ext cx="1357100" cy="221670"/>
          </a:xfrm>
          <a:prstGeom prst="rect">
            <a:avLst/>
          </a:prstGeom>
          <a:noFill/>
          <a:ln>
            <a:noFill/>
          </a:ln>
        </p:spPr>
      </p:pic>
      <p:pic>
        <p:nvPicPr>
          <p:cNvPr id="760" name="Google Shape;760;p8" descr="A close up of a logo&#10;&#10;Description automatically generated"/>
          <p:cNvPicPr preferRelativeResize="0"/>
          <p:nvPr/>
        </p:nvPicPr>
        <p:blipFill rotWithShape="1">
          <a:blip r:embed="rId16">
            <a:alphaModFix/>
          </a:blip>
          <a:srcRect/>
          <a:stretch/>
        </p:blipFill>
        <p:spPr>
          <a:xfrm>
            <a:off x="392520" y="2311316"/>
            <a:ext cx="1357096" cy="319369"/>
          </a:xfrm>
          <a:prstGeom prst="rect">
            <a:avLst/>
          </a:prstGeom>
          <a:noFill/>
          <a:ln>
            <a:noFill/>
          </a:ln>
        </p:spPr>
      </p:pic>
      <p:pic>
        <p:nvPicPr>
          <p:cNvPr id="761" name="Google Shape;761;p8" descr="A black background with a black square&#10;&#10;Description automatically generated with medium confidence"/>
          <p:cNvPicPr preferRelativeResize="0"/>
          <p:nvPr/>
        </p:nvPicPr>
        <p:blipFill rotWithShape="1">
          <a:blip r:embed="rId17">
            <a:alphaModFix/>
          </a:blip>
          <a:srcRect/>
          <a:stretch/>
        </p:blipFill>
        <p:spPr>
          <a:xfrm>
            <a:off x="3556278" y="1675573"/>
            <a:ext cx="897813" cy="513036"/>
          </a:xfrm>
          <a:prstGeom prst="rect">
            <a:avLst/>
          </a:prstGeom>
          <a:noFill/>
          <a:ln>
            <a:noFill/>
          </a:ln>
        </p:spPr>
      </p:pic>
      <p:pic>
        <p:nvPicPr>
          <p:cNvPr id="762" name="Google Shape;762;p8"/>
          <p:cNvPicPr preferRelativeResize="0"/>
          <p:nvPr/>
        </p:nvPicPr>
        <p:blipFill rotWithShape="1">
          <a:blip r:embed="rId18">
            <a:alphaModFix/>
          </a:blip>
          <a:srcRect/>
          <a:stretch/>
        </p:blipFill>
        <p:spPr>
          <a:xfrm>
            <a:off x="2028648" y="2807739"/>
            <a:ext cx="982868" cy="562363"/>
          </a:xfrm>
          <a:prstGeom prst="rect">
            <a:avLst/>
          </a:prstGeom>
          <a:noFill/>
          <a:ln>
            <a:noFill/>
          </a:ln>
        </p:spPr>
      </p:pic>
      <p:pic>
        <p:nvPicPr>
          <p:cNvPr id="763" name="Google Shape;763;p8" descr="A blue and black logo&#10;&#10;Description automatically generated"/>
          <p:cNvPicPr preferRelativeResize="0"/>
          <p:nvPr/>
        </p:nvPicPr>
        <p:blipFill rotWithShape="1">
          <a:blip r:embed="rId19">
            <a:alphaModFix/>
          </a:blip>
          <a:srcRect/>
          <a:stretch/>
        </p:blipFill>
        <p:spPr>
          <a:xfrm>
            <a:off x="4413862" y="2964098"/>
            <a:ext cx="1477125" cy="249645"/>
          </a:xfrm>
          <a:prstGeom prst="rect">
            <a:avLst/>
          </a:prstGeom>
          <a:noFill/>
          <a:ln>
            <a:noFill/>
          </a:ln>
        </p:spPr>
      </p:pic>
      <p:pic>
        <p:nvPicPr>
          <p:cNvPr id="764" name="Google Shape;764;p8"/>
          <p:cNvPicPr preferRelativeResize="0"/>
          <p:nvPr/>
        </p:nvPicPr>
        <p:blipFill rotWithShape="1">
          <a:blip r:embed="rId20">
            <a:alphaModFix/>
          </a:blip>
          <a:srcRect r="-99"/>
          <a:stretch/>
        </p:blipFill>
        <p:spPr>
          <a:xfrm>
            <a:off x="392524" y="2923257"/>
            <a:ext cx="1357100" cy="331326"/>
          </a:xfrm>
          <a:prstGeom prst="rect">
            <a:avLst/>
          </a:prstGeom>
          <a:noFill/>
          <a:ln>
            <a:noFill/>
          </a:ln>
        </p:spPr>
      </p:pic>
      <p:pic>
        <p:nvPicPr>
          <p:cNvPr id="765" name="Google Shape;765;p8" descr="A blue and black logo&#10;&#10;Description automatically generated"/>
          <p:cNvPicPr preferRelativeResize="0"/>
          <p:nvPr/>
        </p:nvPicPr>
        <p:blipFill rotWithShape="1">
          <a:blip r:embed="rId21">
            <a:alphaModFix/>
          </a:blip>
          <a:srcRect/>
          <a:stretch/>
        </p:blipFill>
        <p:spPr>
          <a:xfrm>
            <a:off x="4668900" y="2316460"/>
            <a:ext cx="1208025" cy="309082"/>
          </a:xfrm>
          <a:prstGeom prst="rect">
            <a:avLst/>
          </a:prstGeom>
          <a:noFill/>
          <a:ln>
            <a:noFill/>
          </a:ln>
        </p:spPr>
      </p:pic>
      <p:pic>
        <p:nvPicPr>
          <p:cNvPr id="766" name="Google Shape;766;p8"/>
          <p:cNvPicPr preferRelativeResize="0"/>
          <p:nvPr/>
        </p:nvPicPr>
        <p:blipFill rotWithShape="1">
          <a:blip r:embed="rId22">
            <a:alphaModFix/>
          </a:blip>
          <a:srcRect/>
          <a:stretch/>
        </p:blipFill>
        <p:spPr>
          <a:xfrm>
            <a:off x="2161319" y="2252405"/>
            <a:ext cx="1208024" cy="437192"/>
          </a:xfrm>
          <a:prstGeom prst="rect">
            <a:avLst/>
          </a:prstGeom>
          <a:noFill/>
          <a:ln>
            <a:noFill/>
          </a:ln>
        </p:spPr>
      </p:pic>
      <p:pic>
        <p:nvPicPr>
          <p:cNvPr id="767" name="Google Shape;767;p8"/>
          <p:cNvPicPr preferRelativeResize="0"/>
          <p:nvPr/>
        </p:nvPicPr>
        <p:blipFill rotWithShape="1">
          <a:blip r:embed="rId23">
            <a:alphaModFix/>
          </a:blip>
          <a:srcRect/>
          <a:stretch/>
        </p:blipFill>
        <p:spPr>
          <a:xfrm>
            <a:off x="381012" y="1765774"/>
            <a:ext cx="1208025" cy="332634"/>
          </a:xfrm>
          <a:prstGeom prst="rect">
            <a:avLst/>
          </a:prstGeom>
          <a:noFill/>
          <a:ln>
            <a:noFill/>
          </a:ln>
        </p:spPr>
      </p:pic>
      <p:sp>
        <p:nvSpPr>
          <p:cNvPr id="768" name="Google Shape;768;p8"/>
          <p:cNvSpPr txBox="1"/>
          <p:nvPr/>
        </p:nvSpPr>
        <p:spPr>
          <a:xfrm>
            <a:off x="8969425" y="4322500"/>
            <a:ext cx="2895600" cy="1321800"/>
          </a:xfrm>
          <a:prstGeom prst="rect">
            <a:avLst/>
          </a:prstGeom>
          <a:noFill/>
          <a:ln>
            <a:noFill/>
          </a:ln>
        </p:spPr>
        <p:txBody>
          <a:bodyPr spcFirstLastPara="1" wrap="square" lIns="91425" tIns="91425" rIns="91425" bIns="91425" anchor="t" anchorCtr="0">
            <a:noAutofit/>
          </a:bodyPr>
          <a:lstStyle/>
          <a:p>
            <a:pPr marL="457200" marR="0" lvl="0" indent="-285750" algn="l" rtl="0">
              <a:lnSpc>
                <a:spcPct val="100000"/>
              </a:lnSpc>
              <a:spcBef>
                <a:spcPts val="0"/>
              </a:spcBef>
              <a:spcAft>
                <a:spcPts val="0"/>
              </a:spcAft>
              <a:buClr>
                <a:srgbClr val="001F2E"/>
              </a:buClr>
              <a:buSzPts val="900"/>
              <a:buFont typeface="Josefin Sans"/>
              <a:buChar char="●"/>
            </a:pPr>
            <a:r>
              <a:rPr lang="en-US" sz="1600" b="0" i="0" u="none" strike="noStrike" cap="none">
                <a:solidFill>
                  <a:srgbClr val="001F2E"/>
                </a:solidFill>
                <a:latin typeface="Josefin Sans"/>
                <a:ea typeface="Josefin Sans"/>
                <a:cs typeface="Josefin Sans"/>
                <a:sym typeface="Josefin Sans"/>
              </a:rPr>
              <a:t>Modernization</a:t>
            </a:r>
            <a:endParaRPr sz="1600" b="0" i="0" u="none" strike="noStrike" cap="none">
              <a:solidFill>
                <a:srgbClr val="001F2E"/>
              </a:solidFill>
              <a:latin typeface="Josefin Sans"/>
              <a:ea typeface="Josefin Sans"/>
              <a:cs typeface="Josefin Sans"/>
              <a:sym typeface="Josefin Sans"/>
            </a:endParaRPr>
          </a:p>
          <a:p>
            <a:pPr marL="457200" marR="0" lvl="0" indent="-285750" algn="l" rtl="0">
              <a:lnSpc>
                <a:spcPct val="100000"/>
              </a:lnSpc>
              <a:spcBef>
                <a:spcPts val="0"/>
              </a:spcBef>
              <a:spcAft>
                <a:spcPts val="0"/>
              </a:spcAft>
              <a:buClr>
                <a:srgbClr val="001F2E"/>
              </a:buClr>
              <a:buSzPts val="900"/>
              <a:buFont typeface="Josefin Sans"/>
              <a:buChar char="●"/>
            </a:pPr>
            <a:r>
              <a:rPr lang="en-US" sz="1600" b="0" i="0" u="none" strike="noStrike" cap="none">
                <a:solidFill>
                  <a:srgbClr val="001F2E"/>
                </a:solidFill>
                <a:latin typeface="Josefin Sans"/>
                <a:ea typeface="Josefin Sans"/>
                <a:cs typeface="Josefin Sans"/>
                <a:sym typeface="Josefin Sans"/>
              </a:rPr>
              <a:t>Agile Transformation</a:t>
            </a:r>
            <a:endParaRPr sz="1600" b="0" i="0" u="none" strike="noStrike" cap="none">
              <a:solidFill>
                <a:srgbClr val="001F2E"/>
              </a:solidFill>
              <a:latin typeface="Josefin Sans"/>
              <a:ea typeface="Josefin Sans"/>
              <a:cs typeface="Josefin Sans"/>
              <a:sym typeface="Josefin Sans"/>
            </a:endParaRPr>
          </a:p>
          <a:p>
            <a:pPr marL="457200" marR="0" lvl="0" indent="-285750" algn="l" rtl="0">
              <a:lnSpc>
                <a:spcPct val="100000"/>
              </a:lnSpc>
              <a:spcBef>
                <a:spcPts val="0"/>
              </a:spcBef>
              <a:spcAft>
                <a:spcPts val="0"/>
              </a:spcAft>
              <a:buClr>
                <a:srgbClr val="001F2E"/>
              </a:buClr>
              <a:buSzPts val="900"/>
              <a:buFont typeface="Josefin Sans"/>
              <a:buChar char="●"/>
            </a:pPr>
            <a:r>
              <a:rPr lang="en-US" sz="1600" b="0" i="0" u="none" strike="noStrike" cap="none">
                <a:solidFill>
                  <a:srgbClr val="001F2E"/>
                </a:solidFill>
                <a:latin typeface="Josefin Sans"/>
                <a:ea typeface="Josefin Sans"/>
                <a:cs typeface="Josefin Sans"/>
                <a:sym typeface="Josefin Sans"/>
              </a:rPr>
              <a:t>Implementation Services</a:t>
            </a:r>
            <a:endParaRPr sz="1600" b="0" i="0" u="none" strike="noStrike" cap="none">
              <a:solidFill>
                <a:srgbClr val="001F2E"/>
              </a:solidFill>
              <a:latin typeface="Josefin Sans"/>
              <a:ea typeface="Josefin Sans"/>
              <a:cs typeface="Josefin Sans"/>
              <a:sym typeface="Josefin Sans"/>
            </a:endParaRPr>
          </a:p>
          <a:p>
            <a:pPr marL="457200" marR="0" lvl="0" indent="-285750" algn="l" rtl="0">
              <a:lnSpc>
                <a:spcPct val="100000"/>
              </a:lnSpc>
              <a:spcBef>
                <a:spcPts val="0"/>
              </a:spcBef>
              <a:spcAft>
                <a:spcPts val="0"/>
              </a:spcAft>
              <a:buClr>
                <a:srgbClr val="001F2E"/>
              </a:buClr>
              <a:buSzPts val="900"/>
              <a:buFont typeface="Josefin Sans"/>
              <a:buChar char="●"/>
            </a:pPr>
            <a:r>
              <a:rPr lang="en-US" sz="1600" b="0" i="0" u="none" strike="noStrike" cap="none">
                <a:solidFill>
                  <a:srgbClr val="001F2E"/>
                </a:solidFill>
                <a:latin typeface="Josefin Sans"/>
                <a:ea typeface="Josefin Sans"/>
                <a:cs typeface="Josefin Sans"/>
                <a:sym typeface="Josefin Sans"/>
              </a:rPr>
              <a:t>Training</a:t>
            </a:r>
            <a:endParaRPr sz="1600" b="0" i="0" u="none" strike="noStrike" cap="none">
              <a:solidFill>
                <a:srgbClr val="001F2E"/>
              </a:solidFill>
              <a:latin typeface="Josefin Sans"/>
              <a:ea typeface="Josefin Sans"/>
              <a:cs typeface="Josefin Sans"/>
              <a:sym typeface="Josefin Sans"/>
            </a:endParaRPr>
          </a:p>
          <a:p>
            <a:pPr marL="457200" marR="0" lvl="0" indent="-285750" algn="l" rtl="0">
              <a:lnSpc>
                <a:spcPct val="100000"/>
              </a:lnSpc>
              <a:spcBef>
                <a:spcPts val="0"/>
              </a:spcBef>
              <a:spcAft>
                <a:spcPts val="0"/>
              </a:spcAft>
              <a:buClr>
                <a:srgbClr val="001F2E"/>
              </a:buClr>
              <a:buSzPts val="900"/>
              <a:buFont typeface="Josefin Sans"/>
              <a:buChar char="●"/>
            </a:pPr>
            <a:r>
              <a:rPr lang="en-US" sz="1600" b="0" i="0" u="none" strike="noStrike" cap="none">
                <a:solidFill>
                  <a:srgbClr val="001F2E"/>
                </a:solidFill>
                <a:latin typeface="Josefin Sans"/>
                <a:ea typeface="Josefin Sans"/>
                <a:cs typeface="Josefin Sans"/>
                <a:sym typeface="Josefin Sans"/>
              </a:rPr>
              <a:t>Load Testing</a:t>
            </a:r>
            <a:endParaRPr sz="1600" b="0" i="0" u="none" strike="noStrike" cap="none">
              <a:solidFill>
                <a:srgbClr val="001F2E"/>
              </a:solidFill>
              <a:latin typeface="Josefin Sans"/>
              <a:ea typeface="Josefin Sans"/>
              <a:cs typeface="Josefin Sans"/>
              <a:sym typeface="Josefin Sans"/>
            </a:endParaRPr>
          </a:p>
        </p:txBody>
      </p:sp>
      <p:pic>
        <p:nvPicPr>
          <p:cNvPr id="769" name="Google Shape;769;p8" descr="H2 Software Consulting Services, Inc."/>
          <p:cNvPicPr preferRelativeResize="0"/>
          <p:nvPr/>
        </p:nvPicPr>
        <p:blipFill rotWithShape="1">
          <a:blip r:embed="rId24">
            <a:alphaModFix/>
          </a:blip>
          <a:srcRect/>
          <a:stretch/>
        </p:blipFill>
        <p:spPr>
          <a:xfrm>
            <a:off x="3394329" y="2807739"/>
            <a:ext cx="832551" cy="528111"/>
          </a:xfrm>
          <a:prstGeom prst="rect">
            <a:avLst/>
          </a:prstGeom>
          <a:noFill/>
          <a:ln>
            <a:noFill/>
          </a:ln>
        </p:spPr>
      </p:pic>
      <p:pic>
        <p:nvPicPr>
          <p:cNvPr id="770" name="Google Shape;770;p8" descr="Fujitsu - Wikipedia"/>
          <p:cNvPicPr preferRelativeResize="0"/>
          <p:nvPr/>
        </p:nvPicPr>
        <p:blipFill rotWithShape="1">
          <a:blip r:embed="rId25">
            <a:alphaModFix/>
          </a:blip>
          <a:srcRect/>
          <a:stretch/>
        </p:blipFill>
        <p:spPr>
          <a:xfrm>
            <a:off x="4776303" y="1693483"/>
            <a:ext cx="884289" cy="4270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Customer Testimonials</a:t>
            </a:r>
            <a:endParaRPr/>
          </a:p>
        </p:txBody>
      </p:sp>
      <p:sp>
        <p:nvSpPr>
          <p:cNvPr id="997" name="Google Shape;997;p31"/>
          <p:cNvSpPr/>
          <p:nvPr/>
        </p:nvSpPr>
        <p:spPr>
          <a:xfrm>
            <a:off x="1118587" y="1921509"/>
            <a:ext cx="9703294"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Josefin Sans"/>
                <a:ea typeface="Josefin Sans"/>
                <a:cs typeface="Josefin Sans"/>
                <a:sym typeface="Josefin Sans"/>
              </a:rPr>
              <a:t> Easy to set up (meaning the project templates, users, customizable fields, etc.) * Very good integration possibilities with other tools * Attractive GUI * Great customization possibilities for reports * REST API available and well documented. We used a maintenance release for one of our medical devices as a trial. Spira allowed very easy control of Requirements and Test artifacts and especially traceability and traceability reporting, which is vital for e.g. the FDA submissions.</a:t>
            </a:r>
            <a:endParaRPr/>
          </a:p>
          <a:p>
            <a:pPr marL="0" marR="0" lvl="0" indent="0" algn="ctr" rtl="0">
              <a:spcBef>
                <a:spcPts val="0"/>
              </a:spcBef>
              <a:spcAft>
                <a:spcPts val="0"/>
              </a:spcAft>
              <a:buNone/>
            </a:pPr>
            <a:r>
              <a:rPr lang="en-US" sz="1800">
                <a:solidFill>
                  <a:schemeClr val="dk1"/>
                </a:solidFill>
                <a:latin typeface="Josefin Sans"/>
                <a:ea typeface="Josefin Sans"/>
                <a:cs typeface="Josefin Sans"/>
                <a:sym typeface="Josefin Sans"/>
              </a:rPr>
              <a:t> </a:t>
            </a:r>
            <a:r>
              <a:rPr lang="en-US" sz="1800" b="1" i="1">
                <a:solidFill>
                  <a:schemeClr val="dk1"/>
                </a:solidFill>
                <a:latin typeface="Josefin Sans"/>
                <a:ea typeface="Josefin Sans"/>
                <a:cs typeface="Josefin Sans"/>
                <a:sym typeface="Josefin Sans"/>
              </a:rPr>
              <a:t>	- Dennis Lardenoye, </a:t>
            </a:r>
            <a:r>
              <a:rPr lang="en-US" sz="1800" i="1">
                <a:solidFill>
                  <a:schemeClr val="dk1"/>
                </a:solidFill>
                <a:latin typeface="Josefin Sans"/>
                <a:ea typeface="Josefin Sans"/>
                <a:cs typeface="Josefin Sans"/>
                <a:sym typeface="Josefin Sans"/>
              </a:rPr>
              <a:t>Pie Medical Imaging</a:t>
            </a:r>
            <a:endParaRPr sz="1800" i="1">
              <a:solidFill>
                <a:schemeClr val="dk1"/>
              </a:solidFill>
              <a:latin typeface="Josefin Sans"/>
              <a:ea typeface="Josefin Sans"/>
              <a:cs typeface="Josefin Sans"/>
              <a:sym typeface="Josefin Sans"/>
            </a:endParaRPr>
          </a:p>
        </p:txBody>
      </p:sp>
      <p:grpSp>
        <p:nvGrpSpPr>
          <p:cNvPr id="998" name="Google Shape;998;p31"/>
          <p:cNvGrpSpPr/>
          <p:nvPr/>
        </p:nvGrpSpPr>
        <p:grpSpPr>
          <a:xfrm>
            <a:off x="630315" y="1152194"/>
            <a:ext cx="10723484" cy="1323439"/>
            <a:chOff x="630315" y="1152194"/>
            <a:chExt cx="10723484" cy="1323439"/>
          </a:xfrm>
        </p:grpSpPr>
        <p:cxnSp>
          <p:nvCxnSpPr>
            <p:cNvPr id="999" name="Google Shape;999;p31"/>
            <p:cNvCxnSpPr/>
            <p:nvPr/>
          </p:nvCxnSpPr>
          <p:spPr>
            <a:xfrm>
              <a:off x="630315" y="1615736"/>
              <a:ext cx="4980372" cy="0"/>
            </a:xfrm>
            <a:prstGeom prst="straightConnector1">
              <a:avLst/>
            </a:prstGeom>
            <a:noFill/>
            <a:ln w="19050" cap="flat" cmpd="sng">
              <a:solidFill>
                <a:srgbClr val="D8D8D8"/>
              </a:solidFill>
              <a:prstDash val="solid"/>
              <a:miter lim="800000"/>
              <a:headEnd type="none" w="sm" len="sm"/>
              <a:tailEnd type="none" w="sm" len="sm"/>
            </a:ln>
          </p:spPr>
        </p:cxnSp>
        <p:cxnSp>
          <p:nvCxnSpPr>
            <p:cNvPr id="1000" name="Google Shape;1000;p31"/>
            <p:cNvCxnSpPr/>
            <p:nvPr/>
          </p:nvCxnSpPr>
          <p:spPr>
            <a:xfrm>
              <a:off x="6356412" y="1615736"/>
              <a:ext cx="4997387" cy="0"/>
            </a:xfrm>
            <a:prstGeom prst="straightConnector1">
              <a:avLst/>
            </a:prstGeom>
            <a:noFill/>
            <a:ln w="19050" cap="flat" cmpd="sng">
              <a:solidFill>
                <a:srgbClr val="D8D8D8"/>
              </a:solidFill>
              <a:prstDash val="solid"/>
              <a:miter lim="800000"/>
              <a:headEnd type="none" w="sm" len="sm"/>
              <a:tailEnd type="none" w="sm" len="sm"/>
            </a:ln>
          </p:spPr>
        </p:cxnSp>
        <p:sp>
          <p:nvSpPr>
            <p:cNvPr id="1001" name="Google Shape;1001;p31"/>
            <p:cNvSpPr txBox="1"/>
            <p:nvPr/>
          </p:nvSpPr>
          <p:spPr>
            <a:xfrm>
              <a:off x="5610687" y="1152194"/>
              <a:ext cx="63991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a:solidFill>
                    <a:srgbClr val="D8D8D8"/>
                  </a:solidFill>
                  <a:latin typeface="Kanit"/>
                  <a:ea typeface="Kanit"/>
                  <a:cs typeface="Kanit"/>
                  <a:sym typeface="Kanit"/>
                </a:rPr>
                <a:t>“</a:t>
              </a:r>
              <a:endParaRPr/>
            </a:p>
          </p:txBody>
        </p:sp>
      </p:grpSp>
      <p:grpSp>
        <p:nvGrpSpPr>
          <p:cNvPr id="1002" name="Google Shape;1002;p31"/>
          <p:cNvGrpSpPr/>
          <p:nvPr/>
        </p:nvGrpSpPr>
        <p:grpSpPr>
          <a:xfrm>
            <a:off x="631793" y="3701570"/>
            <a:ext cx="10723484" cy="1323439"/>
            <a:chOff x="630315" y="1152194"/>
            <a:chExt cx="10723484" cy="1323439"/>
          </a:xfrm>
        </p:grpSpPr>
        <p:cxnSp>
          <p:nvCxnSpPr>
            <p:cNvPr id="1003" name="Google Shape;1003;p31"/>
            <p:cNvCxnSpPr/>
            <p:nvPr/>
          </p:nvCxnSpPr>
          <p:spPr>
            <a:xfrm>
              <a:off x="630315" y="1615736"/>
              <a:ext cx="4980372" cy="0"/>
            </a:xfrm>
            <a:prstGeom prst="straightConnector1">
              <a:avLst/>
            </a:prstGeom>
            <a:noFill/>
            <a:ln w="19050" cap="flat" cmpd="sng">
              <a:solidFill>
                <a:srgbClr val="D8D8D8"/>
              </a:solidFill>
              <a:prstDash val="solid"/>
              <a:miter lim="800000"/>
              <a:headEnd type="none" w="sm" len="sm"/>
              <a:tailEnd type="none" w="sm" len="sm"/>
            </a:ln>
          </p:spPr>
        </p:cxnSp>
        <p:cxnSp>
          <p:nvCxnSpPr>
            <p:cNvPr id="1004" name="Google Shape;1004;p31"/>
            <p:cNvCxnSpPr/>
            <p:nvPr/>
          </p:nvCxnSpPr>
          <p:spPr>
            <a:xfrm>
              <a:off x="6356412" y="1615736"/>
              <a:ext cx="4997387" cy="0"/>
            </a:xfrm>
            <a:prstGeom prst="straightConnector1">
              <a:avLst/>
            </a:prstGeom>
            <a:noFill/>
            <a:ln w="19050" cap="flat" cmpd="sng">
              <a:solidFill>
                <a:srgbClr val="D8D8D8"/>
              </a:solidFill>
              <a:prstDash val="solid"/>
              <a:miter lim="800000"/>
              <a:headEnd type="none" w="sm" len="sm"/>
              <a:tailEnd type="none" w="sm" len="sm"/>
            </a:ln>
          </p:spPr>
        </p:cxnSp>
        <p:sp>
          <p:nvSpPr>
            <p:cNvPr id="1005" name="Google Shape;1005;p31"/>
            <p:cNvSpPr txBox="1"/>
            <p:nvPr/>
          </p:nvSpPr>
          <p:spPr>
            <a:xfrm>
              <a:off x="5610687" y="1152194"/>
              <a:ext cx="63991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a:solidFill>
                    <a:srgbClr val="D8D8D8"/>
                  </a:solidFill>
                  <a:latin typeface="Kanit"/>
                  <a:ea typeface="Kanit"/>
                  <a:cs typeface="Kanit"/>
                  <a:sym typeface="Kanit"/>
                </a:rPr>
                <a:t>“</a:t>
              </a:r>
              <a:endParaRPr/>
            </a:p>
          </p:txBody>
        </p:sp>
      </p:grpSp>
      <p:grpSp>
        <p:nvGrpSpPr>
          <p:cNvPr id="1006" name="Google Shape;1006;p31"/>
          <p:cNvGrpSpPr/>
          <p:nvPr/>
        </p:nvGrpSpPr>
        <p:grpSpPr>
          <a:xfrm>
            <a:off x="640671" y="5699051"/>
            <a:ext cx="10723484" cy="1323439"/>
            <a:chOff x="630315" y="1152194"/>
            <a:chExt cx="10723484" cy="1323439"/>
          </a:xfrm>
        </p:grpSpPr>
        <p:cxnSp>
          <p:nvCxnSpPr>
            <p:cNvPr id="1007" name="Google Shape;1007;p31"/>
            <p:cNvCxnSpPr/>
            <p:nvPr/>
          </p:nvCxnSpPr>
          <p:spPr>
            <a:xfrm>
              <a:off x="630315" y="1615736"/>
              <a:ext cx="4980372" cy="0"/>
            </a:xfrm>
            <a:prstGeom prst="straightConnector1">
              <a:avLst/>
            </a:prstGeom>
            <a:noFill/>
            <a:ln w="19050" cap="flat" cmpd="sng">
              <a:solidFill>
                <a:srgbClr val="D8D8D8"/>
              </a:solidFill>
              <a:prstDash val="solid"/>
              <a:miter lim="800000"/>
              <a:headEnd type="none" w="sm" len="sm"/>
              <a:tailEnd type="none" w="sm" len="sm"/>
            </a:ln>
          </p:spPr>
        </p:cxnSp>
        <p:cxnSp>
          <p:nvCxnSpPr>
            <p:cNvPr id="1008" name="Google Shape;1008;p31"/>
            <p:cNvCxnSpPr/>
            <p:nvPr/>
          </p:nvCxnSpPr>
          <p:spPr>
            <a:xfrm>
              <a:off x="6356412" y="1615736"/>
              <a:ext cx="4997387" cy="0"/>
            </a:xfrm>
            <a:prstGeom prst="straightConnector1">
              <a:avLst/>
            </a:prstGeom>
            <a:noFill/>
            <a:ln w="19050" cap="flat" cmpd="sng">
              <a:solidFill>
                <a:srgbClr val="D8D8D8"/>
              </a:solidFill>
              <a:prstDash val="solid"/>
              <a:miter lim="800000"/>
              <a:headEnd type="none" w="sm" len="sm"/>
              <a:tailEnd type="none" w="sm" len="sm"/>
            </a:ln>
          </p:spPr>
        </p:cxnSp>
        <p:sp>
          <p:nvSpPr>
            <p:cNvPr id="1009" name="Google Shape;1009;p31"/>
            <p:cNvSpPr txBox="1"/>
            <p:nvPr/>
          </p:nvSpPr>
          <p:spPr>
            <a:xfrm>
              <a:off x="5610687" y="1152194"/>
              <a:ext cx="63991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a:solidFill>
                    <a:srgbClr val="D8D8D8"/>
                  </a:solidFill>
                  <a:latin typeface="Kanit"/>
                  <a:ea typeface="Kanit"/>
                  <a:cs typeface="Kanit"/>
                  <a:sym typeface="Kanit"/>
                </a:rPr>
                <a:t>“</a:t>
              </a:r>
              <a:endParaRPr/>
            </a:p>
          </p:txBody>
        </p:sp>
      </p:grpSp>
      <p:sp>
        <p:nvSpPr>
          <p:cNvPr id="1010" name="Google Shape;1010;p31"/>
          <p:cNvSpPr/>
          <p:nvPr/>
        </p:nvSpPr>
        <p:spPr>
          <a:xfrm>
            <a:off x="1120067" y="4604051"/>
            <a:ext cx="970329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Josefin Sans"/>
                <a:ea typeface="Josefin Sans"/>
                <a:cs typeface="Josefin Sans"/>
                <a:sym typeface="Josefin Sans"/>
              </a:rPr>
              <a:t>Modern Tool, Properly Designed! I really am enjoying working with SpiraPlan. I managed various other ALM environments for about a decade and it's quite refreshing to be working with a modern tool that was properly designed from the ground up! </a:t>
            </a:r>
            <a:endParaRPr/>
          </a:p>
          <a:p>
            <a:pPr marL="0" marR="0" lvl="0" indent="0" algn="ctr" rtl="0">
              <a:spcBef>
                <a:spcPts val="0"/>
              </a:spcBef>
              <a:spcAft>
                <a:spcPts val="0"/>
              </a:spcAft>
              <a:buNone/>
            </a:pPr>
            <a:r>
              <a:rPr lang="en-US" sz="1800" b="1" i="1">
                <a:solidFill>
                  <a:schemeClr val="dk1"/>
                </a:solidFill>
                <a:latin typeface="Josefin Sans"/>
                <a:ea typeface="Josefin Sans"/>
                <a:cs typeface="Josefin Sans"/>
                <a:sym typeface="Josefin Sans"/>
              </a:rPr>
              <a:t>	- Tim Hartman, </a:t>
            </a:r>
            <a:r>
              <a:rPr lang="en-US" sz="1800" i="1">
                <a:solidFill>
                  <a:schemeClr val="dk1"/>
                </a:solidFill>
                <a:latin typeface="Josefin Sans"/>
                <a:ea typeface="Josefin Sans"/>
                <a:cs typeface="Josefin Sans"/>
                <a:sym typeface="Josefin Sans"/>
              </a:rPr>
              <a:t>TX3 Life Sciences</a:t>
            </a:r>
            <a:endParaRPr sz="1800" i="1">
              <a:solidFill>
                <a:schemeClr val="dk1"/>
              </a:solidFill>
              <a:latin typeface="Josefin Sans"/>
              <a:ea typeface="Josefin Sans"/>
              <a:cs typeface="Josefin Sans"/>
              <a:sym typeface="Josefi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Awards and Recognition*</a:t>
            </a:r>
            <a:endParaRPr/>
          </a:p>
        </p:txBody>
      </p:sp>
      <p:sp>
        <p:nvSpPr>
          <p:cNvPr id="1016" name="Google Shape;1016;p32"/>
          <p:cNvSpPr txBox="1"/>
          <p:nvPr/>
        </p:nvSpPr>
        <p:spPr>
          <a:xfrm>
            <a:off x="5119503" y="6214369"/>
            <a:ext cx="50788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Kanit"/>
                <a:ea typeface="Kanit"/>
                <a:cs typeface="Kanit"/>
                <a:sym typeface="Kanit"/>
              </a:rPr>
              <a:t>*Gartner, TrustRadius, Capterra</a:t>
            </a:r>
            <a:endParaRPr/>
          </a:p>
        </p:txBody>
      </p:sp>
      <p:pic>
        <p:nvPicPr>
          <p:cNvPr id="1017" name="Google Shape;1017;p32"/>
          <p:cNvPicPr preferRelativeResize="0"/>
          <p:nvPr/>
        </p:nvPicPr>
        <p:blipFill rotWithShape="1">
          <a:blip r:embed="rId3">
            <a:alphaModFix/>
          </a:blip>
          <a:srcRect/>
          <a:stretch/>
        </p:blipFill>
        <p:spPr>
          <a:xfrm>
            <a:off x="994614" y="3678957"/>
            <a:ext cx="3994618" cy="2735949"/>
          </a:xfrm>
          <a:prstGeom prst="rect">
            <a:avLst/>
          </a:prstGeom>
          <a:noFill/>
          <a:ln w="9525" cap="flat" cmpd="sng">
            <a:solidFill>
              <a:srgbClr val="93A1A1"/>
            </a:solidFill>
            <a:prstDash val="solid"/>
            <a:round/>
            <a:headEnd type="none" w="sm" len="sm"/>
            <a:tailEnd type="none" w="sm" len="sm"/>
          </a:ln>
        </p:spPr>
      </p:pic>
      <p:pic>
        <p:nvPicPr>
          <p:cNvPr id="1018" name="Google Shape;1018;p32"/>
          <p:cNvPicPr preferRelativeResize="0"/>
          <p:nvPr/>
        </p:nvPicPr>
        <p:blipFill rotWithShape="1">
          <a:blip r:embed="rId4">
            <a:alphaModFix/>
          </a:blip>
          <a:srcRect/>
          <a:stretch/>
        </p:blipFill>
        <p:spPr>
          <a:xfrm>
            <a:off x="981542" y="1447878"/>
            <a:ext cx="3981546" cy="2094312"/>
          </a:xfrm>
          <a:prstGeom prst="rect">
            <a:avLst/>
          </a:prstGeom>
          <a:noFill/>
          <a:ln w="9525" cap="flat" cmpd="sng">
            <a:solidFill>
              <a:srgbClr val="93A1A1"/>
            </a:solidFill>
            <a:prstDash val="solid"/>
            <a:round/>
            <a:headEnd type="none" w="sm" len="sm"/>
            <a:tailEnd type="none" w="sm" len="sm"/>
          </a:ln>
        </p:spPr>
      </p:pic>
      <p:pic>
        <p:nvPicPr>
          <p:cNvPr id="1019" name="Google Shape;1019;p32"/>
          <p:cNvPicPr preferRelativeResize="0"/>
          <p:nvPr/>
        </p:nvPicPr>
        <p:blipFill rotWithShape="1">
          <a:blip r:embed="rId5">
            <a:alphaModFix/>
          </a:blip>
          <a:srcRect/>
          <a:stretch/>
        </p:blipFill>
        <p:spPr>
          <a:xfrm>
            <a:off x="5106430" y="1447878"/>
            <a:ext cx="6339416" cy="3710048"/>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a:t>AI in the Software Lifecycle</a:t>
            </a:r>
            <a:endParaRPr/>
          </a:p>
        </p:txBody>
      </p:sp>
      <p:sp>
        <p:nvSpPr>
          <p:cNvPr id="1015" name="Google Shape;1015;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E91"/>
              </a:buClr>
              <a:buSzPts val="2400"/>
              <a:buNone/>
            </a:pPr>
            <a:r>
              <a:rPr lang="en-US"/>
              <a:t>How AI is Transforming the Software Development Lifecycle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21"/>
          <p:cNvSpPr/>
          <p:nvPr/>
        </p:nvSpPr>
        <p:spPr>
          <a:xfrm>
            <a:off x="908806" y="1593908"/>
            <a:ext cx="10374386" cy="679508"/>
          </a:xfrm>
          <a:prstGeom prst="rect">
            <a:avLst/>
          </a:prstGeom>
          <a:solidFill>
            <a:srgbClr val="0A5569"/>
          </a:solidFill>
          <a:ln w="25400" cap="flat" cmpd="sng">
            <a:solidFill>
              <a:srgbClr val="2641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Kanit"/>
              <a:ea typeface="Kanit"/>
              <a:cs typeface="Kanit"/>
              <a:sym typeface="Kanit"/>
            </a:endParaRPr>
          </a:p>
        </p:txBody>
      </p:sp>
      <p:sp>
        <p:nvSpPr>
          <p:cNvPr id="1021" name="Google Shape;102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t>Agentic AI: </a:t>
            </a:r>
            <a:r>
              <a:rPr lang="en-US">
                <a:solidFill>
                  <a:schemeClr val="lt2"/>
                </a:solidFill>
              </a:rPr>
              <a:t>Adoption in the Enterprise</a:t>
            </a:r>
            <a:endParaRPr/>
          </a:p>
        </p:txBody>
      </p:sp>
      <p:sp>
        <p:nvSpPr>
          <p:cNvPr id="1022" name="Google Shape;1022;p21"/>
          <p:cNvSpPr/>
          <p:nvPr/>
        </p:nvSpPr>
        <p:spPr>
          <a:xfrm>
            <a:off x="908808" y="1602297"/>
            <a:ext cx="10374386" cy="4379053"/>
          </a:xfrm>
          <a:prstGeom prst="rect">
            <a:avLst/>
          </a:prstGeom>
          <a:no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CB26"/>
              </a:solidFill>
              <a:latin typeface="Arial"/>
              <a:ea typeface="Arial"/>
              <a:cs typeface="Arial"/>
              <a:sym typeface="Arial"/>
            </a:endParaRPr>
          </a:p>
        </p:txBody>
      </p:sp>
      <p:cxnSp>
        <p:nvCxnSpPr>
          <p:cNvPr id="1023" name="Google Shape;1023;p21"/>
          <p:cNvCxnSpPr/>
          <p:nvPr/>
        </p:nvCxnSpPr>
        <p:spPr>
          <a:xfrm>
            <a:off x="4228052" y="1610686"/>
            <a:ext cx="0" cy="4387442"/>
          </a:xfrm>
          <a:prstGeom prst="straightConnector1">
            <a:avLst/>
          </a:prstGeom>
          <a:noFill/>
          <a:ln w="25400" cap="flat" cmpd="sng">
            <a:solidFill>
              <a:schemeClr val="lt2"/>
            </a:solidFill>
            <a:prstDash val="solid"/>
            <a:round/>
            <a:headEnd type="none" w="sm" len="sm"/>
            <a:tailEnd type="none" w="sm" len="sm"/>
          </a:ln>
        </p:spPr>
      </p:cxnSp>
      <p:cxnSp>
        <p:nvCxnSpPr>
          <p:cNvPr id="1024" name="Google Shape;1024;p21"/>
          <p:cNvCxnSpPr/>
          <p:nvPr/>
        </p:nvCxnSpPr>
        <p:spPr>
          <a:xfrm>
            <a:off x="7845105" y="1593908"/>
            <a:ext cx="0" cy="4387442"/>
          </a:xfrm>
          <a:prstGeom prst="straightConnector1">
            <a:avLst/>
          </a:prstGeom>
          <a:noFill/>
          <a:ln w="25400" cap="flat" cmpd="sng">
            <a:solidFill>
              <a:schemeClr val="lt2"/>
            </a:solidFill>
            <a:prstDash val="solid"/>
            <a:round/>
            <a:headEnd type="none" w="sm" len="sm"/>
            <a:tailEnd type="none" w="sm" len="sm"/>
          </a:ln>
        </p:spPr>
      </p:cxnSp>
      <p:cxnSp>
        <p:nvCxnSpPr>
          <p:cNvPr id="1025" name="Google Shape;1025;p21"/>
          <p:cNvCxnSpPr/>
          <p:nvPr/>
        </p:nvCxnSpPr>
        <p:spPr>
          <a:xfrm rot="10800000">
            <a:off x="908806" y="2273417"/>
            <a:ext cx="10374388" cy="0"/>
          </a:xfrm>
          <a:prstGeom prst="straightConnector1">
            <a:avLst/>
          </a:prstGeom>
          <a:noFill/>
          <a:ln w="25400" cap="flat" cmpd="sng">
            <a:solidFill>
              <a:schemeClr val="lt2"/>
            </a:solidFill>
            <a:prstDash val="solid"/>
            <a:round/>
            <a:headEnd type="none" w="sm" len="sm"/>
            <a:tailEnd type="none" w="sm" len="sm"/>
          </a:ln>
        </p:spPr>
      </p:cxnSp>
      <p:sp>
        <p:nvSpPr>
          <p:cNvPr id="1026" name="Google Shape;1026;p21"/>
          <p:cNvSpPr txBox="1"/>
          <p:nvPr/>
        </p:nvSpPr>
        <p:spPr>
          <a:xfrm>
            <a:off x="908806" y="1747159"/>
            <a:ext cx="33192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Kanit"/>
                <a:ea typeface="Kanit"/>
                <a:cs typeface="Kanit"/>
                <a:sym typeface="Kanit"/>
              </a:rPr>
              <a:t>Phase 1: Digital Intern</a:t>
            </a:r>
            <a:endParaRPr/>
          </a:p>
        </p:txBody>
      </p:sp>
      <p:sp>
        <p:nvSpPr>
          <p:cNvPr id="1027" name="Google Shape;1027;p21"/>
          <p:cNvSpPr txBox="1"/>
          <p:nvPr/>
        </p:nvSpPr>
        <p:spPr>
          <a:xfrm>
            <a:off x="4346896" y="1747159"/>
            <a:ext cx="33192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Kanit"/>
                <a:ea typeface="Kanit"/>
                <a:cs typeface="Kanit"/>
                <a:sym typeface="Kanit"/>
              </a:rPr>
              <a:t>Phase 2: Digital Employee</a:t>
            </a:r>
            <a:endParaRPr/>
          </a:p>
        </p:txBody>
      </p:sp>
      <p:sp>
        <p:nvSpPr>
          <p:cNvPr id="1028" name="Google Shape;1028;p21"/>
          <p:cNvSpPr txBox="1"/>
          <p:nvPr/>
        </p:nvSpPr>
        <p:spPr>
          <a:xfrm>
            <a:off x="7904527" y="1747159"/>
            <a:ext cx="33192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Kanit"/>
                <a:ea typeface="Kanit"/>
                <a:cs typeface="Kanit"/>
                <a:sym typeface="Kanit"/>
              </a:rPr>
              <a:t>Phase 3: Digital Team</a:t>
            </a:r>
            <a:endParaRPr/>
          </a:p>
        </p:txBody>
      </p:sp>
      <p:sp>
        <p:nvSpPr>
          <p:cNvPr id="1029" name="Google Shape;1029;p21"/>
          <p:cNvSpPr txBox="1"/>
          <p:nvPr/>
        </p:nvSpPr>
        <p:spPr>
          <a:xfrm>
            <a:off x="1131118" y="4236440"/>
            <a:ext cx="2894201"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Kanit"/>
                <a:ea typeface="Kanit"/>
                <a:cs typeface="Kanit"/>
                <a:sym typeface="Kanit"/>
              </a:rPr>
              <a:t>Coding Assistants, Digital Marketing, Internal / External Chat-bots. Era of #GenerativeAI</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Kanit"/>
              <a:ea typeface="Kanit"/>
              <a:cs typeface="Kanit"/>
              <a:sym typeface="Kanit"/>
            </a:endParaRPr>
          </a:p>
        </p:txBody>
      </p:sp>
      <p:sp>
        <p:nvSpPr>
          <p:cNvPr id="1030" name="Google Shape;1030;p21"/>
          <p:cNvSpPr txBox="1"/>
          <p:nvPr/>
        </p:nvSpPr>
        <p:spPr>
          <a:xfrm>
            <a:off x="8154099" y="2412647"/>
            <a:ext cx="2894201"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Kanit"/>
                <a:ea typeface="Kanit"/>
                <a:cs typeface="Kanit"/>
                <a:sym typeface="Kanit"/>
              </a:rPr>
              <a:t>AI agents working together, AI “middleware”, A2A, MCP &amp; ACP protocols. Era of true #AgenticAI</a:t>
            </a:r>
            <a:endParaRPr/>
          </a:p>
        </p:txBody>
      </p:sp>
      <p:sp>
        <p:nvSpPr>
          <p:cNvPr id="1031" name="Google Shape;1031;p21"/>
          <p:cNvSpPr txBox="1"/>
          <p:nvPr/>
        </p:nvSpPr>
        <p:spPr>
          <a:xfrm>
            <a:off x="4656591" y="3535755"/>
            <a:ext cx="2894201"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Kanit"/>
                <a:ea typeface="Kanit"/>
                <a:cs typeface="Kanit"/>
                <a:sym typeface="Kanit"/>
              </a:rPr>
              <a:t>Workflow automation, autonomous agents, vibe coding, IT modernization, synthetic data generation</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Kanit"/>
              <a:ea typeface="Kanit"/>
              <a:cs typeface="Kanit"/>
              <a:sym typeface="Kanit"/>
            </a:endParaRPr>
          </a:p>
        </p:txBody>
      </p:sp>
      <p:sp>
        <p:nvSpPr>
          <p:cNvPr id="1032" name="Google Shape;1032;p21"/>
          <p:cNvSpPr/>
          <p:nvPr/>
        </p:nvSpPr>
        <p:spPr>
          <a:xfrm>
            <a:off x="1090569" y="3120705"/>
            <a:ext cx="10083567" cy="2499919"/>
          </a:xfrm>
          <a:custGeom>
            <a:avLst/>
            <a:gdLst/>
            <a:ahLst/>
            <a:cxnLst/>
            <a:rect l="l" t="t" r="r" b="b"/>
            <a:pathLst>
              <a:path w="10083567" h="2499919" extrusionOk="0">
                <a:moveTo>
                  <a:pt x="0" y="2499919"/>
                </a:moveTo>
                <a:cubicBezTo>
                  <a:pt x="803945" y="2464265"/>
                  <a:pt x="1607890" y="2428612"/>
                  <a:pt x="2306972" y="2323750"/>
                </a:cubicBezTo>
                <a:cubicBezTo>
                  <a:pt x="3006054" y="2218888"/>
                  <a:pt x="3482829" y="1947644"/>
                  <a:pt x="4194495" y="1870745"/>
                </a:cubicBezTo>
                <a:cubicBezTo>
                  <a:pt x="4906161" y="1793846"/>
                  <a:pt x="5912841" y="1929468"/>
                  <a:pt x="6576969" y="1862356"/>
                </a:cubicBezTo>
                <a:cubicBezTo>
                  <a:pt x="7241097" y="1795244"/>
                  <a:pt x="7594833" y="1778466"/>
                  <a:pt x="8179266" y="1468073"/>
                </a:cubicBezTo>
                <a:cubicBezTo>
                  <a:pt x="8763699" y="1157680"/>
                  <a:pt x="9736822" y="262855"/>
                  <a:pt x="10083567" y="0"/>
                </a:cubicBezTo>
              </a:path>
            </a:pathLst>
          </a:cu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CB26"/>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lines on a black background&#10;&#10;AI-generated content may be incorrect.">
            <a:extLst>
              <a:ext uri="{FF2B5EF4-FFF2-40B4-BE49-F238E27FC236}">
                <a16:creationId xmlns:a16="http://schemas.microsoft.com/office/drawing/2014/main" id="{35A4B436-14C5-FBB6-AB13-6BCB5E0FAE2D}"/>
              </a:ext>
            </a:extLst>
          </p:cNvPr>
          <p:cNvPicPr>
            <a:picLocks noChangeAspect="1"/>
          </p:cNvPicPr>
          <p:nvPr/>
        </p:nvPicPr>
        <p:blipFill>
          <a:blip r:embed="rId2"/>
          <a:stretch>
            <a:fillRect/>
          </a:stretch>
        </p:blipFill>
        <p:spPr>
          <a:xfrm>
            <a:off x="2694392" y="1144836"/>
            <a:ext cx="6803216" cy="4087727"/>
          </a:xfrm>
          <a:prstGeom prst="rect">
            <a:avLst/>
          </a:prstGeom>
        </p:spPr>
      </p:pic>
    </p:spTree>
    <p:extLst>
      <p:ext uri="{BB962C8B-B14F-4D97-AF65-F5344CB8AC3E}">
        <p14:creationId xmlns:p14="http://schemas.microsoft.com/office/powerpoint/2010/main" val="80303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p:nvPr/>
        </p:nvSpPr>
        <p:spPr>
          <a:xfrm>
            <a:off x="8227718" y="1569950"/>
            <a:ext cx="3522540" cy="4592701"/>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4"/>
          <p:cNvSpPr/>
          <p:nvPr/>
        </p:nvSpPr>
        <p:spPr>
          <a:xfrm>
            <a:off x="4334730" y="1621264"/>
            <a:ext cx="3522540" cy="4592701"/>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
          <p:cNvSpPr/>
          <p:nvPr/>
        </p:nvSpPr>
        <p:spPr>
          <a:xfrm>
            <a:off x="441742" y="1569951"/>
            <a:ext cx="3522540" cy="4644014"/>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4"/>
          <p:cNvSpPr txBox="1">
            <a:spLocks noGrp="1"/>
          </p:cNvSpPr>
          <p:nvPr>
            <p:ph type="title"/>
          </p:nvPr>
        </p:nvSpPr>
        <p:spPr>
          <a:xfrm>
            <a:off x="838200" y="365125"/>
            <a:ext cx="10515600" cy="9931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Josefin Sans"/>
              <a:buNone/>
            </a:pPr>
            <a:r>
              <a:rPr lang="en-US" sz="4000">
                <a:latin typeface="Josefin Sans"/>
                <a:ea typeface="Josefin Sans"/>
                <a:cs typeface="Josefin Sans"/>
                <a:sym typeface="Josefin Sans"/>
              </a:rPr>
              <a:t>With Inflectra, Deliver Measurable Quality Fast!</a:t>
            </a:r>
            <a:br>
              <a:rPr lang="en-US" sz="4000">
                <a:latin typeface="Josefin Sans"/>
                <a:ea typeface="Josefin Sans"/>
                <a:cs typeface="Josefin Sans"/>
                <a:sym typeface="Josefin Sans"/>
              </a:rPr>
            </a:br>
            <a:r>
              <a:rPr lang="en-US" sz="1800" b="1" i="1">
                <a:latin typeface="Josefin Sans"/>
                <a:ea typeface="Josefin Sans"/>
                <a:cs typeface="Josefin Sans"/>
                <a:sym typeface="Josefin Sans"/>
              </a:rPr>
              <a:t>Only 16% of software development projects are completed on time and within budget.</a:t>
            </a:r>
            <a:endParaRPr>
              <a:latin typeface="Josefin Sans"/>
              <a:ea typeface="Josefin Sans"/>
              <a:cs typeface="Josefin Sans"/>
              <a:sym typeface="Josefin Sans"/>
            </a:endParaRPr>
          </a:p>
        </p:txBody>
      </p:sp>
      <p:sp>
        <p:nvSpPr>
          <p:cNvPr id="113" name="Google Shape;113;p4"/>
          <p:cNvSpPr txBox="1"/>
          <p:nvPr/>
        </p:nvSpPr>
        <p:spPr>
          <a:xfrm>
            <a:off x="895219" y="2511635"/>
            <a:ext cx="258023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Medium"/>
                <a:ea typeface="Poppins Medium"/>
                <a:cs typeface="Poppins Medium"/>
                <a:sym typeface="Poppins Medium"/>
              </a:rPr>
              <a:t>PRODUCT MANAGERS</a:t>
            </a:r>
            <a:endParaRPr sz="1400" b="1" i="0" u="none" strike="noStrike" cap="none">
              <a:solidFill>
                <a:srgbClr val="000000"/>
              </a:solidFill>
              <a:latin typeface="Poppins Medium"/>
              <a:ea typeface="Poppins Medium"/>
              <a:cs typeface="Poppins Medium"/>
              <a:sym typeface="Poppins Medium"/>
            </a:endParaRPr>
          </a:p>
        </p:txBody>
      </p:sp>
      <p:sp>
        <p:nvSpPr>
          <p:cNvPr id="114" name="Google Shape;114;p4"/>
          <p:cNvSpPr txBox="1"/>
          <p:nvPr/>
        </p:nvSpPr>
        <p:spPr>
          <a:xfrm>
            <a:off x="4805881" y="2511635"/>
            <a:ext cx="2580238"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Medium"/>
                <a:ea typeface="Poppins Medium"/>
                <a:cs typeface="Poppins Medium"/>
                <a:sym typeface="Poppins Medium"/>
              </a:rPr>
              <a:t>QUALITY</a:t>
            </a:r>
            <a:r>
              <a:rPr lang="en-US" sz="1600" b="1" i="1" u="none" strike="noStrike" cap="none">
                <a:solidFill>
                  <a:schemeClr val="dk1"/>
                </a:solidFill>
                <a:latin typeface="Josefin Sans"/>
                <a:ea typeface="Josefin Sans"/>
                <a:cs typeface="Josefin Sans"/>
                <a:sym typeface="Josefin Sans"/>
              </a:rPr>
              <a:t> </a:t>
            </a:r>
            <a:r>
              <a:rPr lang="en-US" sz="1600" b="1" i="0" u="none" strike="noStrike" cap="none">
                <a:solidFill>
                  <a:schemeClr val="dk1"/>
                </a:solidFill>
                <a:latin typeface="Poppins Medium"/>
                <a:ea typeface="Poppins Medium"/>
                <a:cs typeface="Poppins Medium"/>
                <a:sym typeface="Poppins Medium"/>
              </a:rPr>
              <a:t>ASSURANCE</a:t>
            </a:r>
            <a:endParaRPr sz="1600" b="1" i="0" u="none" strike="noStrike" cap="none">
              <a:solidFill>
                <a:schemeClr val="dk1"/>
              </a:solidFill>
              <a:latin typeface="Poppins Medium"/>
              <a:ea typeface="Poppins Medium"/>
              <a:cs typeface="Poppins Medium"/>
              <a:sym typeface="Poppins Medium"/>
            </a:endParaRPr>
          </a:p>
        </p:txBody>
      </p:sp>
      <p:sp>
        <p:nvSpPr>
          <p:cNvPr id="115" name="Google Shape;115;p4"/>
          <p:cNvSpPr txBox="1"/>
          <p:nvPr/>
        </p:nvSpPr>
        <p:spPr>
          <a:xfrm>
            <a:off x="8735593" y="2492253"/>
            <a:ext cx="2580238"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Medium"/>
                <a:ea typeface="Poppins Medium"/>
                <a:cs typeface="Poppins Medium"/>
                <a:sym typeface="Poppins Medium"/>
              </a:rPr>
              <a:t>SOFTWARE TESTIN</a:t>
            </a:r>
            <a:r>
              <a:rPr lang="en-US" sz="1600" b="1" i="0" u="none" strike="noStrike" cap="none">
                <a:solidFill>
                  <a:schemeClr val="dk1"/>
                </a:solidFill>
                <a:latin typeface="Josefin Sans"/>
                <a:ea typeface="Josefin Sans"/>
                <a:cs typeface="Josefin Sans"/>
                <a:sym typeface="Josefin Sans"/>
              </a:rPr>
              <a:t>G</a:t>
            </a:r>
            <a:endParaRPr sz="1400" b="0" i="0" u="none" strike="noStrike" cap="none">
              <a:solidFill>
                <a:srgbClr val="000000"/>
              </a:solidFill>
              <a:latin typeface="Josefin Sans"/>
              <a:ea typeface="Josefin Sans"/>
              <a:cs typeface="Josefin Sans"/>
              <a:sym typeface="Josefin Sans"/>
            </a:endParaRPr>
          </a:p>
        </p:txBody>
      </p:sp>
      <p:pic>
        <p:nvPicPr>
          <p:cNvPr id="116" name="Google Shape;116;p4" descr="Management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87624" y="1696825"/>
            <a:ext cx="795429" cy="795429"/>
          </a:xfrm>
          <a:prstGeom prst="rect">
            <a:avLst/>
          </a:prstGeom>
          <a:noFill/>
          <a:ln>
            <a:noFill/>
          </a:ln>
        </p:spPr>
      </p:pic>
      <p:pic>
        <p:nvPicPr>
          <p:cNvPr id="117" name="Google Shape;117;p4" descr="Clipboard Checked with solid fill"/>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98286" y="1702263"/>
            <a:ext cx="795428" cy="795428"/>
          </a:xfrm>
          <a:prstGeom prst="rect">
            <a:avLst/>
          </a:prstGeom>
          <a:noFill/>
          <a:ln>
            <a:noFill/>
          </a:ln>
        </p:spPr>
      </p:pic>
      <p:pic>
        <p:nvPicPr>
          <p:cNvPr id="118" name="Google Shape;118;p4" descr="Internet Of Things with solid fil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23436" y="1707700"/>
            <a:ext cx="784554" cy="784554"/>
          </a:xfrm>
          <a:prstGeom prst="rect">
            <a:avLst/>
          </a:prstGeom>
          <a:noFill/>
          <a:ln>
            <a:noFill/>
          </a:ln>
        </p:spPr>
      </p:pic>
      <p:sp>
        <p:nvSpPr>
          <p:cNvPr id="119" name="Google Shape;119;p4"/>
          <p:cNvSpPr txBox="1"/>
          <p:nvPr/>
        </p:nvSpPr>
        <p:spPr>
          <a:xfrm>
            <a:off x="895219" y="4110357"/>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60%</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businesses lack a plan to enhance their PM process</a:t>
            </a:r>
            <a:endParaRPr sz="1400" b="0" i="0" u="none" strike="noStrike" cap="none">
              <a:solidFill>
                <a:srgbClr val="000000"/>
              </a:solidFill>
              <a:latin typeface="Josefin Sans"/>
              <a:ea typeface="Josefin Sans"/>
              <a:cs typeface="Josefin Sans"/>
              <a:sym typeface="Josefin Sans"/>
            </a:endParaRPr>
          </a:p>
        </p:txBody>
      </p:sp>
      <p:sp>
        <p:nvSpPr>
          <p:cNvPr id="120" name="Google Shape;120;p4"/>
          <p:cNvSpPr txBox="1"/>
          <p:nvPr/>
        </p:nvSpPr>
        <p:spPr>
          <a:xfrm>
            <a:off x="895219" y="3090733"/>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52%</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time spent on un-planned “fire-fighting” activities</a:t>
            </a:r>
            <a:endParaRPr sz="1400" b="0" i="0" u="none" strike="noStrike" cap="none">
              <a:solidFill>
                <a:srgbClr val="000000"/>
              </a:solidFill>
              <a:latin typeface="Josefin Sans"/>
              <a:ea typeface="Josefin Sans"/>
              <a:cs typeface="Josefin Sans"/>
              <a:sym typeface="Josefin Sans"/>
            </a:endParaRPr>
          </a:p>
        </p:txBody>
      </p:sp>
      <p:sp>
        <p:nvSpPr>
          <p:cNvPr id="121" name="Google Shape;121;p4"/>
          <p:cNvSpPr txBox="1"/>
          <p:nvPr/>
        </p:nvSpPr>
        <p:spPr>
          <a:xfrm>
            <a:off x="895219" y="5129981"/>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39%</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managers that worry about missing launch date</a:t>
            </a:r>
            <a:endParaRPr sz="1400" b="0" i="0" u="none" strike="noStrike" cap="none">
              <a:solidFill>
                <a:srgbClr val="000000"/>
              </a:solidFill>
              <a:latin typeface="Josefin Sans"/>
              <a:ea typeface="Josefin Sans"/>
              <a:cs typeface="Josefin Sans"/>
              <a:sym typeface="Josefin Sans"/>
            </a:endParaRPr>
          </a:p>
        </p:txBody>
      </p:sp>
      <p:sp>
        <p:nvSpPr>
          <p:cNvPr id="122" name="Google Shape;122;p4"/>
          <p:cNvSpPr txBox="1"/>
          <p:nvPr/>
        </p:nvSpPr>
        <p:spPr>
          <a:xfrm>
            <a:off x="4805881" y="4110357"/>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39%</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software projects fail due to poor requirements gathering</a:t>
            </a:r>
            <a:endParaRPr sz="1400" b="0" i="0" u="none" strike="noStrike" cap="none">
              <a:solidFill>
                <a:srgbClr val="000000"/>
              </a:solidFill>
              <a:latin typeface="Josefin Sans"/>
              <a:ea typeface="Josefin Sans"/>
              <a:cs typeface="Josefin Sans"/>
              <a:sym typeface="Josefin Sans"/>
            </a:endParaRPr>
          </a:p>
        </p:txBody>
      </p:sp>
      <p:sp>
        <p:nvSpPr>
          <p:cNvPr id="123" name="Google Shape;123;p4"/>
          <p:cNvSpPr txBox="1"/>
          <p:nvPr/>
        </p:nvSpPr>
        <p:spPr>
          <a:xfrm>
            <a:off x="4805881" y="3090733"/>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40%</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software budget spent on Quality Assurance</a:t>
            </a:r>
            <a:endParaRPr sz="1400" b="0" i="0" u="none" strike="noStrike" cap="none">
              <a:solidFill>
                <a:srgbClr val="000000"/>
              </a:solidFill>
              <a:latin typeface="Josefin Sans"/>
              <a:ea typeface="Josefin Sans"/>
              <a:cs typeface="Josefin Sans"/>
              <a:sym typeface="Josefin Sans"/>
            </a:endParaRPr>
          </a:p>
        </p:txBody>
      </p:sp>
      <p:sp>
        <p:nvSpPr>
          <p:cNvPr id="124" name="Google Shape;124;p4"/>
          <p:cNvSpPr txBox="1"/>
          <p:nvPr/>
        </p:nvSpPr>
        <p:spPr>
          <a:xfrm>
            <a:off x="4805881" y="5129981"/>
            <a:ext cx="2580238" cy="923289"/>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67%</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customers cite “bad experience” with products as their churn reason</a:t>
            </a:r>
            <a:endParaRPr sz="1400" b="0" i="0" u="none" strike="noStrike" cap="none">
              <a:solidFill>
                <a:srgbClr val="000000"/>
              </a:solidFill>
              <a:latin typeface="Josefin Sans"/>
              <a:ea typeface="Josefin Sans"/>
              <a:cs typeface="Josefin Sans"/>
              <a:sym typeface="Josefin Sans"/>
            </a:endParaRPr>
          </a:p>
        </p:txBody>
      </p:sp>
      <p:sp>
        <p:nvSpPr>
          <p:cNvPr id="125" name="Google Shape;125;p4"/>
          <p:cNvSpPr txBox="1"/>
          <p:nvPr/>
        </p:nvSpPr>
        <p:spPr>
          <a:xfrm>
            <a:off x="8735593" y="4110357"/>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24%</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companies saw ROI uplift from automated testing </a:t>
            </a:r>
            <a:endParaRPr sz="1400" b="0" i="0" u="none" strike="noStrike" cap="none">
              <a:solidFill>
                <a:srgbClr val="000000"/>
              </a:solidFill>
              <a:latin typeface="Josefin Sans"/>
              <a:ea typeface="Josefin Sans"/>
              <a:cs typeface="Josefin Sans"/>
              <a:sym typeface="Josefin Sans"/>
            </a:endParaRPr>
          </a:p>
        </p:txBody>
      </p:sp>
      <p:sp>
        <p:nvSpPr>
          <p:cNvPr id="126" name="Google Shape;126;p4"/>
          <p:cNvSpPr txBox="1"/>
          <p:nvPr/>
        </p:nvSpPr>
        <p:spPr>
          <a:xfrm>
            <a:off x="8735593" y="3090733"/>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5%</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companies carry out fully automated testing internally </a:t>
            </a:r>
            <a:endParaRPr sz="1400" b="0" i="0" u="none" strike="noStrike" cap="none">
              <a:solidFill>
                <a:srgbClr val="000000"/>
              </a:solidFill>
              <a:latin typeface="Josefin Sans"/>
              <a:ea typeface="Josefin Sans"/>
              <a:cs typeface="Josefin Sans"/>
              <a:sym typeface="Josefin Sans"/>
            </a:endParaRPr>
          </a:p>
        </p:txBody>
      </p:sp>
      <p:sp>
        <p:nvSpPr>
          <p:cNvPr id="127" name="Google Shape;127;p4"/>
          <p:cNvSpPr txBox="1"/>
          <p:nvPr/>
        </p:nvSpPr>
        <p:spPr>
          <a:xfrm>
            <a:off x="8735593" y="5129981"/>
            <a:ext cx="2580238" cy="738664"/>
          </a:xfrm>
          <a:prstGeom prst="rect">
            <a:avLst/>
          </a:prstGeom>
          <a:solidFill>
            <a:schemeClr val="lt2"/>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73642"/>
                </a:solidFill>
                <a:latin typeface="Josefin Sans"/>
                <a:ea typeface="Josefin Sans"/>
                <a:cs typeface="Josefin Sans"/>
                <a:sym typeface="Josefin Sans"/>
              </a:rPr>
              <a:t>35%</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642"/>
                </a:solidFill>
                <a:latin typeface="Josefin Sans"/>
                <a:ea typeface="Josefin Sans"/>
                <a:cs typeface="Josefin Sans"/>
                <a:sym typeface="Josefin Sans"/>
              </a:rPr>
              <a:t>of companies use non-testers for software testing</a:t>
            </a:r>
            <a:endParaRPr sz="1400" b="0" i="0" u="none" strike="noStrike" cap="none">
              <a:solidFill>
                <a:srgbClr val="000000"/>
              </a:solidFill>
              <a:latin typeface="Josefin Sans"/>
              <a:ea typeface="Josefin Sans"/>
              <a:cs typeface="Josefin Sans"/>
              <a:sym typeface="Josefin Sans"/>
            </a:endParaRPr>
          </a:p>
        </p:txBody>
      </p:sp>
      <p:sp>
        <p:nvSpPr>
          <p:cNvPr id="128" name="Google Shape;128;p4"/>
          <p:cNvSpPr txBox="1"/>
          <p:nvPr/>
        </p:nvSpPr>
        <p:spPr>
          <a:xfrm>
            <a:off x="5251451" y="6345529"/>
            <a:ext cx="5211638" cy="3587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Josefin Sans"/>
                <a:ea typeface="Josefin Sans"/>
                <a:cs typeface="Josefin Sans"/>
                <a:sym typeface="Josefin Sans"/>
              </a:rPr>
              <a:t>Sources: “Software Survival in 2024”, Beta Breakers; “10 QA Statistics”, Testlio; “Product Management Statistics”, UXCam; “Software Testing Statistics – 2024”, TrueList</a:t>
            </a:r>
            <a:endParaRPr sz="900" b="0" i="0" u="none" strike="noStrike" cap="none">
              <a:solidFill>
                <a:schemeClr val="dk1"/>
              </a:solidFill>
              <a:latin typeface="Josefin Sans"/>
              <a:ea typeface="Josefin Sans"/>
              <a:cs typeface="Josefin Sans"/>
              <a:sym typeface="Josefi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AI Supercharged Lifecycle Management</a:t>
            </a:r>
            <a:endParaRPr/>
          </a:p>
        </p:txBody>
      </p:sp>
      <p:sp>
        <p:nvSpPr>
          <p:cNvPr id="1031" name="Google Shape;1031;p34"/>
          <p:cNvSpPr txBox="1">
            <a:spLocks noGrp="1"/>
          </p:cNvSpPr>
          <p:nvPr>
            <p:ph type="body" idx="1"/>
          </p:nvPr>
        </p:nvSpPr>
        <p:spPr>
          <a:xfrm>
            <a:off x="605444" y="5370169"/>
            <a:ext cx="9860280" cy="14234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latin typeface="Josefin Sans"/>
                <a:ea typeface="Josefin Sans"/>
                <a:cs typeface="Josefin Sans"/>
                <a:sym typeface="Josefin Sans"/>
              </a:rPr>
              <a:t>SpiraPlan's artificial intelligence functionality lets you generate project artifacts such as requirements, test cases, tasks, code, risks and deliverables. The AI functionality increases productivity by 40%.</a:t>
            </a:r>
            <a:endParaRPr dirty="0"/>
          </a:p>
        </p:txBody>
      </p:sp>
      <p:pic>
        <p:nvPicPr>
          <p:cNvPr id="2" name="Picture 1">
            <a:extLst>
              <a:ext uri="{FF2B5EF4-FFF2-40B4-BE49-F238E27FC236}">
                <a16:creationId xmlns:a16="http://schemas.microsoft.com/office/drawing/2014/main" id="{001999DC-8C5A-24C2-616C-884F2E2A7DAA}"/>
              </a:ext>
            </a:extLst>
          </p:cNvPr>
          <p:cNvPicPr>
            <a:picLocks noChangeAspect="1"/>
          </p:cNvPicPr>
          <p:nvPr/>
        </p:nvPicPr>
        <p:blipFill>
          <a:blip r:embed="rId3"/>
          <a:stretch>
            <a:fillRect/>
          </a:stretch>
        </p:blipFill>
        <p:spPr>
          <a:xfrm>
            <a:off x="1216247" y="1423909"/>
            <a:ext cx="8638674" cy="3861864"/>
          </a:xfrm>
          <a:prstGeom prst="rect">
            <a:avLst/>
          </a:prstGeom>
          <a:ln>
            <a:solidFill>
              <a:srgbClr val="93A1A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71E23-4077-EA43-9943-9D5835304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FA38B-7E31-8C30-204F-ED110A86507C}"/>
              </a:ext>
            </a:extLst>
          </p:cNvPr>
          <p:cNvSpPr>
            <a:spLocks noGrp="1"/>
          </p:cNvSpPr>
          <p:nvPr>
            <p:ph type="title"/>
          </p:nvPr>
        </p:nvSpPr>
        <p:spPr/>
        <p:txBody>
          <a:bodyPr/>
          <a:lstStyle/>
          <a:p>
            <a:r>
              <a:rPr lang="en-US" dirty="0"/>
              <a:t>Improve Quality With Requirements Analysis</a:t>
            </a:r>
          </a:p>
        </p:txBody>
      </p:sp>
      <p:sp>
        <p:nvSpPr>
          <p:cNvPr id="6" name="Content Placeholder 4">
            <a:extLst>
              <a:ext uri="{FF2B5EF4-FFF2-40B4-BE49-F238E27FC236}">
                <a16:creationId xmlns:a16="http://schemas.microsoft.com/office/drawing/2014/main" id="{1492ACCC-E841-4C0C-977E-09DF347D90C4}"/>
              </a:ext>
            </a:extLst>
          </p:cNvPr>
          <p:cNvSpPr>
            <a:spLocks noGrp="1"/>
          </p:cNvSpPr>
          <p:nvPr>
            <p:ph idx="1"/>
          </p:nvPr>
        </p:nvSpPr>
        <p:spPr>
          <a:xfrm>
            <a:off x="854095" y="5145581"/>
            <a:ext cx="9860280" cy="1423494"/>
          </a:xfrm>
        </p:spPr>
        <p:txBody>
          <a:bodyPr>
            <a:noAutofit/>
          </a:bodyPr>
          <a:lstStyle/>
          <a:p>
            <a:pPr marL="0" indent="0">
              <a:buNone/>
            </a:pPr>
            <a:r>
              <a:rPr lang="en-US" dirty="0">
                <a:latin typeface="+mj-lt"/>
              </a:rPr>
              <a:t>SpiraPlan’s embedded AI engine helps you improve quality right from the start of the process. It will review your requirements, provide an assessment and suggestions, and even rewrite it for you.</a:t>
            </a:r>
          </a:p>
        </p:txBody>
      </p:sp>
      <p:pic>
        <p:nvPicPr>
          <p:cNvPr id="1026" name="Picture 2">
            <a:extLst>
              <a:ext uri="{FF2B5EF4-FFF2-40B4-BE49-F238E27FC236}">
                <a16:creationId xmlns:a16="http://schemas.microsoft.com/office/drawing/2014/main" id="{4BAB2CAD-F69A-EF3E-7F2C-C7FBDDD68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16" y="1245352"/>
            <a:ext cx="9312442" cy="3910498"/>
          </a:xfrm>
          <a:prstGeom prst="rect">
            <a:avLst/>
          </a:prstGeom>
          <a:noFill/>
          <a:ln>
            <a:solidFill>
              <a:srgbClr val="93A1A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96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90146-4815-8A0F-95BD-B4188599E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464E7-53D0-9AC2-6639-524A661EBB6F}"/>
              </a:ext>
            </a:extLst>
          </p:cNvPr>
          <p:cNvSpPr>
            <a:spLocks noGrp="1"/>
          </p:cNvSpPr>
          <p:nvPr>
            <p:ph type="title"/>
          </p:nvPr>
        </p:nvSpPr>
        <p:spPr/>
        <p:txBody>
          <a:bodyPr/>
          <a:lstStyle/>
          <a:p>
            <a:r>
              <a:rPr lang="en-US" dirty="0"/>
              <a:t>Real-Time Insights on Project Progress</a:t>
            </a:r>
          </a:p>
        </p:txBody>
      </p:sp>
      <p:sp>
        <p:nvSpPr>
          <p:cNvPr id="6" name="Content Placeholder 4">
            <a:extLst>
              <a:ext uri="{FF2B5EF4-FFF2-40B4-BE49-F238E27FC236}">
                <a16:creationId xmlns:a16="http://schemas.microsoft.com/office/drawing/2014/main" id="{827A785D-EE38-F941-DB55-B71D18CDF1F2}"/>
              </a:ext>
            </a:extLst>
          </p:cNvPr>
          <p:cNvSpPr>
            <a:spLocks noGrp="1"/>
          </p:cNvSpPr>
          <p:nvPr>
            <p:ph idx="1"/>
          </p:nvPr>
        </p:nvSpPr>
        <p:spPr>
          <a:xfrm>
            <a:off x="854095" y="5145581"/>
            <a:ext cx="9860280" cy="1423494"/>
          </a:xfrm>
        </p:spPr>
        <p:txBody>
          <a:bodyPr>
            <a:noAutofit/>
          </a:bodyPr>
          <a:lstStyle/>
          <a:p>
            <a:pPr marL="0" indent="0">
              <a:buNone/>
            </a:pPr>
            <a:r>
              <a:rPr lang="en-US" dirty="0">
                <a:latin typeface="+mj-lt"/>
              </a:rPr>
              <a:t>With Inflectra.ai, SpiraPlan lets you analyze the progress of a Release or Sprint, gain insights into the possible risks, and get recommendations on how to mitigate before they happen.</a:t>
            </a:r>
          </a:p>
        </p:txBody>
      </p:sp>
      <p:pic>
        <p:nvPicPr>
          <p:cNvPr id="3" name="Picture 2">
            <a:extLst>
              <a:ext uri="{FF2B5EF4-FFF2-40B4-BE49-F238E27FC236}">
                <a16:creationId xmlns:a16="http://schemas.microsoft.com/office/drawing/2014/main" id="{46EE0402-E40D-8450-E5C0-9EBD194D1D81}"/>
              </a:ext>
            </a:extLst>
          </p:cNvPr>
          <p:cNvPicPr>
            <a:picLocks noChangeAspect="1"/>
          </p:cNvPicPr>
          <p:nvPr/>
        </p:nvPicPr>
        <p:blipFill>
          <a:blip r:embed="rId2"/>
          <a:stretch>
            <a:fillRect/>
          </a:stretch>
        </p:blipFill>
        <p:spPr>
          <a:xfrm>
            <a:off x="1417629" y="1130968"/>
            <a:ext cx="7301255" cy="4030515"/>
          </a:xfrm>
          <a:prstGeom prst="rect">
            <a:avLst/>
          </a:prstGeom>
          <a:ln>
            <a:solidFill>
              <a:schemeClr val="accent3">
                <a:lumMod val="40000"/>
                <a:lumOff val="60000"/>
              </a:schemeClr>
            </a:solidFill>
          </a:ln>
        </p:spPr>
      </p:pic>
    </p:spTree>
    <p:extLst>
      <p:ext uri="{BB962C8B-B14F-4D97-AF65-F5344CB8AC3E}">
        <p14:creationId xmlns:p14="http://schemas.microsoft.com/office/powerpoint/2010/main" val="84463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Integrating Inflectra.ai with MCP</a:t>
            </a:r>
            <a:endParaRPr/>
          </a:p>
        </p:txBody>
      </p:sp>
      <p:sp>
        <p:nvSpPr>
          <p:cNvPr id="1095" name="Google Shape;1095;p27"/>
          <p:cNvSpPr txBox="1">
            <a:spLocks noGrp="1"/>
          </p:cNvSpPr>
          <p:nvPr>
            <p:ph type="body" idx="1"/>
          </p:nvPr>
        </p:nvSpPr>
        <p:spPr>
          <a:xfrm>
            <a:off x="838200" y="1505534"/>
            <a:ext cx="10515600" cy="1504242"/>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en-US" sz="2400" dirty="0"/>
              <a:t>Our products have MCP Servers and integrate with agentic coding agents like Claude, Kiro, Anti Gravity, Codex for spec-based development:</a:t>
            </a:r>
            <a:endParaRPr dirty="0"/>
          </a:p>
        </p:txBody>
      </p:sp>
      <p:sp>
        <p:nvSpPr>
          <p:cNvPr id="1096" name="Google Shape;1096;p27"/>
          <p:cNvSpPr/>
          <p:nvPr/>
        </p:nvSpPr>
        <p:spPr>
          <a:xfrm>
            <a:off x="1126838" y="4046631"/>
            <a:ext cx="2225964" cy="849746"/>
          </a:xfrm>
          <a:prstGeom prst="roundRect">
            <a:avLst>
              <a:gd name="adj" fmla="val 16667"/>
            </a:avLst>
          </a:prstGeom>
          <a:gradFill>
            <a:gsLst>
              <a:gs pos="0">
                <a:srgbClr val="B6BFC2"/>
              </a:gs>
              <a:gs pos="35000">
                <a:srgbClr val="CDD3D3"/>
              </a:gs>
              <a:gs pos="100000">
                <a:srgbClr val="EBEBEF"/>
              </a:gs>
            </a:gsLst>
            <a:lin ang="16200000" scaled="0"/>
          </a:gradFill>
          <a:ln w="9525" cap="flat" cmpd="sng">
            <a:solidFill>
              <a:srgbClr val="043441"/>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Agentic Coding</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Agents</a:t>
            </a:r>
            <a:endParaRPr/>
          </a:p>
        </p:txBody>
      </p:sp>
      <p:sp>
        <p:nvSpPr>
          <p:cNvPr id="1097" name="Google Shape;1097;p27"/>
          <p:cNvSpPr/>
          <p:nvPr/>
        </p:nvSpPr>
        <p:spPr>
          <a:xfrm>
            <a:off x="4613565" y="3041816"/>
            <a:ext cx="2225964" cy="849746"/>
          </a:xfrm>
          <a:prstGeom prst="roundRect">
            <a:avLst>
              <a:gd name="adj" fmla="val 16667"/>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Spira MCP Server</a:t>
            </a:r>
            <a:endParaRPr/>
          </a:p>
        </p:txBody>
      </p:sp>
      <p:sp>
        <p:nvSpPr>
          <p:cNvPr id="1098" name="Google Shape;1098;p27"/>
          <p:cNvSpPr/>
          <p:nvPr/>
        </p:nvSpPr>
        <p:spPr>
          <a:xfrm>
            <a:off x="4613565" y="4136326"/>
            <a:ext cx="2225964" cy="849746"/>
          </a:xfrm>
          <a:prstGeom prst="roundRect">
            <a:avLst>
              <a:gd name="adj" fmla="val 16667"/>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Rapise MCP Server</a:t>
            </a:r>
            <a:endParaRPr/>
          </a:p>
        </p:txBody>
      </p:sp>
      <p:sp>
        <p:nvSpPr>
          <p:cNvPr id="1099" name="Google Shape;1099;p27"/>
          <p:cNvSpPr/>
          <p:nvPr/>
        </p:nvSpPr>
        <p:spPr>
          <a:xfrm>
            <a:off x="4613565" y="5199013"/>
            <a:ext cx="2225964" cy="849746"/>
          </a:xfrm>
          <a:prstGeom prst="roundRect">
            <a:avLst>
              <a:gd name="adj" fmla="val 16667"/>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GitHub MCP Server</a:t>
            </a:r>
            <a:endParaRPr/>
          </a:p>
        </p:txBody>
      </p:sp>
      <p:sp>
        <p:nvSpPr>
          <p:cNvPr id="1100" name="Google Shape;1100;p27"/>
          <p:cNvSpPr/>
          <p:nvPr/>
        </p:nvSpPr>
        <p:spPr>
          <a:xfrm>
            <a:off x="8451273" y="4157465"/>
            <a:ext cx="2309091" cy="835891"/>
          </a:xfrm>
          <a:prstGeom prst="flowChartMultidocument">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Test Execution CLI</a:t>
            </a:r>
            <a:endParaRPr/>
          </a:p>
        </p:txBody>
      </p:sp>
      <p:sp>
        <p:nvSpPr>
          <p:cNvPr id="1101" name="Google Shape;1101;p27"/>
          <p:cNvSpPr/>
          <p:nvPr/>
        </p:nvSpPr>
        <p:spPr>
          <a:xfrm>
            <a:off x="9153236" y="5265829"/>
            <a:ext cx="1607128" cy="625908"/>
          </a:xfrm>
          <a:prstGeom prst="flowChartProcess">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GitHub REST API</a:t>
            </a:r>
            <a:endParaRPr/>
          </a:p>
        </p:txBody>
      </p:sp>
      <p:grpSp>
        <p:nvGrpSpPr>
          <p:cNvPr id="1102" name="Google Shape;1102;p27"/>
          <p:cNvGrpSpPr/>
          <p:nvPr/>
        </p:nvGrpSpPr>
        <p:grpSpPr>
          <a:xfrm>
            <a:off x="8348821" y="5318004"/>
            <a:ext cx="804415" cy="223834"/>
            <a:chOff x="8348821" y="5603230"/>
            <a:chExt cx="804415" cy="223834"/>
          </a:xfrm>
        </p:grpSpPr>
        <p:cxnSp>
          <p:nvCxnSpPr>
            <p:cNvPr id="1103" name="Google Shape;1103;p27"/>
            <p:cNvCxnSpPr/>
            <p:nvPr/>
          </p:nvCxnSpPr>
          <p:spPr>
            <a:xfrm rot="10800000">
              <a:off x="8559800" y="5708073"/>
              <a:ext cx="593436" cy="0"/>
            </a:xfrm>
            <a:prstGeom prst="straightConnector1">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cxnSp>
        <p:sp>
          <p:nvSpPr>
            <p:cNvPr id="1104" name="Google Shape;1104;p27"/>
            <p:cNvSpPr/>
            <p:nvPr/>
          </p:nvSpPr>
          <p:spPr>
            <a:xfrm>
              <a:off x="8348821" y="5603230"/>
              <a:ext cx="204904" cy="223834"/>
            </a:xfrm>
            <a:prstGeom prst="ellipse">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73642"/>
                </a:solidFill>
                <a:latin typeface="Arial"/>
                <a:ea typeface="Arial"/>
                <a:cs typeface="Arial"/>
                <a:sym typeface="Arial"/>
              </a:endParaRPr>
            </a:p>
          </p:txBody>
        </p:sp>
      </p:grpSp>
      <p:grpSp>
        <p:nvGrpSpPr>
          <p:cNvPr id="1105" name="Google Shape;1105;p27"/>
          <p:cNvGrpSpPr/>
          <p:nvPr/>
        </p:nvGrpSpPr>
        <p:grpSpPr>
          <a:xfrm>
            <a:off x="8348821" y="5645894"/>
            <a:ext cx="804415" cy="223834"/>
            <a:chOff x="8362675" y="5931120"/>
            <a:chExt cx="804415" cy="223834"/>
          </a:xfrm>
        </p:grpSpPr>
        <p:cxnSp>
          <p:nvCxnSpPr>
            <p:cNvPr id="1106" name="Google Shape;1106;p27"/>
            <p:cNvCxnSpPr/>
            <p:nvPr/>
          </p:nvCxnSpPr>
          <p:spPr>
            <a:xfrm rot="10800000">
              <a:off x="8573654" y="6035963"/>
              <a:ext cx="593436" cy="0"/>
            </a:xfrm>
            <a:prstGeom prst="straightConnector1">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cxnSp>
        <p:sp>
          <p:nvSpPr>
            <p:cNvPr id="1107" name="Google Shape;1107;p27"/>
            <p:cNvSpPr/>
            <p:nvPr/>
          </p:nvSpPr>
          <p:spPr>
            <a:xfrm>
              <a:off x="8362675" y="5931120"/>
              <a:ext cx="204904" cy="223834"/>
            </a:xfrm>
            <a:prstGeom prst="ellipse">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73642"/>
                </a:solidFill>
                <a:latin typeface="Arial"/>
                <a:ea typeface="Arial"/>
                <a:cs typeface="Arial"/>
                <a:sym typeface="Arial"/>
              </a:endParaRPr>
            </a:p>
          </p:txBody>
        </p:sp>
      </p:grpSp>
      <p:cxnSp>
        <p:nvCxnSpPr>
          <p:cNvPr id="1108" name="Google Shape;1108;p27"/>
          <p:cNvCxnSpPr>
            <a:endCxn id="1097" idx="1"/>
          </p:cNvCxnSpPr>
          <p:nvPr/>
        </p:nvCxnSpPr>
        <p:spPr>
          <a:xfrm rot="10800000" flipH="1">
            <a:off x="3579165" y="3466689"/>
            <a:ext cx="1034400" cy="669600"/>
          </a:xfrm>
          <a:prstGeom prst="straightConnector1">
            <a:avLst/>
          </a:prstGeom>
          <a:noFill/>
          <a:ln w="25400" cap="flat" cmpd="sng">
            <a:solidFill>
              <a:schemeClr val="dk1"/>
            </a:solidFill>
            <a:prstDash val="solid"/>
            <a:round/>
            <a:headEnd type="triangle" w="med" len="med"/>
            <a:tailEnd type="triangle" w="med" len="med"/>
          </a:ln>
          <a:effectLst>
            <a:outerShdw blurRad="40000" dist="20000" dir="5400000" rotWithShape="0">
              <a:srgbClr val="000000">
                <a:alpha val="38039"/>
              </a:srgbClr>
            </a:outerShdw>
          </a:effectLst>
        </p:spPr>
      </p:cxnSp>
      <p:cxnSp>
        <p:nvCxnSpPr>
          <p:cNvPr id="1109" name="Google Shape;1109;p27"/>
          <p:cNvCxnSpPr/>
          <p:nvPr/>
        </p:nvCxnSpPr>
        <p:spPr>
          <a:xfrm>
            <a:off x="3465947" y="4546485"/>
            <a:ext cx="1078344" cy="0"/>
          </a:xfrm>
          <a:prstGeom prst="straightConnector1">
            <a:avLst/>
          </a:prstGeom>
          <a:noFill/>
          <a:ln w="25400" cap="flat" cmpd="sng">
            <a:solidFill>
              <a:schemeClr val="dk1"/>
            </a:solidFill>
            <a:prstDash val="solid"/>
            <a:round/>
            <a:headEnd type="triangle" w="med" len="med"/>
            <a:tailEnd type="triangle" w="med" len="med"/>
          </a:ln>
          <a:effectLst>
            <a:outerShdw blurRad="40000" dist="20000" dir="5400000" rotWithShape="0">
              <a:srgbClr val="000000">
                <a:alpha val="38039"/>
              </a:srgbClr>
            </a:outerShdw>
          </a:effectLst>
        </p:spPr>
      </p:cxnSp>
      <p:cxnSp>
        <p:nvCxnSpPr>
          <p:cNvPr id="1110" name="Google Shape;1110;p27"/>
          <p:cNvCxnSpPr/>
          <p:nvPr/>
        </p:nvCxnSpPr>
        <p:spPr>
          <a:xfrm>
            <a:off x="3465947" y="4803293"/>
            <a:ext cx="1078344" cy="842601"/>
          </a:xfrm>
          <a:prstGeom prst="straightConnector1">
            <a:avLst/>
          </a:prstGeom>
          <a:noFill/>
          <a:ln w="25400" cap="flat" cmpd="sng">
            <a:solidFill>
              <a:schemeClr val="dk1"/>
            </a:solidFill>
            <a:prstDash val="solid"/>
            <a:round/>
            <a:headEnd type="triangle" w="med" len="med"/>
            <a:tailEnd type="triangle" w="med" len="med"/>
          </a:ln>
          <a:effectLst>
            <a:outerShdw blurRad="40000" dist="20000" dir="5400000" rotWithShape="0">
              <a:srgbClr val="000000">
                <a:alpha val="38039"/>
              </a:srgbClr>
            </a:outerShdw>
          </a:effectLst>
        </p:spPr>
      </p:cxnSp>
      <p:cxnSp>
        <p:nvCxnSpPr>
          <p:cNvPr id="1111" name="Google Shape;1111;p27"/>
          <p:cNvCxnSpPr/>
          <p:nvPr/>
        </p:nvCxnSpPr>
        <p:spPr>
          <a:xfrm>
            <a:off x="7055003" y="3469145"/>
            <a:ext cx="1126109" cy="0"/>
          </a:xfrm>
          <a:prstGeom prst="straightConnector1">
            <a:avLst/>
          </a:prstGeom>
          <a:noFill/>
          <a:ln w="25400" cap="flat" cmpd="sng">
            <a:solidFill>
              <a:schemeClr val="dk1"/>
            </a:solidFill>
            <a:prstDash val="solid"/>
            <a:round/>
            <a:headEnd type="triangle" w="med" len="med"/>
            <a:tailEnd type="triangle" w="med" len="med"/>
          </a:ln>
          <a:effectLst>
            <a:outerShdw blurRad="40000" dist="20000" dir="5400000" rotWithShape="0">
              <a:srgbClr val="000000">
                <a:alpha val="38039"/>
              </a:srgbClr>
            </a:outerShdw>
          </a:effectLst>
        </p:spPr>
      </p:cxnSp>
      <p:cxnSp>
        <p:nvCxnSpPr>
          <p:cNvPr id="1112" name="Google Shape;1112;p27"/>
          <p:cNvCxnSpPr/>
          <p:nvPr/>
        </p:nvCxnSpPr>
        <p:spPr>
          <a:xfrm>
            <a:off x="7102768" y="4548941"/>
            <a:ext cx="1078344" cy="0"/>
          </a:xfrm>
          <a:prstGeom prst="straightConnector1">
            <a:avLst/>
          </a:prstGeom>
          <a:noFill/>
          <a:ln w="25400" cap="flat" cmpd="sng">
            <a:solidFill>
              <a:schemeClr val="dk1"/>
            </a:solidFill>
            <a:prstDash val="solid"/>
            <a:round/>
            <a:headEnd type="triangle" w="med" len="med"/>
            <a:tailEnd type="triangle" w="med" len="med"/>
          </a:ln>
          <a:effectLst>
            <a:outerShdw blurRad="40000" dist="20000" dir="5400000" rotWithShape="0">
              <a:srgbClr val="000000">
                <a:alpha val="38039"/>
              </a:srgbClr>
            </a:outerShdw>
          </a:effectLst>
        </p:spPr>
      </p:cxnSp>
      <p:cxnSp>
        <p:nvCxnSpPr>
          <p:cNvPr id="1113" name="Google Shape;1113;p27"/>
          <p:cNvCxnSpPr/>
          <p:nvPr/>
        </p:nvCxnSpPr>
        <p:spPr>
          <a:xfrm>
            <a:off x="7055003" y="5628738"/>
            <a:ext cx="1126109" cy="19612"/>
          </a:xfrm>
          <a:prstGeom prst="straightConnector1">
            <a:avLst/>
          </a:prstGeom>
          <a:noFill/>
          <a:ln w="25400" cap="flat" cmpd="sng">
            <a:solidFill>
              <a:schemeClr val="dk1"/>
            </a:solidFill>
            <a:prstDash val="solid"/>
            <a:round/>
            <a:headEnd type="triangle" w="med" len="med"/>
            <a:tailEnd type="triangle" w="med" len="med"/>
          </a:ln>
          <a:effectLst>
            <a:outerShdw blurRad="40000" dist="20000" dir="5400000" rotWithShape="0">
              <a:srgbClr val="000000">
                <a:alpha val="38039"/>
              </a:srgbClr>
            </a:outerShdw>
          </a:effectLst>
        </p:spPr>
      </p:cxnSp>
      <p:sp>
        <p:nvSpPr>
          <p:cNvPr id="1114" name="Google Shape;1114;p27"/>
          <p:cNvSpPr txBox="1"/>
          <p:nvPr/>
        </p:nvSpPr>
        <p:spPr>
          <a:xfrm>
            <a:off x="7440256" y="5293538"/>
            <a:ext cx="68659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Kanit"/>
                <a:ea typeface="Kanit"/>
                <a:cs typeface="Kanit"/>
                <a:sym typeface="Kanit"/>
              </a:rPr>
              <a:t>Web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nit"/>
              <a:ea typeface="Kanit"/>
              <a:cs typeface="Kanit"/>
              <a:sym typeface="Kani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Kanit"/>
                <a:ea typeface="Kanit"/>
                <a:cs typeface="Kanit"/>
                <a:sym typeface="Kanit"/>
              </a:rPr>
              <a:t>APIs</a:t>
            </a:r>
            <a:endParaRPr/>
          </a:p>
        </p:txBody>
      </p:sp>
      <p:sp>
        <p:nvSpPr>
          <p:cNvPr id="1115" name="Google Shape;1115;p27"/>
          <p:cNvSpPr txBox="1"/>
          <p:nvPr/>
        </p:nvSpPr>
        <p:spPr>
          <a:xfrm>
            <a:off x="3616041" y="4177153"/>
            <a:ext cx="104139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Kanit"/>
                <a:ea typeface="Kanit"/>
                <a:cs typeface="Kanit"/>
                <a:sym typeface="Kanit"/>
              </a:rPr>
              <a:t>MCP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nit"/>
              <a:ea typeface="Kanit"/>
              <a:cs typeface="Kanit"/>
              <a:sym typeface="Kani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Kanit"/>
                <a:ea typeface="Kanit"/>
                <a:cs typeface="Kanit"/>
                <a:sym typeface="Kanit"/>
              </a:rPr>
              <a:t>Protocol</a:t>
            </a:r>
            <a:endParaRPr/>
          </a:p>
        </p:txBody>
      </p:sp>
      <p:sp>
        <p:nvSpPr>
          <p:cNvPr id="1116" name="Google Shape;1116;p27"/>
          <p:cNvSpPr/>
          <p:nvPr/>
        </p:nvSpPr>
        <p:spPr>
          <a:xfrm>
            <a:off x="9153236" y="3152222"/>
            <a:ext cx="1607128" cy="625908"/>
          </a:xfrm>
          <a:prstGeom prst="flowChartProcess">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Spira REST API</a:t>
            </a:r>
            <a:endParaRPr/>
          </a:p>
        </p:txBody>
      </p:sp>
      <p:grpSp>
        <p:nvGrpSpPr>
          <p:cNvPr id="1117" name="Google Shape;1117;p27"/>
          <p:cNvGrpSpPr/>
          <p:nvPr/>
        </p:nvGrpSpPr>
        <p:grpSpPr>
          <a:xfrm>
            <a:off x="8348821" y="3204397"/>
            <a:ext cx="804415" cy="223834"/>
            <a:chOff x="8348821" y="5603230"/>
            <a:chExt cx="804415" cy="223834"/>
          </a:xfrm>
        </p:grpSpPr>
        <p:cxnSp>
          <p:nvCxnSpPr>
            <p:cNvPr id="1118" name="Google Shape;1118;p27"/>
            <p:cNvCxnSpPr/>
            <p:nvPr/>
          </p:nvCxnSpPr>
          <p:spPr>
            <a:xfrm rot="10800000">
              <a:off x="8559800" y="5708073"/>
              <a:ext cx="593436" cy="0"/>
            </a:xfrm>
            <a:prstGeom prst="straightConnector1">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cxnSp>
        <p:sp>
          <p:nvSpPr>
            <p:cNvPr id="1119" name="Google Shape;1119;p27"/>
            <p:cNvSpPr/>
            <p:nvPr/>
          </p:nvSpPr>
          <p:spPr>
            <a:xfrm>
              <a:off x="8348821" y="5603230"/>
              <a:ext cx="204904" cy="223834"/>
            </a:xfrm>
            <a:prstGeom prst="ellipse">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73642"/>
                </a:solidFill>
                <a:latin typeface="Arial"/>
                <a:ea typeface="Arial"/>
                <a:cs typeface="Arial"/>
                <a:sym typeface="Arial"/>
              </a:endParaRPr>
            </a:p>
          </p:txBody>
        </p:sp>
      </p:grpSp>
      <p:grpSp>
        <p:nvGrpSpPr>
          <p:cNvPr id="1120" name="Google Shape;1120;p27"/>
          <p:cNvGrpSpPr/>
          <p:nvPr/>
        </p:nvGrpSpPr>
        <p:grpSpPr>
          <a:xfrm>
            <a:off x="8348821" y="3532287"/>
            <a:ext cx="804415" cy="223834"/>
            <a:chOff x="8362675" y="5931120"/>
            <a:chExt cx="804415" cy="223834"/>
          </a:xfrm>
        </p:grpSpPr>
        <p:cxnSp>
          <p:nvCxnSpPr>
            <p:cNvPr id="1121" name="Google Shape;1121;p27"/>
            <p:cNvCxnSpPr/>
            <p:nvPr/>
          </p:nvCxnSpPr>
          <p:spPr>
            <a:xfrm rot="10800000">
              <a:off x="8573654" y="6035963"/>
              <a:ext cx="593436" cy="0"/>
            </a:xfrm>
            <a:prstGeom prst="straightConnector1">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cxnSp>
        <p:sp>
          <p:nvSpPr>
            <p:cNvPr id="1122" name="Google Shape;1122;p27"/>
            <p:cNvSpPr/>
            <p:nvPr/>
          </p:nvSpPr>
          <p:spPr>
            <a:xfrm>
              <a:off x="8362675" y="5931120"/>
              <a:ext cx="204904" cy="223834"/>
            </a:xfrm>
            <a:prstGeom prst="ellipse">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73642"/>
                </a:solidFill>
                <a:latin typeface="Arial"/>
                <a:ea typeface="Arial"/>
                <a:cs typeface="Arial"/>
                <a:sym typeface="Arial"/>
              </a:endParaRPr>
            </a:p>
          </p:txBody>
        </p:sp>
      </p:grpSp>
      <p:sp>
        <p:nvSpPr>
          <p:cNvPr id="1123" name="Google Shape;1123;p27"/>
          <p:cNvSpPr txBox="1"/>
          <p:nvPr/>
        </p:nvSpPr>
        <p:spPr>
          <a:xfrm>
            <a:off x="7362474" y="3105746"/>
            <a:ext cx="68659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Kanit"/>
                <a:ea typeface="Kanit"/>
                <a:cs typeface="Kanit"/>
                <a:sym typeface="Kanit"/>
              </a:rPr>
              <a:t>Web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nit"/>
              <a:ea typeface="Kanit"/>
              <a:cs typeface="Kanit"/>
              <a:sym typeface="Kani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Kanit"/>
                <a:ea typeface="Kanit"/>
                <a:cs typeface="Kanit"/>
                <a:sym typeface="Kanit"/>
              </a:rPr>
              <a:t>APIs</a:t>
            </a:r>
            <a:endParaRPr/>
          </a:p>
        </p:txBody>
      </p:sp>
      <p:sp>
        <p:nvSpPr>
          <p:cNvPr id="1124" name="Google Shape;1124;p27"/>
          <p:cNvSpPr/>
          <p:nvPr/>
        </p:nvSpPr>
        <p:spPr>
          <a:xfrm>
            <a:off x="1126838" y="5444855"/>
            <a:ext cx="2225964" cy="849746"/>
          </a:xfrm>
          <a:prstGeom prst="roundRect">
            <a:avLst>
              <a:gd name="adj" fmla="val 16667"/>
            </a:avLst>
          </a:prstGeom>
          <a:gradFill>
            <a:gsLst>
              <a:gs pos="0">
                <a:srgbClr val="FFED74"/>
              </a:gs>
              <a:gs pos="35000">
                <a:srgbClr val="FFF09F"/>
              </a:gs>
              <a:gs pos="100000">
                <a:srgbClr val="FFF9D6"/>
              </a:gs>
            </a:gsLst>
            <a:lin ang="16200000" scaled="0"/>
          </a:gradFill>
          <a:ln w="9525" cap="flat" cmpd="sng">
            <a:solidFill>
              <a:srgbClr val="FFBE00"/>
            </a:solid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73642"/>
                </a:solidFill>
                <a:latin typeface="Kanit"/>
                <a:ea typeface="Kanit"/>
                <a:cs typeface="Kanit"/>
                <a:sym typeface="Kanit"/>
              </a:rPr>
              <a:t>LLM Models</a:t>
            </a:r>
            <a:endParaRPr/>
          </a:p>
        </p:txBody>
      </p:sp>
      <p:cxnSp>
        <p:nvCxnSpPr>
          <p:cNvPr id="1125" name="Google Shape;1125;p27"/>
          <p:cNvCxnSpPr/>
          <p:nvPr/>
        </p:nvCxnSpPr>
        <p:spPr>
          <a:xfrm rot="10800000">
            <a:off x="2224834" y="4682829"/>
            <a:ext cx="0" cy="895954"/>
          </a:xfrm>
          <a:prstGeom prst="straightConnector1">
            <a:avLst/>
          </a:prstGeom>
          <a:noFill/>
          <a:ln w="25400" cap="flat" cmpd="sng">
            <a:solidFill>
              <a:schemeClr val="dk1"/>
            </a:solidFill>
            <a:prstDash val="solid"/>
            <a:round/>
            <a:headEnd type="triangle" w="med" len="med"/>
            <a:tailEnd type="triangle" w="med" len="med"/>
          </a:ln>
          <a:effectLst>
            <a:outerShdw blurRad="40000" dist="20000" dir="5400000" rotWithShape="0">
              <a:srgbClr val="000000">
                <a:alpha val="38039"/>
              </a:srgbClr>
            </a:outerShdw>
          </a:effectLst>
        </p:spPr>
      </p:cxnSp>
      <p:pic>
        <p:nvPicPr>
          <p:cNvPr id="1126" name="Google Shape;1126;p27"/>
          <p:cNvPicPr preferRelativeResize="0"/>
          <p:nvPr/>
        </p:nvPicPr>
        <p:blipFill rotWithShape="1">
          <a:blip r:embed="rId3">
            <a:alphaModFix/>
          </a:blip>
          <a:srcRect/>
          <a:stretch/>
        </p:blipFill>
        <p:spPr>
          <a:xfrm>
            <a:off x="1970381" y="3300361"/>
            <a:ext cx="692920" cy="665853"/>
          </a:xfrm>
          <a:prstGeom prst="rect">
            <a:avLst/>
          </a:prstGeom>
          <a:noFill/>
          <a:ln>
            <a:noFill/>
          </a:ln>
        </p:spPr>
      </p:pic>
      <p:pic>
        <p:nvPicPr>
          <p:cNvPr id="1127" name="Google Shape;1127;p27" descr="Introducing Kiro - Kiro"/>
          <p:cNvPicPr preferRelativeResize="0"/>
          <p:nvPr/>
        </p:nvPicPr>
        <p:blipFill rotWithShape="1">
          <a:blip r:embed="rId4">
            <a:alphaModFix/>
          </a:blip>
          <a:srcRect/>
          <a:stretch/>
        </p:blipFill>
        <p:spPr>
          <a:xfrm>
            <a:off x="1273046" y="3329612"/>
            <a:ext cx="628061" cy="591117"/>
          </a:xfrm>
          <a:prstGeom prst="rect">
            <a:avLst/>
          </a:prstGeom>
          <a:noFill/>
          <a:ln>
            <a:noFill/>
          </a:ln>
        </p:spPr>
      </p:pic>
      <p:pic>
        <p:nvPicPr>
          <p:cNvPr id="1128" name="Google Shape;1128;p27"/>
          <p:cNvPicPr preferRelativeResize="0"/>
          <p:nvPr/>
        </p:nvPicPr>
        <p:blipFill rotWithShape="1">
          <a:blip r:embed="rId5">
            <a:alphaModFix/>
          </a:blip>
          <a:srcRect/>
          <a:stretch/>
        </p:blipFill>
        <p:spPr>
          <a:xfrm>
            <a:off x="2593116" y="3200816"/>
            <a:ext cx="872831" cy="84581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From System of Record to Action</a:t>
            </a:r>
            <a:endParaRPr/>
          </a:p>
        </p:txBody>
      </p:sp>
      <p:sp>
        <p:nvSpPr>
          <p:cNvPr id="1134" name="Google Shape;1134;p28"/>
          <p:cNvSpPr txBox="1">
            <a:spLocks noGrp="1"/>
          </p:cNvSpPr>
          <p:nvPr>
            <p:ph type="body" idx="1"/>
          </p:nvPr>
        </p:nvSpPr>
        <p:spPr>
          <a:xfrm>
            <a:off x="838200" y="1553606"/>
            <a:ext cx="10515600" cy="243715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ct val="108108"/>
              <a:buFont typeface="Noto Sans Symbols"/>
              <a:buChar char="▪"/>
            </a:pPr>
            <a:r>
              <a:rPr lang="en-US" dirty="0">
                <a:latin typeface="+mn-lt"/>
              </a:rPr>
              <a:t>Understanding what matters, what changed, and what’s at risk in real time as software is built faster with AI.</a:t>
            </a:r>
            <a:endParaRPr dirty="0">
              <a:latin typeface="+mn-lt"/>
            </a:endParaRPr>
          </a:p>
          <a:p>
            <a:pPr marL="457200" lvl="0" indent="-406400" algn="l" rtl="0">
              <a:lnSpc>
                <a:spcPct val="90000"/>
              </a:lnSpc>
              <a:spcBef>
                <a:spcPts val="1000"/>
              </a:spcBef>
              <a:spcAft>
                <a:spcPts val="0"/>
              </a:spcAft>
              <a:buClr>
                <a:schemeClr val="dk1"/>
              </a:buClr>
              <a:buSzPct val="108108"/>
              <a:buFont typeface="Noto Sans Symbols"/>
              <a:buChar char="▪"/>
            </a:pPr>
            <a:r>
              <a:rPr lang="en-US" dirty="0">
                <a:latin typeface="+mn-lt"/>
              </a:rPr>
              <a:t>Together, SpiraPlan and Rapise form a closed-loop system that delivers traceability from intent to execution to evidence automatically, continuously, and at scale.</a:t>
            </a:r>
            <a:endParaRPr dirty="0">
              <a:latin typeface="+mn-lt"/>
            </a:endParaRPr>
          </a:p>
          <a:p>
            <a:pPr marL="457200" lvl="0" indent="-228600" algn="l" rtl="0">
              <a:lnSpc>
                <a:spcPct val="90000"/>
              </a:lnSpc>
              <a:spcBef>
                <a:spcPts val="1000"/>
              </a:spcBef>
              <a:spcAft>
                <a:spcPts val="0"/>
              </a:spcAft>
              <a:buClr>
                <a:schemeClr val="dk1"/>
              </a:buClr>
              <a:buSzPct val="108108"/>
              <a:buFont typeface="Noto Sans Symbols"/>
              <a:buNone/>
            </a:pPr>
            <a:endParaRPr dirty="0"/>
          </a:p>
        </p:txBody>
      </p:sp>
      <p:grpSp>
        <p:nvGrpSpPr>
          <p:cNvPr id="1135" name="Google Shape;1135;p28"/>
          <p:cNvGrpSpPr/>
          <p:nvPr/>
        </p:nvGrpSpPr>
        <p:grpSpPr>
          <a:xfrm>
            <a:off x="1185645" y="4220040"/>
            <a:ext cx="8419994" cy="2186601"/>
            <a:chOff x="1407587" y="3128085"/>
            <a:chExt cx="8419994" cy="2186601"/>
          </a:xfrm>
        </p:grpSpPr>
        <p:sp>
          <p:nvSpPr>
            <p:cNvPr id="1136" name="Google Shape;1136;p28"/>
            <p:cNvSpPr/>
            <p:nvPr/>
          </p:nvSpPr>
          <p:spPr>
            <a:xfrm>
              <a:off x="1665877" y="3145981"/>
              <a:ext cx="1422981" cy="2168705"/>
            </a:xfrm>
            <a:prstGeom prst="roundRect">
              <a:avLst>
                <a:gd name="adj" fmla="val 16667"/>
              </a:avLst>
            </a:prstGeom>
            <a:noFill/>
            <a:ln w="381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7" name="Google Shape;1137;p28"/>
            <p:cNvSpPr/>
            <p:nvPr/>
          </p:nvSpPr>
          <p:spPr>
            <a:xfrm>
              <a:off x="3272544" y="3145981"/>
              <a:ext cx="1422981" cy="2168705"/>
            </a:xfrm>
            <a:prstGeom prst="roundRect">
              <a:avLst>
                <a:gd name="adj" fmla="val 16667"/>
              </a:avLst>
            </a:prstGeom>
            <a:noFill/>
            <a:ln w="381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8" name="Google Shape;1138;p28"/>
            <p:cNvSpPr/>
            <p:nvPr/>
          </p:nvSpPr>
          <p:spPr>
            <a:xfrm>
              <a:off x="4893903" y="3128087"/>
              <a:ext cx="1422981" cy="2168705"/>
            </a:xfrm>
            <a:prstGeom prst="roundRect">
              <a:avLst>
                <a:gd name="adj" fmla="val 16667"/>
              </a:avLst>
            </a:prstGeom>
            <a:noFill/>
            <a:ln w="381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9" name="Google Shape;1139;p28"/>
            <p:cNvSpPr/>
            <p:nvPr/>
          </p:nvSpPr>
          <p:spPr>
            <a:xfrm>
              <a:off x="6489820" y="3128085"/>
              <a:ext cx="1422981" cy="2168705"/>
            </a:xfrm>
            <a:prstGeom prst="roundRect">
              <a:avLst>
                <a:gd name="adj" fmla="val 16667"/>
              </a:avLst>
            </a:prstGeom>
            <a:noFill/>
            <a:ln w="381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0" name="Google Shape;1140;p28"/>
            <p:cNvSpPr/>
            <p:nvPr/>
          </p:nvSpPr>
          <p:spPr>
            <a:xfrm>
              <a:off x="8109209" y="3129399"/>
              <a:ext cx="1422981" cy="2168705"/>
            </a:xfrm>
            <a:prstGeom prst="roundRect">
              <a:avLst>
                <a:gd name="adj" fmla="val 16667"/>
              </a:avLst>
            </a:prstGeom>
            <a:noFill/>
            <a:ln w="381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1" name="Google Shape;1141;p28"/>
            <p:cNvSpPr/>
            <p:nvPr/>
          </p:nvSpPr>
          <p:spPr>
            <a:xfrm>
              <a:off x="2978582" y="3305264"/>
              <a:ext cx="612629" cy="449953"/>
            </a:xfrm>
            <a:prstGeom prst="rightArrow">
              <a:avLst>
                <a:gd name="adj1" fmla="val 50000"/>
                <a:gd name="adj2" fmla="val 50000"/>
              </a:avLst>
            </a:prstGeom>
            <a:solidFill>
              <a:schemeClr val="lt1"/>
            </a:solidFill>
            <a:ln w="19050" cap="flat" cmpd="sng">
              <a:solidFill>
                <a:srgbClr val="D8A6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2" name="Google Shape;1142;p28"/>
            <p:cNvSpPr/>
            <p:nvPr/>
          </p:nvSpPr>
          <p:spPr>
            <a:xfrm>
              <a:off x="4599841" y="3305264"/>
              <a:ext cx="612629" cy="449953"/>
            </a:xfrm>
            <a:prstGeom prst="rightArrow">
              <a:avLst>
                <a:gd name="adj1" fmla="val 50000"/>
                <a:gd name="adj2" fmla="val 50000"/>
              </a:avLst>
            </a:prstGeom>
            <a:solidFill>
              <a:schemeClr val="lt1"/>
            </a:solidFill>
            <a:ln w="19050" cap="flat" cmpd="sng">
              <a:solidFill>
                <a:srgbClr val="D8A6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3" name="Google Shape;1143;p28"/>
            <p:cNvSpPr/>
            <p:nvPr/>
          </p:nvSpPr>
          <p:spPr>
            <a:xfrm>
              <a:off x="6209035" y="3305264"/>
              <a:ext cx="612629" cy="449953"/>
            </a:xfrm>
            <a:prstGeom prst="rightArrow">
              <a:avLst>
                <a:gd name="adj1" fmla="val 50000"/>
                <a:gd name="adj2" fmla="val 50000"/>
              </a:avLst>
            </a:prstGeom>
            <a:solidFill>
              <a:schemeClr val="lt1"/>
            </a:solidFill>
            <a:ln w="19050" cap="flat" cmpd="sng">
              <a:solidFill>
                <a:srgbClr val="D8A6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4" name="Google Shape;1144;p28"/>
            <p:cNvSpPr/>
            <p:nvPr/>
          </p:nvSpPr>
          <p:spPr>
            <a:xfrm>
              <a:off x="7802895" y="3305264"/>
              <a:ext cx="612629" cy="449953"/>
            </a:xfrm>
            <a:prstGeom prst="rightArrow">
              <a:avLst>
                <a:gd name="adj1" fmla="val 50000"/>
                <a:gd name="adj2" fmla="val 50000"/>
              </a:avLst>
            </a:prstGeom>
            <a:solidFill>
              <a:schemeClr val="lt1"/>
            </a:solidFill>
            <a:ln w="19050" cap="flat" cmpd="sng">
              <a:solidFill>
                <a:srgbClr val="D8A6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5" name="Google Shape;1145;p28"/>
            <p:cNvSpPr txBox="1"/>
            <p:nvPr/>
          </p:nvSpPr>
          <p:spPr>
            <a:xfrm>
              <a:off x="1665877" y="4378324"/>
              <a:ext cx="1408288" cy="430887"/>
            </a:xfrm>
            <a:prstGeom prst="rect">
              <a:avLst/>
            </a:prstGeom>
            <a:noFill/>
            <a:ln>
              <a:noFill/>
            </a:ln>
          </p:spPr>
          <p:txBody>
            <a:bodyPr spcFirstLastPara="1" wrap="square" lIns="45700" tIns="0" rIns="45700" bIns="0" anchor="t" anchorCtr="0">
              <a:spAutoFit/>
            </a:bodyPr>
            <a:lstStyle/>
            <a:p>
              <a:pPr marL="0" marR="0" lvl="0" indent="0" algn="ctr" rtl="0">
                <a:spcBef>
                  <a:spcPts val="0"/>
                </a:spcBef>
                <a:spcAft>
                  <a:spcPts val="0"/>
                </a:spcAft>
                <a:buNone/>
              </a:pPr>
              <a:r>
                <a:rPr lang="en-US" sz="1400" b="1">
                  <a:solidFill>
                    <a:srgbClr val="A5A5A5"/>
                  </a:solidFill>
                  <a:latin typeface="Kanit"/>
                  <a:ea typeface="Kanit"/>
                  <a:cs typeface="Kanit"/>
                  <a:sym typeface="Kanit"/>
                </a:rPr>
                <a:t>REQUIREMENTS &amp; PLANNING</a:t>
              </a:r>
              <a:endParaRPr/>
            </a:p>
          </p:txBody>
        </p:sp>
        <p:sp>
          <p:nvSpPr>
            <p:cNvPr id="1146" name="Google Shape;1146;p28"/>
            <p:cNvSpPr txBox="1"/>
            <p:nvPr/>
          </p:nvSpPr>
          <p:spPr>
            <a:xfrm>
              <a:off x="3295468" y="4378324"/>
              <a:ext cx="1408288" cy="430887"/>
            </a:xfrm>
            <a:prstGeom prst="rect">
              <a:avLst/>
            </a:prstGeom>
            <a:noFill/>
            <a:ln>
              <a:noFill/>
            </a:ln>
          </p:spPr>
          <p:txBody>
            <a:bodyPr spcFirstLastPara="1" wrap="square" lIns="45700" tIns="0" rIns="45700" bIns="0" anchor="t" anchorCtr="0">
              <a:spAutoFit/>
            </a:bodyPr>
            <a:lstStyle/>
            <a:p>
              <a:pPr marL="0" marR="0" lvl="0" indent="0" algn="ctr" rtl="0">
                <a:spcBef>
                  <a:spcPts val="0"/>
                </a:spcBef>
                <a:spcAft>
                  <a:spcPts val="0"/>
                </a:spcAft>
                <a:buNone/>
              </a:pPr>
              <a:r>
                <a:rPr lang="en-US" sz="1400" b="1">
                  <a:solidFill>
                    <a:srgbClr val="A5A5A5"/>
                  </a:solidFill>
                  <a:latin typeface="Kanit"/>
                  <a:ea typeface="Kanit"/>
                  <a:cs typeface="Kanit"/>
                  <a:sym typeface="Kanit"/>
                </a:rPr>
                <a:t>AI CODE GENERATION</a:t>
              </a:r>
              <a:endParaRPr/>
            </a:p>
          </p:txBody>
        </p:sp>
        <p:sp>
          <p:nvSpPr>
            <p:cNvPr id="1147" name="Google Shape;1147;p28"/>
            <p:cNvSpPr txBox="1"/>
            <p:nvPr/>
          </p:nvSpPr>
          <p:spPr>
            <a:xfrm>
              <a:off x="4885123" y="4378324"/>
              <a:ext cx="1408288" cy="430887"/>
            </a:xfrm>
            <a:prstGeom prst="rect">
              <a:avLst/>
            </a:prstGeom>
            <a:noFill/>
            <a:ln>
              <a:noFill/>
            </a:ln>
          </p:spPr>
          <p:txBody>
            <a:bodyPr spcFirstLastPara="1" wrap="square" lIns="45700" tIns="0" rIns="45700" bIns="0" anchor="t" anchorCtr="0">
              <a:spAutoFit/>
            </a:bodyPr>
            <a:lstStyle/>
            <a:p>
              <a:pPr marL="0" marR="0" lvl="0" indent="0" algn="ctr" rtl="0">
                <a:spcBef>
                  <a:spcPts val="0"/>
                </a:spcBef>
                <a:spcAft>
                  <a:spcPts val="0"/>
                </a:spcAft>
                <a:buNone/>
              </a:pPr>
              <a:r>
                <a:rPr lang="en-US" sz="1400" b="1">
                  <a:solidFill>
                    <a:srgbClr val="A5A5A5"/>
                  </a:solidFill>
                  <a:latin typeface="Kanit"/>
                  <a:ea typeface="Kanit"/>
                  <a:cs typeface="Kanit"/>
                  <a:sym typeface="Kanit"/>
                </a:rPr>
                <a:t>TESTING</a:t>
              </a:r>
              <a:br>
                <a:rPr lang="en-US" sz="1400" b="1">
                  <a:solidFill>
                    <a:srgbClr val="A5A5A5"/>
                  </a:solidFill>
                  <a:latin typeface="Kanit"/>
                  <a:ea typeface="Kanit"/>
                  <a:cs typeface="Kanit"/>
                  <a:sym typeface="Kanit"/>
                </a:rPr>
              </a:br>
              <a:r>
                <a:rPr lang="en-US" sz="1400" b="1">
                  <a:solidFill>
                    <a:srgbClr val="A5A5A5"/>
                  </a:solidFill>
                  <a:latin typeface="Kanit"/>
                  <a:ea typeface="Kanit"/>
                  <a:cs typeface="Kanit"/>
                  <a:sym typeface="Kanit"/>
                </a:rPr>
                <a:t>&amp; QA</a:t>
              </a:r>
              <a:endParaRPr/>
            </a:p>
          </p:txBody>
        </p:sp>
        <p:sp>
          <p:nvSpPr>
            <p:cNvPr id="1148" name="Google Shape;1148;p28"/>
            <p:cNvSpPr txBox="1"/>
            <p:nvPr/>
          </p:nvSpPr>
          <p:spPr>
            <a:xfrm>
              <a:off x="6520638" y="4378324"/>
              <a:ext cx="1408288" cy="430887"/>
            </a:xfrm>
            <a:prstGeom prst="rect">
              <a:avLst/>
            </a:prstGeom>
            <a:noFill/>
            <a:ln>
              <a:noFill/>
            </a:ln>
          </p:spPr>
          <p:txBody>
            <a:bodyPr spcFirstLastPara="1" wrap="square" lIns="45700" tIns="0" rIns="45700" bIns="0" anchor="t" anchorCtr="0">
              <a:spAutoFit/>
            </a:bodyPr>
            <a:lstStyle/>
            <a:p>
              <a:pPr marL="0" marR="0" lvl="0" indent="0" algn="ctr" rtl="0">
                <a:spcBef>
                  <a:spcPts val="0"/>
                </a:spcBef>
                <a:spcAft>
                  <a:spcPts val="0"/>
                </a:spcAft>
                <a:buNone/>
              </a:pPr>
              <a:r>
                <a:rPr lang="en-US" sz="1400" b="1">
                  <a:solidFill>
                    <a:srgbClr val="A5A5A5"/>
                  </a:solidFill>
                  <a:latin typeface="Kanit"/>
                  <a:ea typeface="Kanit"/>
                  <a:cs typeface="Kanit"/>
                  <a:sym typeface="Kanit"/>
                </a:rPr>
                <a:t>INTEGRATION</a:t>
              </a:r>
              <a:br>
                <a:rPr lang="en-US" sz="1400" b="1">
                  <a:solidFill>
                    <a:srgbClr val="A5A5A5"/>
                  </a:solidFill>
                  <a:latin typeface="Kanit"/>
                  <a:ea typeface="Kanit"/>
                  <a:cs typeface="Kanit"/>
                  <a:sym typeface="Kanit"/>
                </a:rPr>
              </a:br>
              <a:r>
                <a:rPr lang="en-US" sz="1400" b="1">
                  <a:solidFill>
                    <a:srgbClr val="A5A5A5"/>
                  </a:solidFill>
                  <a:latin typeface="Kanit"/>
                  <a:ea typeface="Kanit"/>
                  <a:cs typeface="Kanit"/>
                  <a:sym typeface="Kanit"/>
                </a:rPr>
                <a:t>&amp; CI/CI</a:t>
              </a:r>
              <a:endParaRPr/>
            </a:p>
          </p:txBody>
        </p:sp>
        <p:sp>
          <p:nvSpPr>
            <p:cNvPr id="1149" name="Google Shape;1149;p28"/>
            <p:cNvSpPr txBox="1"/>
            <p:nvPr/>
          </p:nvSpPr>
          <p:spPr>
            <a:xfrm>
              <a:off x="8098457" y="4378324"/>
              <a:ext cx="1408288" cy="430887"/>
            </a:xfrm>
            <a:prstGeom prst="rect">
              <a:avLst/>
            </a:prstGeom>
            <a:noFill/>
            <a:ln>
              <a:noFill/>
            </a:ln>
          </p:spPr>
          <p:txBody>
            <a:bodyPr spcFirstLastPara="1" wrap="square" lIns="45700" tIns="0" rIns="45700" bIns="0" anchor="t" anchorCtr="0">
              <a:spAutoFit/>
            </a:bodyPr>
            <a:lstStyle/>
            <a:p>
              <a:pPr marL="0" marR="0" lvl="0" indent="0" algn="ctr" rtl="0">
                <a:spcBef>
                  <a:spcPts val="0"/>
                </a:spcBef>
                <a:spcAft>
                  <a:spcPts val="0"/>
                </a:spcAft>
                <a:buNone/>
              </a:pPr>
              <a:r>
                <a:rPr lang="en-US" sz="1400" b="1">
                  <a:solidFill>
                    <a:srgbClr val="A5A5A5"/>
                  </a:solidFill>
                  <a:latin typeface="Kanit"/>
                  <a:ea typeface="Kanit"/>
                  <a:cs typeface="Kanit"/>
                  <a:sym typeface="Kanit"/>
                </a:rPr>
                <a:t>DEPLOYMENT</a:t>
              </a:r>
              <a:br>
                <a:rPr lang="en-US" sz="1400" b="1">
                  <a:solidFill>
                    <a:srgbClr val="A5A5A5"/>
                  </a:solidFill>
                  <a:latin typeface="Kanit"/>
                  <a:ea typeface="Kanit"/>
                  <a:cs typeface="Kanit"/>
                  <a:sym typeface="Kanit"/>
                </a:rPr>
              </a:br>
              <a:r>
                <a:rPr lang="en-US" sz="1400" b="1">
                  <a:solidFill>
                    <a:srgbClr val="A5A5A5"/>
                  </a:solidFill>
                  <a:latin typeface="Kanit"/>
                  <a:ea typeface="Kanit"/>
                  <a:cs typeface="Kanit"/>
                  <a:sym typeface="Kanit"/>
                </a:rPr>
                <a:t>&amp; MONITORING</a:t>
              </a:r>
              <a:endParaRPr/>
            </a:p>
          </p:txBody>
        </p:sp>
        <p:grpSp>
          <p:nvGrpSpPr>
            <p:cNvPr id="1150" name="Google Shape;1150;p28"/>
            <p:cNvGrpSpPr/>
            <p:nvPr/>
          </p:nvGrpSpPr>
          <p:grpSpPr>
            <a:xfrm>
              <a:off x="1961289" y="3348966"/>
              <a:ext cx="909574" cy="863474"/>
              <a:chOff x="-1007802" y="5229042"/>
              <a:chExt cx="1758874" cy="1669732"/>
            </a:xfrm>
          </p:grpSpPr>
          <p:sp>
            <p:nvSpPr>
              <p:cNvPr id="1151" name="Google Shape;1151;p28"/>
              <p:cNvSpPr/>
              <p:nvPr/>
            </p:nvSpPr>
            <p:spPr>
              <a:xfrm>
                <a:off x="-1007802" y="5229042"/>
                <a:ext cx="1289589" cy="1669732"/>
              </a:xfrm>
              <a:custGeom>
                <a:avLst/>
                <a:gdLst/>
                <a:ahLst/>
                <a:cxnLst/>
                <a:rect l="l" t="t" r="r" b="b"/>
                <a:pathLst>
                  <a:path w="1289589" h="1669732" extrusionOk="0">
                    <a:moveTo>
                      <a:pt x="42291" y="0"/>
                    </a:moveTo>
                    <a:lnTo>
                      <a:pt x="1247299" y="0"/>
                    </a:lnTo>
                    <a:cubicBezTo>
                      <a:pt x="1270635" y="0"/>
                      <a:pt x="1289590" y="18955"/>
                      <a:pt x="1289590" y="42291"/>
                    </a:cubicBezTo>
                    <a:lnTo>
                      <a:pt x="1289590" y="1627442"/>
                    </a:lnTo>
                    <a:cubicBezTo>
                      <a:pt x="1289590" y="1650778"/>
                      <a:pt x="1270635" y="1669733"/>
                      <a:pt x="1247299" y="1669733"/>
                    </a:cubicBezTo>
                    <a:lnTo>
                      <a:pt x="42291" y="1669733"/>
                    </a:lnTo>
                    <a:cubicBezTo>
                      <a:pt x="18955" y="1669733"/>
                      <a:pt x="0" y="1650778"/>
                      <a:pt x="0" y="1627442"/>
                    </a:cubicBezTo>
                    <a:lnTo>
                      <a:pt x="0" y="42291"/>
                    </a:lnTo>
                    <a:cubicBezTo>
                      <a:pt x="0" y="18955"/>
                      <a:pt x="18955" y="0"/>
                      <a:pt x="42291" y="0"/>
                    </a:cubicBezTo>
                    <a:close/>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52" name="Google Shape;1152;p28"/>
              <p:cNvGrpSpPr/>
              <p:nvPr/>
            </p:nvGrpSpPr>
            <p:grpSpPr>
              <a:xfrm>
                <a:off x="-773772" y="5457642"/>
                <a:ext cx="455484" cy="1271397"/>
                <a:chOff x="-773772" y="5457642"/>
                <a:chExt cx="455484" cy="1271397"/>
              </a:xfrm>
            </p:grpSpPr>
            <p:grpSp>
              <p:nvGrpSpPr>
                <p:cNvPr id="1153" name="Google Shape;1153;p28"/>
                <p:cNvGrpSpPr/>
                <p:nvPr/>
              </p:nvGrpSpPr>
              <p:grpSpPr>
                <a:xfrm>
                  <a:off x="-773772" y="5457642"/>
                  <a:ext cx="455484" cy="312801"/>
                  <a:chOff x="-773772" y="5457642"/>
                  <a:chExt cx="455484" cy="312801"/>
                </a:xfrm>
              </p:grpSpPr>
              <p:sp>
                <p:nvSpPr>
                  <p:cNvPr id="1154" name="Google Shape;1154;p28"/>
                  <p:cNvSpPr/>
                  <p:nvPr/>
                </p:nvSpPr>
                <p:spPr>
                  <a:xfrm>
                    <a:off x="-773772" y="5457642"/>
                    <a:ext cx="283273" cy="283273"/>
                  </a:xfrm>
                  <a:custGeom>
                    <a:avLst/>
                    <a:gdLst/>
                    <a:ahLst/>
                    <a:cxnLst/>
                    <a:rect l="l" t="t" r="r" b="b"/>
                    <a:pathLst>
                      <a:path w="283273" h="283273" extrusionOk="0">
                        <a:moveTo>
                          <a:pt x="0" y="283274"/>
                        </a:moveTo>
                        <a:lnTo>
                          <a:pt x="0" y="0"/>
                        </a:lnTo>
                        <a:lnTo>
                          <a:pt x="283274"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5" name="Google Shape;1155;p28"/>
                  <p:cNvSpPr/>
                  <p:nvPr/>
                </p:nvSpPr>
                <p:spPr>
                  <a:xfrm>
                    <a:off x="-624230" y="5487170"/>
                    <a:ext cx="305942" cy="283273"/>
                  </a:xfrm>
                  <a:custGeom>
                    <a:avLst/>
                    <a:gdLst/>
                    <a:ahLst/>
                    <a:cxnLst/>
                    <a:rect l="l" t="t" r="r" b="b"/>
                    <a:pathLst>
                      <a:path w="305942" h="283273" extrusionOk="0">
                        <a:moveTo>
                          <a:pt x="0" y="127540"/>
                        </a:moveTo>
                        <a:lnTo>
                          <a:pt x="96203" y="283274"/>
                        </a:lnTo>
                        <a:lnTo>
                          <a:pt x="305943"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156" name="Google Shape;1156;p28"/>
                <p:cNvGrpSpPr/>
                <p:nvPr/>
              </p:nvGrpSpPr>
              <p:grpSpPr>
                <a:xfrm>
                  <a:off x="-773772" y="5951704"/>
                  <a:ext cx="455484" cy="312705"/>
                  <a:chOff x="-773772" y="5951704"/>
                  <a:chExt cx="455484" cy="312705"/>
                </a:xfrm>
              </p:grpSpPr>
              <p:sp>
                <p:nvSpPr>
                  <p:cNvPr id="1157" name="Google Shape;1157;p28"/>
                  <p:cNvSpPr/>
                  <p:nvPr/>
                </p:nvSpPr>
                <p:spPr>
                  <a:xfrm>
                    <a:off x="-773772" y="5951704"/>
                    <a:ext cx="283273" cy="283273"/>
                  </a:xfrm>
                  <a:custGeom>
                    <a:avLst/>
                    <a:gdLst/>
                    <a:ahLst/>
                    <a:cxnLst/>
                    <a:rect l="l" t="t" r="r" b="b"/>
                    <a:pathLst>
                      <a:path w="283273" h="283273" extrusionOk="0">
                        <a:moveTo>
                          <a:pt x="0" y="283273"/>
                        </a:moveTo>
                        <a:lnTo>
                          <a:pt x="0" y="0"/>
                        </a:lnTo>
                        <a:lnTo>
                          <a:pt x="283274"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8" name="Google Shape;1158;p28"/>
                  <p:cNvSpPr/>
                  <p:nvPr/>
                </p:nvSpPr>
                <p:spPr>
                  <a:xfrm>
                    <a:off x="-624230" y="5981136"/>
                    <a:ext cx="305942" cy="283273"/>
                  </a:xfrm>
                  <a:custGeom>
                    <a:avLst/>
                    <a:gdLst/>
                    <a:ahLst/>
                    <a:cxnLst/>
                    <a:rect l="l" t="t" r="r" b="b"/>
                    <a:pathLst>
                      <a:path w="305942" h="283273" extrusionOk="0">
                        <a:moveTo>
                          <a:pt x="0" y="127635"/>
                        </a:moveTo>
                        <a:lnTo>
                          <a:pt x="96203" y="283274"/>
                        </a:lnTo>
                        <a:lnTo>
                          <a:pt x="305943"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159" name="Google Shape;1159;p28"/>
                <p:cNvSpPr/>
                <p:nvPr/>
              </p:nvSpPr>
              <p:spPr>
                <a:xfrm>
                  <a:off x="-773772" y="6445766"/>
                  <a:ext cx="283273" cy="283273"/>
                </a:xfrm>
                <a:custGeom>
                  <a:avLst/>
                  <a:gdLst/>
                  <a:ahLst/>
                  <a:cxnLst/>
                  <a:rect l="l" t="t" r="r" b="b"/>
                  <a:pathLst>
                    <a:path w="283273" h="283273" extrusionOk="0">
                      <a:moveTo>
                        <a:pt x="0" y="283274"/>
                      </a:moveTo>
                      <a:lnTo>
                        <a:pt x="0" y="0"/>
                      </a:lnTo>
                      <a:lnTo>
                        <a:pt x="283274"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160" name="Google Shape;1160;p28"/>
              <p:cNvGrpSpPr/>
              <p:nvPr/>
            </p:nvGrpSpPr>
            <p:grpSpPr>
              <a:xfrm>
                <a:off x="-187605" y="5611757"/>
                <a:ext cx="938677" cy="1018514"/>
                <a:chOff x="-187605" y="5611757"/>
                <a:chExt cx="938677" cy="1018514"/>
              </a:xfrm>
            </p:grpSpPr>
            <p:sp>
              <p:nvSpPr>
                <p:cNvPr id="1161" name="Google Shape;1161;p28"/>
                <p:cNvSpPr/>
                <p:nvPr/>
              </p:nvSpPr>
              <p:spPr>
                <a:xfrm rot="-4961399">
                  <a:off x="-137652" y="5741547"/>
                  <a:ext cx="838771" cy="838771"/>
                </a:xfrm>
                <a:prstGeom prst="ellipse">
                  <a:avLst/>
                </a:prstGeom>
                <a:solidFill>
                  <a:srgbClr val="FFFFFF"/>
                </a:solid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62" name="Google Shape;1162;p28"/>
                <p:cNvGrpSpPr/>
                <p:nvPr/>
              </p:nvGrpSpPr>
              <p:grpSpPr>
                <a:xfrm>
                  <a:off x="60807" y="5611757"/>
                  <a:ext cx="383666" cy="618647"/>
                  <a:chOff x="60807" y="5611757"/>
                  <a:chExt cx="383666" cy="618647"/>
                </a:xfrm>
              </p:grpSpPr>
              <p:sp>
                <p:nvSpPr>
                  <p:cNvPr id="1163" name="Google Shape;1163;p28"/>
                  <p:cNvSpPr/>
                  <p:nvPr/>
                </p:nvSpPr>
                <p:spPr>
                  <a:xfrm>
                    <a:off x="60807" y="6009425"/>
                    <a:ext cx="383666" cy="220979"/>
                  </a:xfrm>
                  <a:custGeom>
                    <a:avLst/>
                    <a:gdLst/>
                    <a:ahLst/>
                    <a:cxnLst/>
                    <a:rect l="l" t="t" r="r" b="b"/>
                    <a:pathLst>
                      <a:path w="383666" h="220979" extrusionOk="0">
                        <a:moveTo>
                          <a:pt x="383667" y="58388"/>
                        </a:moveTo>
                        <a:lnTo>
                          <a:pt x="220980" y="220980"/>
                        </a:lnTo>
                        <a:lnTo>
                          <a:pt x="0"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4" name="Google Shape;1164;p28"/>
                  <p:cNvSpPr/>
                  <p:nvPr/>
                </p:nvSpPr>
                <p:spPr>
                  <a:xfrm>
                    <a:off x="185299" y="5611757"/>
                    <a:ext cx="192976" cy="9525"/>
                  </a:xfrm>
                  <a:custGeom>
                    <a:avLst/>
                    <a:gdLst/>
                    <a:ahLst/>
                    <a:cxnLst/>
                    <a:rect l="l" t="t" r="r" b="b"/>
                    <a:pathLst>
                      <a:path w="192976" h="9525" extrusionOk="0">
                        <a:moveTo>
                          <a:pt x="192976" y="0"/>
                        </a:moveTo>
                        <a:lnTo>
                          <a:pt x="0"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5" name="Google Shape;1165;p28"/>
                  <p:cNvSpPr/>
                  <p:nvPr/>
                </p:nvSpPr>
                <p:spPr>
                  <a:xfrm>
                    <a:off x="185299" y="5611757"/>
                    <a:ext cx="192976" cy="9525"/>
                  </a:xfrm>
                  <a:custGeom>
                    <a:avLst/>
                    <a:gdLst/>
                    <a:ahLst/>
                    <a:cxnLst/>
                    <a:rect l="l" t="t" r="r" b="b"/>
                    <a:pathLst>
                      <a:path w="192976" h="9525" extrusionOk="0">
                        <a:moveTo>
                          <a:pt x="192976" y="0"/>
                        </a:moveTo>
                        <a:lnTo>
                          <a:pt x="0" y="0"/>
                        </a:lnTo>
                      </a:path>
                    </a:pathLst>
                  </a:cu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166" name="Google Shape;1166;p28"/>
                <p:cNvSpPr/>
                <p:nvPr/>
              </p:nvSpPr>
              <p:spPr>
                <a:xfrm rot="-4961399">
                  <a:off x="-137652" y="5741547"/>
                  <a:ext cx="838771" cy="838771"/>
                </a:xfrm>
                <a:prstGeom prst="ellipse">
                  <a:avLst/>
                </a:prstGeom>
                <a:noFill/>
                <a:ln w="2540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pic>
          <p:nvPicPr>
            <p:cNvPr id="1167" name="Google Shape;1167;p28"/>
            <p:cNvPicPr preferRelativeResize="0"/>
            <p:nvPr/>
          </p:nvPicPr>
          <p:blipFill rotWithShape="1">
            <a:blip r:embed="rId3">
              <a:alphaModFix/>
            </a:blip>
            <a:srcRect/>
            <a:stretch/>
          </p:blipFill>
          <p:spPr>
            <a:xfrm>
              <a:off x="3663296" y="3326013"/>
              <a:ext cx="819825" cy="858405"/>
            </a:xfrm>
            <a:prstGeom prst="rect">
              <a:avLst/>
            </a:prstGeom>
            <a:noFill/>
            <a:ln>
              <a:noFill/>
            </a:ln>
          </p:spPr>
        </p:pic>
        <p:pic>
          <p:nvPicPr>
            <p:cNvPr id="1168" name="Google Shape;1168;p28"/>
            <p:cNvPicPr preferRelativeResize="0"/>
            <p:nvPr/>
          </p:nvPicPr>
          <p:blipFill rotWithShape="1">
            <a:blip r:embed="rId4">
              <a:alphaModFix/>
            </a:blip>
            <a:srcRect/>
            <a:stretch/>
          </p:blipFill>
          <p:spPr>
            <a:xfrm>
              <a:off x="5312903" y="3341986"/>
              <a:ext cx="673891" cy="791822"/>
            </a:xfrm>
            <a:prstGeom prst="rect">
              <a:avLst/>
            </a:prstGeom>
            <a:noFill/>
            <a:ln>
              <a:noFill/>
            </a:ln>
          </p:spPr>
        </p:pic>
        <p:pic>
          <p:nvPicPr>
            <p:cNvPr id="1169" name="Google Shape;1169;p28"/>
            <p:cNvPicPr preferRelativeResize="0"/>
            <p:nvPr/>
          </p:nvPicPr>
          <p:blipFill rotWithShape="1">
            <a:blip r:embed="rId5">
              <a:alphaModFix/>
            </a:blip>
            <a:srcRect/>
            <a:stretch/>
          </p:blipFill>
          <p:spPr>
            <a:xfrm>
              <a:off x="6881742" y="3353044"/>
              <a:ext cx="741281" cy="741281"/>
            </a:xfrm>
            <a:prstGeom prst="rect">
              <a:avLst/>
            </a:prstGeom>
            <a:noFill/>
            <a:ln>
              <a:noFill/>
            </a:ln>
          </p:spPr>
        </p:pic>
        <p:sp>
          <p:nvSpPr>
            <p:cNvPr id="1170" name="Google Shape;1170;p28"/>
            <p:cNvSpPr/>
            <p:nvPr/>
          </p:nvSpPr>
          <p:spPr>
            <a:xfrm>
              <a:off x="8364667" y="3400153"/>
              <a:ext cx="912032" cy="750156"/>
            </a:xfrm>
            <a:custGeom>
              <a:avLst/>
              <a:gdLst/>
              <a:ahLst/>
              <a:cxnLst/>
              <a:rect l="l" t="t" r="r" b="b"/>
              <a:pathLst>
                <a:path w="2857690" h="2350484" extrusionOk="0">
                  <a:moveTo>
                    <a:pt x="503206" y="1712976"/>
                  </a:moveTo>
                  <a:lnTo>
                    <a:pt x="835247" y="1712976"/>
                  </a:lnTo>
                  <a:lnTo>
                    <a:pt x="835247" y="1814513"/>
                  </a:lnTo>
                  <a:lnTo>
                    <a:pt x="369189" y="1963388"/>
                  </a:lnTo>
                  <a:cubicBezTo>
                    <a:pt x="363284" y="1953578"/>
                    <a:pt x="356140" y="1944434"/>
                    <a:pt x="347758" y="1936147"/>
                  </a:cubicBezTo>
                  <a:cubicBezTo>
                    <a:pt x="347758" y="1936147"/>
                    <a:pt x="347758" y="1936147"/>
                    <a:pt x="347758" y="1936147"/>
                  </a:cubicBezTo>
                  <a:cubicBezTo>
                    <a:pt x="291751" y="1880330"/>
                    <a:pt x="200692" y="1880330"/>
                    <a:pt x="144780" y="1936147"/>
                  </a:cubicBezTo>
                  <a:cubicBezTo>
                    <a:pt x="88773" y="1992154"/>
                    <a:pt x="88773" y="2083308"/>
                    <a:pt x="144780" y="2139315"/>
                  </a:cubicBezTo>
                  <a:cubicBezTo>
                    <a:pt x="172688" y="2167223"/>
                    <a:pt x="209455" y="2181225"/>
                    <a:pt x="246221" y="2181225"/>
                  </a:cubicBezTo>
                  <a:cubicBezTo>
                    <a:pt x="282988" y="2181225"/>
                    <a:pt x="319754" y="2167223"/>
                    <a:pt x="347758" y="2139315"/>
                  </a:cubicBezTo>
                  <a:cubicBezTo>
                    <a:pt x="374904" y="2112169"/>
                    <a:pt x="389858" y="2076069"/>
                    <a:pt x="389858" y="2037683"/>
                  </a:cubicBezTo>
                  <a:cubicBezTo>
                    <a:pt x="389858" y="2034159"/>
                    <a:pt x="389668" y="2030635"/>
                    <a:pt x="389477" y="2027111"/>
                  </a:cubicBezTo>
                  <a:lnTo>
                    <a:pt x="878967" y="1870710"/>
                  </a:lnTo>
                  <a:cubicBezTo>
                    <a:pt x="892874" y="1866233"/>
                    <a:pt x="902208" y="1853375"/>
                    <a:pt x="902208" y="1838801"/>
                  </a:cubicBezTo>
                  <a:lnTo>
                    <a:pt x="902208" y="1712786"/>
                  </a:lnTo>
                  <a:lnTo>
                    <a:pt x="1292352" y="1712786"/>
                  </a:lnTo>
                  <a:lnTo>
                    <a:pt x="1292352" y="2067306"/>
                  </a:lnTo>
                  <a:cubicBezTo>
                    <a:pt x="1266825" y="2073402"/>
                    <a:pt x="1243393" y="2086356"/>
                    <a:pt x="1224343" y="2105406"/>
                  </a:cubicBezTo>
                  <a:cubicBezTo>
                    <a:pt x="1197197" y="2132552"/>
                    <a:pt x="1182243" y="2168652"/>
                    <a:pt x="1182243" y="2207133"/>
                  </a:cubicBezTo>
                  <a:cubicBezTo>
                    <a:pt x="1182243" y="2245424"/>
                    <a:pt x="1197197" y="2281428"/>
                    <a:pt x="1224343" y="2308479"/>
                  </a:cubicBezTo>
                  <a:cubicBezTo>
                    <a:pt x="1252347" y="2336483"/>
                    <a:pt x="1289114" y="2350484"/>
                    <a:pt x="1325880" y="2350484"/>
                  </a:cubicBezTo>
                  <a:cubicBezTo>
                    <a:pt x="1362647" y="2350484"/>
                    <a:pt x="1399413" y="2336483"/>
                    <a:pt x="1427321" y="2308574"/>
                  </a:cubicBezTo>
                  <a:cubicBezTo>
                    <a:pt x="1454468" y="2281523"/>
                    <a:pt x="1469422" y="2245519"/>
                    <a:pt x="1469422" y="2207228"/>
                  </a:cubicBezTo>
                  <a:cubicBezTo>
                    <a:pt x="1469422" y="2168843"/>
                    <a:pt x="1454468" y="2132743"/>
                    <a:pt x="1427321" y="2105501"/>
                  </a:cubicBezTo>
                  <a:cubicBezTo>
                    <a:pt x="1408271" y="2086451"/>
                    <a:pt x="1384840" y="2073402"/>
                    <a:pt x="1359313" y="2067401"/>
                  </a:cubicBezTo>
                  <a:lnTo>
                    <a:pt x="1359313" y="1712881"/>
                  </a:lnTo>
                  <a:lnTo>
                    <a:pt x="1955483" y="1712881"/>
                  </a:lnTo>
                  <a:lnTo>
                    <a:pt x="1955483" y="1838897"/>
                  </a:lnTo>
                  <a:cubicBezTo>
                    <a:pt x="1955483" y="1853470"/>
                    <a:pt x="1964912" y="1866329"/>
                    <a:pt x="1978724" y="1870805"/>
                  </a:cubicBezTo>
                  <a:lnTo>
                    <a:pt x="2468213" y="2027206"/>
                  </a:lnTo>
                  <a:cubicBezTo>
                    <a:pt x="2467928" y="2030730"/>
                    <a:pt x="2467832" y="2034254"/>
                    <a:pt x="2467832" y="2037779"/>
                  </a:cubicBezTo>
                  <a:cubicBezTo>
                    <a:pt x="2467832" y="2076164"/>
                    <a:pt x="2482787" y="2112264"/>
                    <a:pt x="2509933" y="2139410"/>
                  </a:cubicBezTo>
                  <a:cubicBezTo>
                    <a:pt x="2537936" y="2167319"/>
                    <a:pt x="2574703" y="2181320"/>
                    <a:pt x="2611470" y="2181320"/>
                  </a:cubicBezTo>
                  <a:cubicBezTo>
                    <a:pt x="2648236" y="2181320"/>
                    <a:pt x="2685003" y="2167319"/>
                    <a:pt x="2712911" y="2139410"/>
                  </a:cubicBezTo>
                  <a:cubicBezTo>
                    <a:pt x="2740819" y="2111502"/>
                    <a:pt x="2755011" y="2076164"/>
                    <a:pt x="2755011" y="2037779"/>
                  </a:cubicBezTo>
                  <a:cubicBezTo>
                    <a:pt x="2755011" y="1999393"/>
                    <a:pt x="2740057" y="1963293"/>
                    <a:pt x="2712911" y="1936242"/>
                  </a:cubicBezTo>
                  <a:cubicBezTo>
                    <a:pt x="2656999" y="1880330"/>
                    <a:pt x="2566035" y="1880330"/>
                    <a:pt x="2509933" y="1936242"/>
                  </a:cubicBezTo>
                  <a:cubicBezTo>
                    <a:pt x="2509933" y="1936242"/>
                    <a:pt x="2509933" y="1936242"/>
                    <a:pt x="2509933" y="1936242"/>
                  </a:cubicBezTo>
                  <a:cubicBezTo>
                    <a:pt x="2501646" y="1944529"/>
                    <a:pt x="2494503" y="1953673"/>
                    <a:pt x="2488502" y="1963484"/>
                  </a:cubicBezTo>
                  <a:lnTo>
                    <a:pt x="2022443" y="1814608"/>
                  </a:lnTo>
                  <a:lnTo>
                    <a:pt x="2022443" y="1713071"/>
                  </a:lnTo>
                  <a:lnTo>
                    <a:pt x="2354485" y="1713071"/>
                  </a:lnTo>
                  <a:cubicBezTo>
                    <a:pt x="2631948" y="1713071"/>
                    <a:pt x="2857691" y="1487329"/>
                    <a:pt x="2857691" y="1209866"/>
                  </a:cubicBezTo>
                  <a:cubicBezTo>
                    <a:pt x="2857691" y="994220"/>
                    <a:pt x="2716816" y="800386"/>
                    <a:pt x="2512886" y="732282"/>
                  </a:cubicBezTo>
                  <a:cubicBezTo>
                    <a:pt x="2466689" y="589598"/>
                    <a:pt x="2375821" y="461677"/>
                    <a:pt x="2255711" y="370523"/>
                  </a:cubicBezTo>
                  <a:cubicBezTo>
                    <a:pt x="2130362" y="275463"/>
                    <a:pt x="1981486" y="223742"/>
                    <a:pt x="1824228" y="220599"/>
                  </a:cubicBezTo>
                  <a:cubicBezTo>
                    <a:pt x="1683925" y="78200"/>
                    <a:pt x="1497330" y="0"/>
                    <a:pt x="1297114" y="0"/>
                  </a:cubicBezTo>
                  <a:cubicBezTo>
                    <a:pt x="900303" y="0"/>
                    <a:pt x="575405" y="313944"/>
                    <a:pt x="557784" y="706565"/>
                  </a:cubicBezTo>
                  <a:lnTo>
                    <a:pt x="503206" y="706565"/>
                  </a:lnTo>
                  <a:cubicBezTo>
                    <a:pt x="225743" y="706565"/>
                    <a:pt x="0" y="932307"/>
                    <a:pt x="0" y="1209770"/>
                  </a:cubicBezTo>
                  <a:cubicBezTo>
                    <a:pt x="0" y="1487234"/>
                    <a:pt x="225743" y="1712976"/>
                    <a:pt x="503206" y="1712976"/>
                  </a:cubicBezTo>
                  <a:close/>
                  <a:moveTo>
                    <a:pt x="300514" y="2091976"/>
                  </a:moveTo>
                  <a:cubicBezTo>
                    <a:pt x="270605" y="2121789"/>
                    <a:pt x="221933" y="2121884"/>
                    <a:pt x="192119" y="2091976"/>
                  </a:cubicBezTo>
                  <a:cubicBezTo>
                    <a:pt x="177641" y="2077498"/>
                    <a:pt x="169640" y="2058257"/>
                    <a:pt x="169640" y="2037683"/>
                  </a:cubicBezTo>
                  <a:cubicBezTo>
                    <a:pt x="169640" y="2017109"/>
                    <a:pt x="177641" y="1997964"/>
                    <a:pt x="192119" y="1983391"/>
                  </a:cubicBezTo>
                  <a:cubicBezTo>
                    <a:pt x="206978" y="1968532"/>
                    <a:pt x="226600" y="1961007"/>
                    <a:pt x="246221" y="1961007"/>
                  </a:cubicBezTo>
                  <a:cubicBezTo>
                    <a:pt x="265843" y="1961007"/>
                    <a:pt x="285464" y="1968437"/>
                    <a:pt x="300514" y="1983391"/>
                  </a:cubicBezTo>
                  <a:cubicBezTo>
                    <a:pt x="330422" y="2013299"/>
                    <a:pt x="330422" y="2061972"/>
                    <a:pt x="300514" y="2091881"/>
                  </a:cubicBezTo>
                  <a:close/>
                  <a:moveTo>
                    <a:pt x="2538127" y="2014728"/>
                  </a:moveTo>
                  <a:cubicBezTo>
                    <a:pt x="2538127" y="2014728"/>
                    <a:pt x="2538127" y="2014633"/>
                    <a:pt x="2538127" y="2014538"/>
                  </a:cubicBezTo>
                  <a:cubicBezTo>
                    <a:pt x="2538127" y="2014538"/>
                    <a:pt x="2538127" y="2014538"/>
                    <a:pt x="2538127" y="2014442"/>
                  </a:cubicBezTo>
                  <a:cubicBezTo>
                    <a:pt x="2541841" y="2002917"/>
                    <a:pt x="2548128" y="1992344"/>
                    <a:pt x="2556891" y="1983581"/>
                  </a:cubicBezTo>
                  <a:cubicBezTo>
                    <a:pt x="2586799" y="1953768"/>
                    <a:pt x="2635472" y="1953768"/>
                    <a:pt x="2665286" y="1983581"/>
                  </a:cubicBezTo>
                  <a:cubicBezTo>
                    <a:pt x="2679764" y="1998059"/>
                    <a:pt x="2687765" y="2017300"/>
                    <a:pt x="2687765" y="2037874"/>
                  </a:cubicBezTo>
                  <a:cubicBezTo>
                    <a:pt x="2687765" y="2058448"/>
                    <a:pt x="2679764" y="2077688"/>
                    <a:pt x="2665286" y="2092166"/>
                  </a:cubicBezTo>
                  <a:cubicBezTo>
                    <a:pt x="2635472" y="2121980"/>
                    <a:pt x="2586799" y="2121980"/>
                    <a:pt x="2556891" y="2092166"/>
                  </a:cubicBezTo>
                  <a:cubicBezTo>
                    <a:pt x="2542413" y="2077688"/>
                    <a:pt x="2534412" y="2058448"/>
                    <a:pt x="2534412" y="2037874"/>
                  </a:cubicBezTo>
                  <a:cubicBezTo>
                    <a:pt x="2534412" y="2029968"/>
                    <a:pt x="2535650" y="2022158"/>
                    <a:pt x="2537936" y="2014823"/>
                  </a:cubicBezTo>
                  <a:close/>
                  <a:moveTo>
                    <a:pt x="1379887" y="2152936"/>
                  </a:moveTo>
                  <a:cubicBezTo>
                    <a:pt x="1394365" y="2167414"/>
                    <a:pt x="1402366" y="2186750"/>
                    <a:pt x="1402366" y="2207228"/>
                  </a:cubicBezTo>
                  <a:cubicBezTo>
                    <a:pt x="1402366" y="2227707"/>
                    <a:pt x="1394365" y="2246852"/>
                    <a:pt x="1379887" y="2261330"/>
                  </a:cubicBezTo>
                  <a:cubicBezTo>
                    <a:pt x="1349978" y="2291239"/>
                    <a:pt x="1301401" y="2291239"/>
                    <a:pt x="1271492" y="2261330"/>
                  </a:cubicBezTo>
                  <a:cubicBezTo>
                    <a:pt x="1257014" y="2246948"/>
                    <a:pt x="1249109" y="2227802"/>
                    <a:pt x="1249013" y="2207324"/>
                  </a:cubicBezTo>
                  <a:cubicBezTo>
                    <a:pt x="1249013" y="2186845"/>
                    <a:pt x="1257014" y="2167509"/>
                    <a:pt x="1271492" y="2153031"/>
                  </a:cubicBezTo>
                  <a:cubicBezTo>
                    <a:pt x="1286447" y="2138077"/>
                    <a:pt x="1306068" y="2130647"/>
                    <a:pt x="1325689" y="2130647"/>
                  </a:cubicBezTo>
                  <a:cubicBezTo>
                    <a:pt x="1345311" y="2130647"/>
                    <a:pt x="1364933" y="2138077"/>
                    <a:pt x="1379887" y="2153031"/>
                  </a:cubicBezTo>
                  <a:close/>
                  <a:moveTo>
                    <a:pt x="503206" y="773525"/>
                  </a:moveTo>
                  <a:lnTo>
                    <a:pt x="590550" y="773525"/>
                  </a:lnTo>
                  <a:cubicBezTo>
                    <a:pt x="609029" y="773525"/>
                    <a:pt x="623983" y="758571"/>
                    <a:pt x="623983" y="740093"/>
                  </a:cubicBezTo>
                  <a:cubicBezTo>
                    <a:pt x="623983" y="368903"/>
                    <a:pt x="925925" y="66961"/>
                    <a:pt x="1297114" y="66961"/>
                  </a:cubicBezTo>
                  <a:cubicBezTo>
                    <a:pt x="1483614" y="66961"/>
                    <a:pt x="1656969" y="141542"/>
                    <a:pt x="1785461" y="276892"/>
                  </a:cubicBezTo>
                  <a:cubicBezTo>
                    <a:pt x="1791748" y="283559"/>
                    <a:pt x="1800511" y="287274"/>
                    <a:pt x="1809655" y="287369"/>
                  </a:cubicBezTo>
                  <a:cubicBezTo>
                    <a:pt x="2105025" y="287846"/>
                    <a:pt x="2369915" y="485585"/>
                    <a:pt x="2453831" y="768477"/>
                  </a:cubicBezTo>
                  <a:cubicBezTo>
                    <a:pt x="2457069" y="779336"/>
                    <a:pt x="2465546" y="787908"/>
                    <a:pt x="2476500" y="791051"/>
                  </a:cubicBezTo>
                  <a:cubicBezTo>
                    <a:pt x="2661380" y="845344"/>
                    <a:pt x="2790539" y="1017651"/>
                    <a:pt x="2790539" y="1209866"/>
                  </a:cubicBezTo>
                  <a:cubicBezTo>
                    <a:pt x="2790539" y="1450467"/>
                    <a:pt x="2594801" y="1646111"/>
                    <a:pt x="2354294" y="1646111"/>
                  </a:cubicBezTo>
                  <a:lnTo>
                    <a:pt x="503206" y="1646111"/>
                  </a:lnTo>
                  <a:cubicBezTo>
                    <a:pt x="262604" y="1646111"/>
                    <a:pt x="66961" y="1450372"/>
                    <a:pt x="66961" y="1209866"/>
                  </a:cubicBezTo>
                  <a:cubicBezTo>
                    <a:pt x="66961" y="969359"/>
                    <a:pt x="262700" y="773621"/>
                    <a:pt x="503206" y="773621"/>
                  </a:cubicBezTo>
                  <a:close/>
                  <a:moveTo>
                    <a:pt x="769334" y="517589"/>
                  </a:moveTo>
                  <a:cubicBezTo>
                    <a:pt x="859060" y="304991"/>
                    <a:pt x="1066229" y="167545"/>
                    <a:pt x="1297114" y="167545"/>
                  </a:cubicBezTo>
                  <a:cubicBezTo>
                    <a:pt x="1315593" y="167545"/>
                    <a:pt x="1330547" y="182499"/>
                    <a:pt x="1330547" y="200978"/>
                  </a:cubicBezTo>
                  <a:cubicBezTo>
                    <a:pt x="1330547" y="219456"/>
                    <a:pt x="1315593" y="234410"/>
                    <a:pt x="1297114" y="234410"/>
                  </a:cubicBezTo>
                  <a:cubicBezTo>
                    <a:pt x="1093184" y="234410"/>
                    <a:pt x="910209" y="355759"/>
                    <a:pt x="830961" y="543497"/>
                  </a:cubicBezTo>
                  <a:cubicBezTo>
                    <a:pt x="825532" y="556260"/>
                    <a:pt x="813149" y="563975"/>
                    <a:pt x="800100" y="563975"/>
                  </a:cubicBezTo>
                  <a:cubicBezTo>
                    <a:pt x="795719" y="563975"/>
                    <a:pt x="791337" y="563118"/>
                    <a:pt x="787146" y="561308"/>
                  </a:cubicBezTo>
                  <a:cubicBezTo>
                    <a:pt x="770096" y="554165"/>
                    <a:pt x="762095" y="534543"/>
                    <a:pt x="769334" y="517493"/>
                  </a:cubicBezTo>
                  <a:close/>
                  <a:moveTo>
                    <a:pt x="1310450" y="441008"/>
                  </a:moveTo>
                  <a:lnTo>
                    <a:pt x="1310450" y="481584"/>
                  </a:lnTo>
                  <a:cubicBezTo>
                    <a:pt x="1274255" y="491490"/>
                    <a:pt x="1239679" y="505873"/>
                    <a:pt x="1207008" y="524447"/>
                  </a:cubicBezTo>
                  <a:lnTo>
                    <a:pt x="1178147" y="495586"/>
                  </a:lnTo>
                  <a:cubicBezTo>
                    <a:pt x="1165098" y="482537"/>
                    <a:pt x="1143857" y="482537"/>
                    <a:pt x="1130808" y="495586"/>
                  </a:cubicBezTo>
                  <a:lnTo>
                    <a:pt x="1010888" y="615506"/>
                  </a:lnTo>
                  <a:cubicBezTo>
                    <a:pt x="1004602" y="621792"/>
                    <a:pt x="1001078" y="630269"/>
                    <a:pt x="1001078" y="639128"/>
                  </a:cubicBezTo>
                  <a:cubicBezTo>
                    <a:pt x="1001078" y="647986"/>
                    <a:pt x="1004602" y="656558"/>
                    <a:pt x="1010888" y="662750"/>
                  </a:cubicBezTo>
                  <a:lnTo>
                    <a:pt x="1039749" y="691610"/>
                  </a:lnTo>
                  <a:cubicBezTo>
                    <a:pt x="1021080" y="724281"/>
                    <a:pt x="1006793" y="758857"/>
                    <a:pt x="996887" y="795052"/>
                  </a:cubicBezTo>
                  <a:lnTo>
                    <a:pt x="956310" y="795052"/>
                  </a:lnTo>
                  <a:cubicBezTo>
                    <a:pt x="937832" y="795052"/>
                    <a:pt x="922877" y="810006"/>
                    <a:pt x="922877" y="828485"/>
                  </a:cubicBezTo>
                  <a:lnTo>
                    <a:pt x="922877" y="998125"/>
                  </a:lnTo>
                  <a:cubicBezTo>
                    <a:pt x="922877" y="1016603"/>
                    <a:pt x="937832" y="1031558"/>
                    <a:pt x="956310" y="1031558"/>
                  </a:cubicBezTo>
                  <a:lnTo>
                    <a:pt x="996887" y="1031558"/>
                  </a:lnTo>
                  <a:cubicBezTo>
                    <a:pt x="1006793" y="1067753"/>
                    <a:pt x="1021175" y="1102328"/>
                    <a:pt x="1039749" y="1134999"/>
                  </a:cubicBezTo>
                  <a:lnTo>
                    <a:pt x="1010888" y="1163860"/>
                  </a:lnTo>
                  <a:cubicBezTo>
                    <a:pt x="1004602" y="1170146"/>
                    <a:pt x="1001078" y="1178624"/>
                    <a:pt x="1001078" y="1187482"/>
                  </a:cubicBezTo>
                  <a:cubicBezTo>
                    <a:pt x="1001078" y="1196340"/>
                    <a:pt x="1004602" y="1204913"/>
                    <a:pt x="1010888" y="1211104"/>
                  </a:cubicBezTo>
                  <a:lnTo>
                    <a:pt x="1130808" y="1331024"/>
                  </a:lnTo>
                  <a:cubicBezTo>
                    <a:pt x="1143857" y="1344073"/>
                    <a:pt x="1165098" y="1344073"/>
                    <a:pt x="1178147" y="1331024"/>
                  </a:cubicBezTo>
                  <a:lnTo>
                    <a:pt x="1207008" y="1302163"/>
                  </a:lnTo>
                  <a:cubicBezTo>
                    <a:pt x="1239679" y="1320832"/>
                    <a:pt x="1274255" y="1335119"/>
                    <a:pt x="1310450" y="1345025"/>
                  </a:cubicBezTo>
                  <a:lnTo>
                    <a:pt x="1310450" y="1385602"/>
                  </a:lnTo>
                  <a:cubicBezTo>
                    <a:pt x="1310450" y="1404080"/>
                    <a:pt x="1325404" y="1419035"/>
                    <a:pt x="1343882" y="1419035"/>
                  </a:cubicBezTo>
                  <a:lnTo>
                    <a:pt x="1513523" y="1419035"/>
                  </a:lnTo>
                  <a:cubicBezTo>
                    <a:pt x="1532001" y="1419035"/>
                    <a:pt x="1546955" y="1404080"/>
                    <a:pt x="1546955" y="1385602"/>
                  </a:cubicBezTo>
                  <a:lnTo>
                    <a:pt x="1546955" y="1345025"/>
                  </a:lnTo>
                  <a:cubicBezTo>
                    <a:pt x="1583150" y="1335119"/>
                    <a:pt x="1617726" y="1320737"/>
                    <a:pt x="1650397" y="1302163"/>
                  </a:cubicBezTo>
                  <a:lnTo>
                    <a:pt x="1679258" y="1331024"/>
                  </a:lnTo>
                  <a:cubicBezTo>
                    <a:pt x="1692307" y="1344073"/>
                    <a:pt x="1713548" y="1344073"/>
                    <a:pt x="1726597" y="1331024"/>
                  </a:cubicBezTo>
                  <a:lnTo>
                    <a:pt x="1846517" y="1211104"/>
                  </a:lnTo>
                  <a:cubicBezTo>
                    <a:pt x="1859566" y="1198055"/>
                    <a:pt x="1859566" y="1176814"/>
                    <a:pt x="1846517" y="1163765"/>
                  </a:cubicBezTo>
                  <a:lnTo>
                    <a:pt x="1817656" y="1134904"/>
                  </a:lnTo>
                  <a:cubicBezTo>
                    <a:pt x="1836325" y="1102233"/>
                    <a:pt x="1850612" y="1067657"/>
                    <a:pt x="1860518" y="1031462"/>
                  </a:cubicBezTo>
                  <a:lnTo>
                    <a:pt x="1901095" y="1031462"/>
                  </a:lnTo>
                  <a:cubicBezTo>
                    <a:pt x="1919573" y="1031462"/>
                    <a:pt x="1934528" y="1016508"/>
                    <a:pt x="1934528" y="998030"/>
                  </a:cubicBezTo>
                  <a:lnTo>
                    <a:pt x="1934528" y="828389"/>
                  </a:lnTo>
                  <a:cubicBezTo>
                    <a:pt x="1934528" y="809911"/>
                    <a:pt x="1919573" y="794957"/>
                    <a:pt x="1901095" y="794957"/>
                  </a:cubicBezTo>
                  <a:lnTo>
                    <a:pt x="1860518" y="794957"/>
                  </a:lnTo>
                  <a:cubicBezTo>
                    <a:pt x="1850612" y="758762"/>
                    <a:pt x="1836230" y="724186"/>
                    <a:pt x="1817656" y="691515"/>
                  </a:cubicBezTo>
                  <a:lnTo>
                    <a:pt x="1846517" y="662654"/>
                  </a:lnTo>
                  <a:cubicBezTo>
                    <a:pt x="1859566" y="649605"/>
                    <a:pt x="1859566" y="628364"/>
                    <a:pt x="1846517" y="615315"/>
                  </a:cubicBezTo>
                  <a:lnTo>
                    <a:pt x="1726597" y="495395"/>
                  </a:lnTo>
                  <a:cubicBezTo>
                    <a:pt x="1713548" y="482346"/>
                    <a:pt x="1692307" y="482346"/>
                    <a:pt x="1679258" y="495395"/>
                  </a:cubicBezTo>
                  <a:lnTo>
                    <a:pt x="1650397" y="524256"/>
                  </a:lnTo>
                  <a:cubicBezTo>
                    <a:pt x="1617726" y="505587"/>
                    <a:pt x="1583150" y="491300"/>
                    <a:pt x="1546955" y="481394"/>
                  </a:cubicBezTo>
                  <a:lnTo>
                    <a:pt x="1546955" y="440817"/>
                  </a:lnTo>
                  <a:cubicBezTo>
                    <a:pt x="1546955" y="422339"/>
                    <a:pt x="1532001" y="407384"/>
                    <a:pt x="1513523" y="407384"/>
                  </a:cubicBezTo>
                  <a:lnTo>
                    <a:pt x="1343882" y="407384"/>
                  </a:lnTo>
                  <a:cubicBezTo>
                    <a:pt x="1325404" y="407384"/>
                    <a:pt x="1310450" y="422339"/>
                    <a:pt x="1310450" y="440817"/>
                  </a:cubicBezTo>
                  <a:close/>
                  <a:moveTo>
                    <a:pt x="1350836" y="540734"/>
                  </a:moveTo>
                  <a:cubicBezTo>
                    <a:pt x="1366361" y="537496"/>
                    <a:pt x="1377410" y="523780"/>
                    <a:pt x="1377410" y="507968"/>
                  </a:cubicBezTo>
                  <a:lnTo>
                    <a:pt x="1377410" y="474536"/>
                  </a:lnTo>
                  <a:lnTo>
                    <a:pt x="1480090" y="474536"/>
                  </a:lnTo>
                  <a:lnTo>
                    <a:pt x="1480090" y="507968"/>
                  </a:lnTo>
                  <a:cubicBezTo>
                    <a:pt x="1480090" y="523780"/>
                    <a:pt x="1491234" y="537496"/>
                    <a:pt x="1506664" y="540734"/>
                  </a:cubicBezTo>
                  <a:cubicBezTo>
                    <a:pt x="1553242" y="550450"/>
                    <a:pt x="1597152" y="568643"/>
                    <a:pt x="1637157" y="594836"/>
                  </a:cubicBezTo>
                  <a:cubicBezTo>
                    <a:pt x="1650397" y="603504"/>
                    <a:pt x="1667923" y="601694"/>
                    <a:pt x="1679162" y="590455"/>
                  </a:cubicBezTo>
                  <a:lnTo>
                    <a:pt x="1702975" y="566642"/>
                  </a:lnTo>
                  <a:lnTo>
                    <a:pt x="1775555" y="639223"/>
                  </a:lnTo>
                  <a:lnTo>
                    <a:pt x="1751743" y="663035"/>
                  </a:lnTo>
                  <a:cubicBezTo>
                    <a:pt x="1740503" y="674275"/>
                    <a:pt x="1738693" y="691801"/>
                    <a:pt x="1747361" y="705040"/>
                  </a:cubicBezTo>
                  <a:cubicBezTo>
                    <a:pt x="1773555" y="745046"/>
                    <a:pt x="1791748" y="788861"/>
                    <a:pt x="1801463" y="835533"/>
                  </a:cubicBezTo>
                  <a:cubicBezTo>
                    <a:pt x="1804702" y="851059"/>
                    <a:pt x="1818418" y="862108"/>
                    <a:pt x="1834229" y="862108"/>
                  </a:cubicBezTo>
                  <a:lnTo>
                    <a:pt x="1867662" y="862108"/>
                  </a:lnTo>
                  <a:lnTo>
                    <a:pt x="1867662" y="964787"/>
                  </a:lnTo>
                  <a:lnTo>
                    <a:pt x="1834229" y="964787"/>
                  </a:lnTo>
                  <a:cubicBezTo>
                    <a:pt x="1818418" y="964787"/>
                    <a:pt x="1804702" y="975932"/>
                    <a:pt x="1801463" y="991362"/>
                  </a:cubicBezTo>
                  <a:cubicBezTo>
                    <a:pt x="1791748" y="1037939"/>
                    <a:pt x="1773555" y="1081850"/>
                    <a:pt x="1747361" y="1121855"/>
                  </a:cubicBezTo>
                  <a:cubicBezTo>
                    <a:pt x="1738693" y="1135094"/>
                    <a:pt x="1740503" y="1152620"/>
                    <a:pt x="1751743" y="1163860"/>
                  </a:cubicBezTo>
                  <a:lnTo>
                    <a:pt x="1775555" y="1187672"/>
                  </a:lnTo>
                  <a:lnTo>
                    <a:pt x="1702975" y="1260253"/>
                  </a:lnTo>
                  <a:lnTo>
                    <a:pt x="1679162" y="1236440"/>
                  </a:lnTo>
                  <a:cubicBezTo>
                    <a:pt x="1667923" y="1225201"/>
                    <a:pt x="1650397" y="1223391"/>
                    <a:pt x="1637157" y="1232059"/>
                  </a:cubicBezTo>
                  <a:cubicBezTo>
                    <a:pt x="1597152" y="1258253"/>
                    <a:pt x="1553337" y="1276445"/>
                    <a:pt x="1506664" y="1286161"/>
                  </a:cubicBezTo>
                  <a:cubicBezTo>
                    <a:pt x="1491139" y="1289399"/>
                    <a:pt x="1480090" y="1303115"/>
                    <a:pt x="1480090" y="1318927"/>
                  </a:cubicBezTo>
                  <a:lnTo>
                    <a:pt x="1480090" y="1352360"/>
                  </a:lnTo>
                  <a:lnTo>
                    <a:pt x="1377410" y="1352360"/>
                  </a:lnTo>
                  <a:lnTo>
                    <a:pt x="1377410" y="1318927"/>
                  </a:lnTo>
                  <a:cubicBezTo>
                    <a:pt x="1377410" y="1303115"/>
                    <a:pt x="1366266" y="1289399"/>
                    <a:pt x="1350836" y="1286161"/>
                  </a:cubicBezTo>
                  <a:cubicBezTo>
                    <a:pt x="1304258" y="1276445"/>
                    <a:pt x="1260348" y="1258253"/>
                    <a:pt x="1220343" y="1232059"/>
                  </a:cubicBezTo>
                  <a:cubicBezTo>
                    <a:pt x="1207103" y="1223391"/>
                    <a:pt x="1189577" y="1225201"/>
                    <a:pt x="1178338" y="1236440"/>
                  </a:cubicBezTo>
                  <a:lnTo>
                    <a:pt x="1154525" y="1260253"/>
                  </a:lnTo>
                  <a:lnTo>
                    <a:pt x="1081945" y="1187672"/>
                  </a:lnTo>
                  <a:lnTo>
                    <a:pt x="1105757" y="1163860"/>
                  </a:lnTo>
                  <a:cubicBezTo>
                    <a:pt x="1116997" y="1152620"/>
                    <a:pt x="1118807" y="1135094"/>
                    <a:pt x="1110139" y="1121855"/>
                  </a:cubicBezTo>
                  <a:cubicBezTo>
                    <a:pt x="1083945" y="1081850"/>
                    <a:pt x="1065752" y="1038035"/>
                    <a:pt x="1056037" y="991362"/>
                  </a:cubicBezTo>
                  <a:cubicBezTo>
                    <a:pt x="1052798" y="975836"/>
                    <a:pt x="1039082" y="964787"/>
                    <a:pt x="1023271" y="964787"/>
                  </a:cubicBezTo>
                  <a:lnTo>
                    <a:pt x="989838" y="964787"/>
                  </a:lnTo>
                  <a:lnTo>
                    <a:pt x="989838" y="862108"/>
                  </a:lnTo>
                  <a:lnTo>
                    <a:pt x="1023271" y="862108"/>
                  </a:lnTo>
                  <a:cubicBezTo>
                    <a:pt x="1039082" y="862108"/>
                    <a:pt x="1052798" y="850963"/>
                    <a:pt x="1056037" y="835533"/>
                  </a:cubicBezTo>
                  <a:cubicBezTo>
                    <a:pt x="1065752" y="788956"/>
                    <a:pt x="1083945" y="745046"/>
                    <a:pt x="1110139" y="705040"/>
                  </a:cubicBezTo>
                  <a:cubicBezTo>
                    <a:pt x="1118807" y="691801"/>
                    <a:pt x="1116997" y="674275"/>
                    <a:pt x="1105757" y="663035"/>
                  </a:cubicBezTo>
                  <a:lnTo>
                    <a:pt x="1081945" y="639223"/>
                  </a:lnTo>
                  <a:lnTo>
                    <a:pt x="1154525" y="566642"/>
                  </a:lnTo>
                  <a:lnTo>
                    <a:pt x="1178338" y="590455"/>
                  </a:lnTo>
                  <a:cubicBezTo>
                    <a:pt x="1189577" y="601694"/>
                    <a:pt x="1207103" y="603504"/>
                    <a:pt x="1220343" y="594836"/>
                  </a:cubicBezTo>
                  <a:cubicBezTo>
                    <a:pt x="1260348" y="568643"/>
                    <a:pt x="1304163" y="550450"/>
                    <a:pt x="1350836" y="540734"/>
                  </a:cubicBezTo>
                  <a:close/>
                  <a:moveTo>
                    <a:pt x="1428750" y="1187387"/>
                  </a:moveTo>
                  <a:cubicBezTo>
                    <a:pt x="1579817" y="1187387"/>
                    <a:pt x="1702689" y="1064514"/>
                    <a:pt x="1702689" y="913448"/>
                  </a:cubicBezTo>
                  <a:cubicBezTo>
                    <a:pt x="1702689" y="762381"/>
                    <a:pt x="1579817" y="639509"/>
                    <a:pt x="1428750" y="639509"/>
                  </a:cubicBezTo>
                  <a:cubicBezTo>
                    <a:pt x="1277684" y="639509"/>
                    <a:pt x="1154811" y="762381"/>
                    <a:pt x="1154811" y="913448"/>
                  </a:cubicBezTo>
                  <a:cubicBezTo>
                    <a:pt x="1154811" y="1064514"/>
                    <a:pt x="1277684" y="1187387"/>
                    <a:pt x="1428750" y="1187387"/>
                  </a:cubicBezTo>
                  <a:close/>
                  <a:moveTo>
                    <a:pt x="1428750" y="706469"/>
                  </a:moveTo>
                  <a:cubicBezTo>
                    <a:pt x="1542860" y="706469"/>
                    <a:pt x="1635728" y="799338"/>
                    <a:pt x="1635728" y="913448"/>
                  </a:cubicBezTo>
                  <a:cubicBezTo>
                    <a:pt x="1635728" y="1027557"/>
                    <a:pt x="1542860" y="1120426"/>
                    <a:pt x="1428750" y="1120426"/>
                  </a:cubicBezTo>
                  <a:cubicBezTo>
                    <a:pt x="1314641" y="1120426"/>
                    <a:pt x="1221677" y="1027557"/>
                    <a:pt x="1221677" y="913448"/>
                  </a:cubicBezTo>
                  <a:cubicBezTo>
                    <a:pt x="1221677" y="799338"/>
                    <a:pt x="1314545" y="706469"/>
                    <a:pt x="1428750" y="706469"/>
                  </a:cubicBezTo>
                  <a:close/>
                </a:path>
              </a:pathLst>
            </a:custGeom>
            <a:solidFill>
              <a:srgbClr val="BFBFBF"/>
            </a:solidFill>
            <a:ln w="9525" cap="flat" cmpd="sng">
              <a:solidFill>
                <a:srgbClr val="BFBFB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1" name="Google Shape;1171;p28"/>
            <p:cNvSpPr txBox="1"/>
            <p:nvPr/>
          </p:nvSpPr>
          <p:spPr>
            <a:xfrm>
              <a:off x="1407587" y="4846016"/>
              <a:ext cx="20162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F08231"/>
                  </a:solidFill>
                  <a:latin typeface="Kanit"/>
                  <a:ea typeface="Kanit"/>
                  <a:cs typeface="Kanit"/>
                  <a:sym typeface="Kanit"/>
                </a:rPr>
                <a:t>SpiraPlan</a:t>
              </a:r>
              <a:endParaRPr dirty="0"/>
            </a:p>
          </p:txBody>
        </p:sp>
        <p:sp>
          <p:nvSpPr>
            <p:cNvPr id="1172" name="Google Shape;1172;p28"/>
            <p:cNvSpPr txBox="1"/>
            <p:nvPr/>
          </p:nvSpPr>
          <p:spPr>
            <a:xfrm>
              <a:off x="2991483" y="4846016"/>
              <a:ext cx="20162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Kanit"/>
                  <a:ea typeface="Kanit"/>
                  <a:cs typeface="Kanit"/>
                  <a:sym typeface="Kanit"/>
                </a:rPr>
                <a:t>Kiro/Claude</a:t>
              </a:r>
              <a:endParaRPr/>
            </a:p>
          </p:txBody>
        </p:sp>
        <p:sp>
          <p:nvSpPr>
            <p:cNvPr id="1173" name="Google Shape;1173;p28"/>
            <p:cNvSpPr txBox="1"/>
            <p:nvPr/>
          </p:nvSpPr>
          <p:spPr>
            <a:xfrm>
              <a:off x="4586517" y="4875248"/>
              <a:ext cx="20162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08231"/>
                  </a:solidFill>
                  <a:latin typeface="Kanit"/>
                  <a:ea typeface="Kanit"/>
                  <a:cs typeface="Kanit"/>
                  <a:sym typeface="Kanit"/>
                </a:rPr>
                <a:t>Rapise</a:t>
              </a:r>
              <a:endParaRPr/>
            </a:p>
          </p:txBody>
        </p:sp>
        <p:sp>
          <p:nvSpPr>
            <p:cNvPr id="1174" name="Google Shape;1174;p28"/>
            <p:cNvSpPr txBox="1"/>
            <p:nvPr/>
          </p:nvSpPr>
          <p:spPr>
            <a:xfrm>
              <a:off x="6170413" y="4875248"/>
              <a:ext cx="20162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Kanit"/>
                  <a:ea typeface="Kanit"/>
                  <a:cs typeface="Kanit"/>
                  <a:sym typeface="Kanit"/>
                </a:rPr>
                <a:t>GitLab/Hub</a:t>
              </a:r>
              <a:endParaRPr/>
            </a:p>
          </p:txBody>
        </p:sp>
        <p:sp>
          <p:nvSpPr>
            <p:cNvPr id="1175" name="Google Shape;1175;p28"/>
            <p:cNvSpPr txBox="1"/>
            <p:nvPr/>
          </p:nvSpPr>
          <p:spPr>
            <a:xfrm>
              <a:off x="7811324" y="4875248"/>
              <a:ext cx="20162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Kanit"/>
                  <a:ea typeface="Kanit"/>
                  <a:cs typeface="Kanit"/>
                  <a:sym typeface="Kanit"/>
                </a:rPr>
                <a:t>AWS/Azure</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BA12-4A87-5F7F-523B-EF8DEB9E5FCE}"/>
              </a:ext>
            </a:extLst>
          </p:cNvPr>
          <p:cNvSpPr>
            <a:spLocks noGrp="1"/>
          </p:cNvSpPr>
          <p:nvPr>
            <p:ph type="title"/>
          </p:nvPr>
        </p:nvSpPr>
        <p:spPr/>
        <p:txBody>
          <a:bodyPr/>
          <a:lstStyle/>
          <a:p>
            <a:r>
              <a:rPr lang="en-US" dirty="0"/>
              <a:t>SpiraPlan Differentiators in the Age of AI</a:t>
            </a:r>
          </a:p>
        </p:txBody>
      </p:sp>
      <p:sp>
        <p:nvSpPr>
          <p:cNvPr id="3" name="Content Placeholder 2">
            <a:extLst>
              <a:ext uri="{FF2B5EF4-FFF2-40B4-BE49-F238E27FC236}">
                <a16:creationId xmlns:a16="http://schemas.microsoft.com/office/drawing/2014/main" id="{AD17F2C9-1875-1FE7-EE5A-29229085F558}"/>
              </a:ext>
            </a:extLst>
          </p:cNvPr>
          <p:cNvSpPr>
            <a:spLocks noGrp="1"/>
          </p:cNvSpPr>
          <p:nvPr>
            <p:ph idx="1"/>
          </p:nvPr>
        </p:nvSpPr>
        <p:spPr/>
        <p:txBody>
          <a:bodyPr/>
          <a:lstStyle/>
          <a:p>
            <a:pPr lvl="0">
              <a:lnSpc>
                <a:spcPct val="100000"/>
              </a:lnSpc>
              <a:spcBef>
                <a:spcPts val="0"/>
              </a:spcBef>
              <a:buClr>
                <a:schemeClr val="lt1"/>
              </a:buClr>
              <a:buSzPts val="2800"/>
              <a:buFont typeface="Noto Sans Symbols"/>
              <a:buChar char="▪"/>
            </a:pPr>
            <a:r>
              <a:rPr lang="en-US" dirty="0"/>
              <a:t>Integrated vertical and horizontal traceability</a:t>
            </a:r>
          </a:p>
          <a:p>
            <a:pPr lvl="0">
              <a:lnSpc>
                <a:spcPct val="100000"/>
              </a:lnSpc>
              <a:spcBef>
                <a:spcPts val="600"/>
              </a:spcBef>
              <a:buClr>
                <a:schemeClr val="lt1"/>
              </a:buClr>
              <a:buSzPts val="2800"/>
              <a:buFont typeface="Noto Sans Symbols"/>
              <a:buChar char="▪"/>
            </a:pPr>
            <a:r>
              <a:rPr lang="en-US" dirty="0"/>
              <a:t>Strong support for auditability and compliance</a:t>
            </a:r>
          </a:p>
          <a:p>
            <a:pPr lvl="0">
              <a:lnSpc>
                <a:spcPct val="100000"/>
              </a:lnSpc>
              <a:spcBef>
                <a:spcPts val="600"/>
              </a:spcBef>
              <a:buClr>
                <a:schemeClr val="lt1"/>
              </a:buClr>
              <a:buSzPts val="2800"/>
              <a:buFont typeface="Noto Sans Symbols"/>
              <a:buChar char="▪"/>
            </a:pPr>
            <a:r>
              <a:rPr lang="en-US" dirty="0"/>
              <a:t>Existing AI platform that lets us add use cases easily, and pull large amounts of existing data that we have inside our platform from our existing integrations</a:t>
            </a:r>
          </a:p>
          <a:p>
            <a:pPr lvl="0">
              <a:lnSpc>
                <a:spcPct val="100000"/>
              </a:lnSpc>
              <a:spcBef>
                <a:spcPts val="600"/>
              </a:spcBef>
              <a:buClr>
                <a:schemeClr val="lt1"/>
              </a:buClr>
              <a:buSzPts val="2800"/>
              <a:buFont typeface="Noto Sans Symbols"/>
              <a:buChar char="▪"/>
            </a:pPr>
            <a:r>
              <a:rPr lang="en-US" dirty="0"/>
              <a:t>Experience with large-scale, complex applications, understanding scaling AI-SDLC beyond simple demo apps</a:t>
            </a:r>
          </a:p>
          <a:p>
            <a:pPr lvl="0">
              <a:lnSpc>
                <a:spcPct val="100000"/>
              </a:lnSpc>
              <a:spcBef>
                <a:spcPts val="600"/>
              </a:spcBef>
              <a:buClr>
                <a:schemeClr val="lt1"/>
              </a:buClr>
              <a:buSzPts val="2800"/>
              <a:buFont typeface="Noto Sans Symbols"/>
              <a:buChar char="▪"/>
            </a:pPr>
            <a:r>
              <a:rPr lang="en-US" dirty="0"/>
              <a:t>Ability to be deployed in public, private clouds, on-prem unlike Atlassian and other vendors going 100% SaaS</a:t>
            </a:r>
          </a:p>
        </p:txBody>
      </p:sp>
    </p:spTree>
    <p:extLst>
      <p:ext uri="{BB962C8B-B14F-4D97-AF65-F5344CB8AC3E}">
        <p14:creationId xmlns:p14="http://schemas.microsoft.com/office/powerpoint/2010/main" val="3679522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Core Features</a:t>
            </a:r>
            <a:endParaRPr dirty="0"/>
          </a:p>
        </p:txBody>
      </p:sp>
      <p:sp>
        <p:nvSpPr>
          <p:cNvPr id="1025" name="Google Shape;1025;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E91"/>
              </a:buClr>
              <a:buSzPts val="2400"/>
              <a:buNone/>
            </a:pPr>
            <a:r>
              <a:rPr lang="en-US"/>
              <a:t>Let’s Look at the Key Features in SpiraPlan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Portfolio Management &amp; Roadmapping</a:t>
            </a:r>
            <a:endParaRPr/>
          </a:p>
        </p:txBody>
      </p:sp>
      <p:sp>
        <p:nvSpPr>
          <p:cNvPr id="1038" name="Google Shape;1038;p35"/>
          <p:cNvSpPr txBox="1">
            <a:spLocks noGrp="1"/>
          </p:cNvSpPr>
          <p:nvPr>
            <p:ph type="body" idx="1"/>
          </p:nvPr>
        </p:nvSpPr>
        <p:spPr>
          <a:xfrm>
            <a:off x="838200" y="6108192"/>
            <a:ext cx="8501109" cy="5855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latin typeface="Josefin Sans"/>
                <a:ea typeface="Josefin Sans"/>
                <a:cs typeface="Josefin Sans"/>
                <a:sym typeface="Josefin Sans"/>
              </a:rPr>
              <a:t>Project Portfolio Management (PPM) dashboards</a:t>
            </a:r>
            <a:endParaRPr/>
          </a:p>
        </p:txBody>
      </p:sp>
      <p:pic>
        <p:nvPicPr>
          <p:cNvPr id="1039" name="Google Shape;1039;p35"/>
          <p:cNvPicPr preferRelativeResize="0"/>
          <p:nvPr/>
        </p:nvPicPr>
        <p:blipFill rotWithShape="1">
          <a:blip r:embed="rId3">
            <a:alphaModFix/>
          </a:blip>
          <a:srcRect/>
          <a:stretch/>
        </p:blipFill>
        <p:spPr>
          <a:xfrm>
            <a:off x="932156" y="1690687"/>
            <a:ext cx="9289118" cy="4204085"/>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Program Management</a:t>
            </a:r>
            <a:endParaRPr/>
          </a:p>
        </p:txBody>
      </p:sp>
      <p:sp>
        <p:nvSpPr>
          <p:cNvPr id="1045" name="Google Shape;1045;p36"/>
          <p:cNvSpPr txBox="1">
            <a:spLocks noGrp="1"/>
          </p:cNvSpPr>
          <p:nvPr>
            <p:ph type="body" idx="1"/>
          </p:nvPr>
        </p:nvSpPr>
        <p:spPr>
          <a:xfrm>
            <a:off x="838200" y="5814874"/>
            <a:ext cx="8501109" cy="88776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latin typeface="Josefin Sans"/>
                <a:ea typeface="Josefin Sans"/>
                <a:cs typeface="Josefin Sans"/>
                <a:sym typeface="Josefin Sans"/>
              </a:rPr>
              <a:t>Program planning and program management with integrated dashboards and program roadmaps.</a:t>
            </a:r>
            <a:endParaRPr/>
          </a:p>
        </p:txBody>
      </p:sp>
      <p:pic>
        <p:nvPicPr>
          <p:cNvPr id="1046" name="Google Shape;1046;p36"/>
          <p:cNvPicPr preferRelativeResize="0"/>
          <p:nvPr/>
        </p:nvPicPr>
        <p:blipFill rotWithShape="1">
          <a:blip r:embed="rId3">
            <a:alphaModFix/>
          </a:blip>
          <a:srcRect/>
          <a:stretch/>
        </p:blipFill>
        <p:spPr>
          <a:xfrm>
            <a:off x="1020933" y="1411386"/>
            <a:ext cx="7208668" cy="3551162"/>
          </a:xfrm>
          <a:prstGeom prst="rect">
            <a:avLst/>
          </a:prstGeom>
          <a:noFill/>
          <a:ln w="9525" cap="flat" cmpd="sng">
            <a:solidFill>
              <a:srgbClr val="93A1A1"/>
            </a:solidFill>
            <a:prstDash val="solid"/>
            <a:round/>
            <a:headEnd type="none" w="sm" len="sm"/>
            <a:tailEnd type="none" w="sm" len="sm"/>
          </a:ln>
        </p:spPr>
      </p:pic>
      <p:pic>
        <p:nvPicPr>
          <p:cNvPr id="1047" name="Google Shape;1047;p36"/>
          <p:cNvPicPr preferRelativeResize="0"/>
          <p:nvPr/>
        </p:nvPicPr>
        <p:blipFill rotWithShape="1">
          <a:blip r:embed="rId4">
            <a:alphaModFix/>
          </a:blip>
          <a:srcRect/>
          <a:stretch/>
        </p:blipFill>
        <p:spPr>
          <a:xfrm>
            <a:off x="2789067" y="3102058"/>
            <a:ext cx="9107779" cy="2597404"/>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Requirements Management</a:t>
            </a:r>
            <a:endParaRPr/>
          </a:p>
        </p:txBody>
      </p:sp>
      <p:pic>
        <p:nvPicPr>
          <p:cNvPr id="1053" name="Google Shape;1053;p37"/>
          <p:cNvPicPr preferRelativeResize="0"/>
          <p:nvPr/>
        </p:nvPicPr>
        <p:blipFill rotWithShape="1">
          <a:blip r:embed="rId3">
            <a:alphaModFix/>
          </a:blip>
          <a:srcRect/>
          <a:stretch/>
        </p:blipFill>
        <p:spPr>
          <a:xfrm>
            <a:off x="963551" y="1456576"/>
            <a:ext cx="5690069" cy="2426841"/>
          </a:xfrm>
          <a:prstGeom prst="rect">
            <a:avLst/>
          </a:prstGeom>
          <a:noFill/>
          <a:ln w="9525" cap="flat" cmpd="sng">
            <a:solidFill>
              <a:srgbClr val="000000"/>
            </a:solidFill>
            <a:prstDash val="solid"/>
            <a:miter lim="800000"/>
            <a:headEnd type="none" w="sm" len="sm"/>
            <a:tailEnd type="none" w="sm" len="sm"/>
          </a:ln>
        </p:spPr>
      </p:pic>
      <p:pic>
        <p:nvPicPr>
          <p:cNvPr id="1054" name="Google Shape;1054;p37"/>
          <p:cNvPicPr preferRelativeResize="0"/>
          <p:nvPr/>
        </p:nvPicPr>
        <p:blipFill rotWithShape="1">
          <a:blip r:embed="rId4">
            <a:alphaModFix/>
          </a:blip>
          <a:srcRect/>
          <a:stretch/>
        </p:blipFill>
        <p:spPr>
          <a:xfrm>
            <a:off x="5192490" y="1878078"/>
            <a:ext cx="6264942" cy="3070837"/>
          </a:xfrm>
          <a:prstGeom prst="rect">
            <a:avLst/>
          </a:prstGeom>
          <a:noFill/>
          <a:ln w="9525" cap="flat" cmpd="sng">
            <a:solidFill>
              <a:srgbClr val="000000"/>
            </a:solidFill>
            <a:prstDash val="solid"/>
            <a:miter lim="800000"/>
            <a:headEnd type="none" w="sm" len="sm"/>
            <a:tailEnd type="none" w="sm" len="sm"/>
          </a:ln>
        </p:spPr>
      </p:pic>
      <p:sp>
        <p:nvSpPr>
          <p:cNvPr id="1055" name="Google Shape;1055;p37"/>
          <p:cNvSpPr txBox="1">
            <a:spLocks noGrp="1"/>
          </p:cNvSpPr>
          <p:nvPr>
            <p:ph type="body" idx="1"/>
          </p:nvPr>
        </p:nvSpPr>
        <p:spPr>
          <a:xfrm>
            <a:off x="838200" y="5915771"/>
            <a:ext cx="8501109" cy="9370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latin typeface="Josefin Sans"/>
                <a:ea typeface="Josefin Sans"/>
                <a:cs typeface="Josefin Sans"/>
                <a:sym typeface="Josefin Sans"/>
              </a:rPr>
              <a:t>Requirements management with end-to-end traceability, multiple views and powerful change tracking.</a:t>
            </a:r>
            <a:endParaRPr/>
          </a:p>
        </p:txBody>
      </p:sp>
      <p:pic>
        <p:nvPicPr>
          <p:cNvPr id="1056" name="Google Shape;1056;p37"/>
          <p:cNvPicPr preferRelativeResize="0"/>
          <p:nvPr/>
        </p:nvPicPr>
        <p:blipFill rotWithShape="1">
          <a:blip r:embed="rId5">
            <a:alphaModFix/>
          </a:blip>
          <a:srcRect/>
          <a:stretch/>
        </p:blipFill>
        <p:spPr>
          <a:xfrm>
            <a:off x="2852750" y="2971521"/>
            <a:ext cx="6150960" cy="2879703"/>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latin typeface="Josefin Sans"/>
                <a:ea typeface="Josefin Sans"/>
                <a:cs typeface="Josefin Sans"/>
                <a:sym typeface="Josefin Sans"/>
              </a:rPr>
              <a:t>The Inflectra® Platform</a:t>
            </a:r>
            <a:endParaRPr dirty="0">
              <a:latin typeface="Josefin Sans"/>
              <a:ea typeface="Josefin Sans"/>
              <a:cs typeface="Josefin Sans"/>
              <a:sym typeface="Josefin Sans"/>
            </a:endParaRPr>
          </a:p>
        </p:txBody>
      </p:sp>
      <p:sp>
        <p:nvSpPr>
          <p:cNvPr id="664" name="Google Shape;664;p6"/>
          <p:cNvSpPr/>
          <p:nvPr/>
        </p:nvSpPr>
        <p:spPr>
          <a:xfrm>
            <a:off x="1295653" y="2077688"/>
            <a:ext cx="9435830" cy="3162300"/>
          </a:xfrm>
          <a:prstGeom prst="rect">
            <a:avLst/>
          </a:prstGeom>
          <a:solidFill>
            <a:srgbClr val="D9D9D9"/>
          </a:solidFill>
          <a:ln w="25400" cap="flat" cmpd="sng">
            <a:solidFill>
              <a:srgbClr val="BBE0E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dirty="0">
                <a:solidFill>
                  <a:srgbClr val="F79910"/>
                </a:solidFill>
                <a:latin typeface="Arial"/>
                <a:ea typeface="Arial"/>
                <a:cs typeface="Arial"/>
                <a:sym typeface="Arial"/>
              </a:rPr>
              <a:t>SpiraPlan®</a:t>
            </a:r>
            <a:endParaRPr sz="1400" b="0" i="0" u="none" strike="noStrike" cap="none" dirty="0">
              <a:solidFill>
                <a:srgbClr val="000000"/>
              </a:solidFill>
              <a:latin typeface="Arial"/>
              <a:ea typeface="Arial"/>
              <a:cs typeface="Arial"/>
              <a:sym typeface="Arial"/>
            </a:endParaRPr>
          </a:p>
          <a:p>
            <a:pPr lvl="0" algn="ctr">
              <a:buClr>
                <a:srgbClr val="5F5F5F"/>
              </a:buClr>
              <a:buSzPts val="1800"/>
            </a:pPr>
            <a:r>
              <a:rPr lang="en-US" dirty="0">
                <a:solidFill>
                  <a:srgbClr val="5F5F5F"/>
                </a:solidFill>
                <a:latin typeface="Arial"/>
                <a:ea typeface="Arial"/>
                <a:cs typeface="Arial"/>
                <a:sym typeface="Arial"/>
              </a:rPr>
              <a:t>Enterprise Software Development Lifecycle Management</a:t>
            </a:r>
            <a:endParaRPr lang="en-US" sz="1400" dirty="0">
              <a:solidFill>
                <a:srgbClr val="000000"/>
              </a:solidFill>
              <a:latin typeface="Arial"/>
              <a:ea typeface="Arial"/>
              <a:cs typeface="Arial"/>
              <a:sym typeface="Arial"/>
            </a:endParaRPr>
          </a:p>
        </p:txBody>
      </p:sp>
      <p:sp>
        <p:nvSpPr>
          <p:cNvPr id="665" name="Google Shape;665;p6"/>
          <p:cNvSpPr/>
          <p:nvPr/>
        </p:nvSpPr>
        <p:spPr>
          <a:xfrm>
            <a:off x="1626394" y="3009240"/>
            <a:ext cx="8745165" cy="2066456"/>
          </a:xfrm>
          <a:prstGeom prst="rect">
            <a:avLst/>
          </a:prstGeom>
          <a:solidFill>
            <a:srgbClr val="F2F2F2"/>
          </a:solidFill>
          <a:ln w="25400" cap="flat" cmpd="sng">
            <a:solidFill>
              <a:srgbClr val="BBE0E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dirty="0">
                <a:solidFill>
                  <a:srgbClr val="F79910"/>
                </a:solidFill>
                <a:latin typeface="Arial"/>
                <a:ea typeface="Arial"/>
                <a:cs typeface="Arial"/>
                <a:sym typeface="Arial"/>
              </a:rPr>
              <a:t>SpiraTeam®</a:t>
            </a:r>
            <a:endParaRPr sz="1400" b="0" i="0" u="none" strike="noStrike" cap="none" dirty="0">
              <a:solidFill>
                <a:srgbClr val="000000"/>
              </a:solidFill>
              <a:latin typeface="Arial"/>
              <a:ea typeface="Arial"/>
              <a:cs typeface="Arial"/>
              <a:sym typeface="Arial"/>
            </a:endParaRPr>
          </a:p>
          <a:p>
            <a:pPr lvl="0" algn="ctr">
              <a:buClr>
                <a:srgbClr val="5F5F5F"/>
              </a:buClr>
              <a:buSzPts val="1800"/>
            </a:pPr>
            <a:r>
              <a:rPr lang="en-US" dirty="0">
                <a:solidFill>
                  <a:srgbClr val="5F5F5F"/>
                </a:solidFill>
                <a:latin typeface="Arial"/>
                <a:ea typeface="Arial"/>
                <a:cs typeface="Arial"/>
                <a:sym typeface="Arial"/>
              </a:rPr>
              <a:t>Software Development Lifecycle Management for Teams</a:t>
            </a:r>
            <a:endParaRPr lang="en-US" sz="1400" dirty="0">
              <a:solidFill>
                <a:srgbClr val="000000"/>
              </a:solidFill>
              <a:latin typeface="Arial"/>
              <a:ea typeface="Arial"/>
              <a:cs typeface="Arial"/>
              <a:sym typeface="Arial"/>
            </a:endParaRPr>
          </a:p>
        </p:txBody>
      </p:sp>
      <p:sp>
        <p:nvSpPr>
          <p:cNvPr id="666" name="Google Shape;666;p6"/>
          <p:cNvSpPr/>
          <p:nvPr/>
        </p:nvSpPr>
        <p:spPr>
          <a:xfrm>
            <a:off x="2356818" y="3858357"/>
            <a:ext cx="7337056" cy="971550"/>
          </a:xfrm>
          <a:prstGeom prst="rect">
            <a:avLst/>
          </a:prstGeom>
          <a:solidFill>
            <a:schemeClr val="lt2"/>
          </a:solidFill>
          <a:ln w="25400" cap="flat" cmpd="sng">
            <a:solidFill>
              <a:srgbClr val="BBE0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dirty="0">
                <a:solidFill>
                  <a:srgbClr val="F79910"/>
                </a:solidFill>
                <a:latin typeface="Arial"/>
                <a:ea typeface="Arial"/>
                <a:cs typeface="Arial"/>
                <a:sym typeface="Arial"/>
              </a:rPr>
              <a:t>SpiraTest®</a:t>
            </a:r>
            <a:endParaRPr sz="1400" b="0" i="0" u="none" strike="noStrike" cap="none" dirty="0">
              <a:solidFill>
                <a:srgbClr val="000000"/>
              </a:solidFill>
              <a:latin typeface="Arial"/>
              <a:ea typeface="Arial"/>
              <a:cs typeface="Arial"/>
              <a:sym typeface="Arial"/>
            </a:endParaRPr>
          </a:p>
          <a:p>
            <a:pPr lvl="0" algn="ctr">
              <a:buClr>
                <a:srgbClr val="084655"/>
              </a:buClr>
              <a:buSzPts val="1800"/>
            </a:pPr>
            <a:r>
              <a:rPr lang="en-US">
                <a:solidFill>
                  <a:srgbClr val="084655"/>
                </a:solidFill>
                <a:latin typeface="Arial"/>
                <a:ea typeface="Arial"/>
                <a:cs typeface="Arial"/>
                <a:sym typeface="Arial"/>
              </a:rPr>
              <a:t>Requirements, Test &amp; Defect Management</a:t>
            </a:r>
            <a:endParaRPr lang="en-US" sz="1400" dirty="0">
              <a:solidFill>
                <a:srgbClr val="000000"/>
              </a:solidFill>
              <a:latin typeface="Arial"/>
              <a:ea typeface="Arial"/>
              <a:cs typeface="Arial"/>
              <a:sym typeface="Arial"/>
            </a:endParaRPr>
          </a:p>
        </p:txBody>
      </p:sp>
      <p:sp>
        <p:nvSpPr>
          <p:cNvPr id="667" name="Google Shape;667;p6"/>
          <p:cNvSpPr/>
          <p:nvPr/>
        </p:nvSpPr>
        <p:spPr>
          <a:xfrm>
            <a:off x="1295654" y="1248733"/>
            <a:ext cx="3200846" cy="685800"/>
          </a:xfrm>
          <a:prstGeom prst="rect">
            <a:avLst/>
          </a:prstGeom>
          <a:solidFill>
            <a:schemeClr val="lt2"/>
          </a:solidFill>
          <a:ln w="25400" cap="flat" cmpd="sng">
            <a:solidFill>
              <a:srgbClr val="BBE0E3"/>
            </a:solidFill>
            <a:prstDash val="solid"/>
            <a:miter lim="800000"/>
            <a:headEnd type="none" w="sm" len="sm"/>
            <a:tailEnd type="none" w="sm" len="sm"/>
          </a:ln>
        </p:spPr>
        <p:txBody>
          <a:bodyPr spcFirstLastPara="1" wrap="square" lIns="91425" tIns="45700" rIns="548625" bIns="45700" anchor="ctr"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a:solidFill>
                  <a:srgbClr val="F79910"/>
                </a:solidFill>
                <a:latin typeface="Arial"/>
                <a:ea typeface="Arial"/>
                <a:cs typeface="Arial"/>
                <a:sym typeface="Arial"/>
              </a:rPr>
              <a:t>RemoteLaunch</a:t>
            </a:r>
            <a:r>
              <a:rPr lang="en-US" sz="1800" b="1" i="0" u="none" strike="noStrike" cap="none" baseline="30000">
                <a:solidFill>
                  <a:srgbClr val="F7991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84655"/>
              </a:buClr>
              <a:buSzPts val="1800"/>
              <a:buFont typeface="Arial"/>
              <a:buNone/>
            </a:pPr>
            <a:r>
              <a:rPr lang="en-US" sz="1800" b="0" i="0" u="none" strike="noStrike" cap="none">
                <a:solidFill>
                  <a:srgbClr val="084655"/>
                </a:solidFill>
                <a:latin typeface="Arial"/>
                <a:ea typeface="Arial"/>
                <a:cs typeface="Arial"/>
                <a:sym typeface="Arial"/>
              </a:rPr>
              <a:t>Test Orchestration</a:t>
            </a:r>
            <a:endParaRPr sz="1400" b="0" i="0" u="none" strike="noStrike" cap="none">
              <a:solidFill>
                <a:srgbClr val="000000"/>
              </a:solidFill>
              <a:latin typeface="Arial"/>
              <a:ea typeface="Arial"/>
              <a:cs typeface="Arial"/>
              <a:sym typeface="Arial"/>
            </a:endParaRPr>
          </a:p>
        </p:txBody>
      </p:sp>
      <p:sp>
        <p:nvSpPr>
          <p:cNvPr id="668" name="Google Shape;668;p6"/>
          <p:cNvSpPr/>
          <p:nvPr/>
        </p:nvSpPr>
        <p:spPr>
          <a:xfrm>
            <a:off x="1295653" y="5354288"/>
            <a:ext cx="4809023" cy="685800"/>
          </a:xfrm>
          <a:prstGeom prst="rect">
            <a:avLst/>
          </a:prstGeom>
          <a:solidFill>
            <a:schemeClr val="lt2"/>
          </a:solidFill>
          <a:ln w="25400" cap="flat" cmpd="sng">
            <a:solidFill>
              <a:srgbClr val="BBE0E3"/>
            </a:solidFill>
            <a:prstDash val="solid"/>
            <a:miter lim="800000"/>
            <a:headEnd type="none" w="sm" len="sm"/>
            <a:tailEnd type="none" w="sm" len="sm"/>
          </a:ln>
        </p:spPr>
        <p:txBody>
          <a:bodyPr spcFirstLastPara="1" wrap="square" lIns="91425" tIns="45700" rIns="548625" bIns="45700" anchor="ctr"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a:solidFill>
                  <a:srgbClr val="F79910"/>
                </a:solidFill>
                <a:latin typeface="Arial"/>
                <a:ea typeface="Arial"/>
                <a:cs typeface="Arial"/>
                <a:sym typeface="Arial"/>
              </a:rPr>
              <a:t>Rapise®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84655"/>
              </a:buClr>
              <a:buSzPts val="1800"/>
              <a:buFont typeface="Arial"/>
              <a:buNone/>
            </a:pPr>
            <a:r>
              <a:rPr lang="en-US" sz="1800" b="0" i="0" u="none" strike="noStrike" cap="none">
                <a:solidFill>
                  <a:srgbClr val="084655"/>
                </a:solidFill>
                <a:latin typeface="Arial"/>
                <a:ea typeface="Arial"/>
                <a:cs typeface="Arial"/>
                <a:sym typeface="Arial"/>
              </a:rPr>
              <a:t>UI &amp; API Test Automation</a:t>
            </a:r>
            <a:endParaRPr sz="1400" b="0" i="0" u="none" strike="noStrike" cap="none">
              <a:solidFill>
                <a:srgbClr val="000000"/>
              </a:solidFill>
              <a:latin typeface="Arial"/>
              <a:ea typeface="Arial"/>
              <a:cs typeface="Arial"/>
              <a:sym typeface="Arial"/>
            </a:endParaRPr>
          </a:p>
        </p:txBody>
      </p:sp>
      <p:sp>
        <p:nvSpPr>
          <p:cNvPr id="669" name="Google Shape;669;p6"/>
          <p:cNvSpPr/>
          <p:nvPr/>
        </p:nvSpPr>
        <p:spPr>
          <a:xfrm>
            <a:off x="4575943" y="1248733"/>
            <a:ext cx="3487040" cy="685800"/>
          </a:xfrm>
          <a:prstGeom prst="rect">
            <a:avLst/>
          </a:prstGeom>
          <a:solidFill>
            <a:schemeClr val="lt2"/>
          </a:solidFill>
          <a:ln w="25400" cap="flat" cmpd="sng">
            <a:solidFill>
              <a:srgbClr val="BBE0E3"/>
            </a:solidFill>
            <a:prstDash val="solid"/>
            <a:miter lim="800000"/>
            <a:headEnd type="none" w="sm" len="sm"/>
            <a:tailEnd type="none" w="sm" len="sm"/>
          </a:ln>
        </p:spPr>
        <p:txBody>
          <a:bodyPr spcFirstLastPara="1" wrap="square" lIns="91425" tIns="45700" rIns="548625" bIns="45700" anchor="ctr"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a:solidFill>
                  <a:srgbClr val="F79910"/>
                </a:solidFill>
                <a:latin typeface="Arial"/>
                <a:ea typeface="Arial"/>
                <a:cs typeface="Arial"/>
                <a:sym typeface="Arial"/>
              </a:rPr>
              <a:t>SpiraCapture</a:t>
            </a:r>
            <a:r>
              <a:rPr lang="en-US" sz="1800" b="1" i="0" u="none" strike="noStrike" cap="none" baseline="30000">
                <a:solidFill>
                  <a:srgbClr val="F7991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84655"/>
              </a:buClr>
              <a:buSzPts val="1800"/>
              <a:buFont typeface="Arial"/>
              <a:buNone/>
            </a:pPr>
            <a:r>
              <a:rPr lang="en-US" sz="1800" b="0" i="0" u="none" strike="noStrike" cap="none">
                <a:solidFill>
                  <a:srgbClr val="084655"/>
                </a:solidFill>
                <a:latin typeface="Arial"/>
                <a:ea typeface="Arial"/>
                <a:cs typeface="Arial"/>
                <a:sym typeface="Arial"/>
              </a:rPr>
              <a:t>Exploratory Testing</a:t>
            </a:r>
            <a:endParaRPr sz="1400" b="0" i="0" u="none" strike="noStrike" cap="none">
              <a:solidFill>
                <a:srgbClr val="000000"/>
              </a:solidFill>
              <a:latin typeface="Arial"/>
              <a:ea typeface="Arial"/>
              <a:cs typeface="Arial"/>
              <a:sym typeface="Arial"/>
            </a:endParaRPr>
          </a:p>
        </p:txBody>
      </p:sp>
      <p:pic>
        <p:nvPicPr>
          <p:cNvPr id="670" name="Google Shape;670;p6"/>
          <p:cNvPicPr preferRelativeResize="0"/>
          <p:nvPr/>
        </p:nvPicPr>
        <p:blipFill rotWithShape="1">
          <a:blip r:embed="rId3">
            <a:alphaModFix/>
          </a:blip>
          <a:srcRect/>
          <a:stretch/>
        </p:blipFill>
        <p:spPr>
          <a:xfrm>
            <a:off x="7385687" y="1334708"/>
            <a:ext cx="532373" cy="532373"/>
          </a:xfrm>
          <a:prstGeom prst="rect">
            <a:avLst/>
          </a:prstGeom>
          <a:noFill/>
          <a:ln>
            <a:noFill/>
          </a:ln>
        </p:spPr>
      </p:pic>
      <p:pic>
        <p:nvPicPr>
          <p:cNvPr id="671" name="Google Shape;671;p6"/>
          <p:cNvPicPr preferRelativeResize="0"/>
          <p:nvPr/>
        </p:nvPicPr>
        <p:blipFill rotWithShape="1">
          <a:blip r:embed="rId4">
            <a:alphaModFix/>
          </a:blip>
          <a:srcRect/>
          <a:stretch/>
        </p:blipFill>
        <p:spPr>
          <a:xfrm>
            <a:off x="8960148" y="4072812"/>
            <a:ext cx="506815" cy="506815"/>
          </a:xfrm>
          <a:prstGeom prst="rect">
            <a:avLst/>
          </a:prstGeom>
          <a:noFill/>
          <a:ln>
            <a:noFill/>
          </a:ln>
        </p:spPr>
      </p:pic>
      <p:pic>
        <p:nvPicPr>
          <p:cNvPr id="672" name="Google Shape;672;p6"/>
          <p:cNvPicPr preferRelativeResize="0"/>
          <p:nvPr/>
        </p:nvPicPr>
        <p:blipFill rotWithShape="1">
          <a:blip r:embed="rId5">
            <a:alphaModFix/>
          </a:blip>
          <a:srcRect/>
          <a:stretch/>
        </p:blipFill>
        <p:spPr>
          <a:xfrm>
            <a:off x="5423959" y="5438148"/>
            <a:ext cx="506815" cy="506815"/>
          </a:xfrm>
          <a:prstGeom prst="rect">
            <a:avLst/>
          </a:prstGeom>
          <a:noFill/>
          <a:ln>
            <a:noFill/>
          </a:ln>
        </p:spPr>
      </p:pic>
      <p:pic>
        <p:nvPicPr>
          <p:cNvPr id="673" name="Google Shape;673;p6"/>
          <p:cNvPicPr preferRelativeResize="0"/>
          <p:nvPr/>
        </p:nvPicPr>
        <p:blipFill rotWithShape="1">
          <a:blip r:embed="rId6">
            <a:alphaModFix/>
          </a:blip>
          <a:srcRect/>
          <a:stretch/>
        </p:blipFill>
        <p:spPr>
          <a:xfrm>
            <a:off x="8960148" y="3160242"/>
            <a:ext cx="445135" cy="513842"/>
          </a:xfrm>
          <a:prstGeom prst="rect">
            <a:avLst/>
          </a:prstGeom>
          <a:noFill/>
          <a:ln>
            <a:noFill/>
          </a:ln>
        </p:spPr>
      </p:pic>
      <p:pic>
        <p:nvPicPr>
          <p:cNvPr id="674" name="Google Shape;674;p6"/>
          <p:cNvPicPr preferRelativeResize="0"/>
          <p:nvPr/>
        </p:nvPicPr>
        <p:blipFill rotWithShape="1">
          <a:blip r:embed="rId7">
            <a:alphaModFix/>
          </a:blip>
          <a:srcRect/>
          <a:stretch/>
        </p:blipFill>
        <p:spPr>
          <a:xfrm>
            <a:off x="8949276" y="2283787"/>
            <a:ext cx="456007" cy="527293"/>
          </a:xfrm>
          <a:prstGeom prst="rect">
            <a:avLst/>
          </a:prstGeom>
          <a:noFill/>
          <a:ln>
            <a:noFill/>
          </a:ln>
        </p:spPr>
      </p:pic>
      <p:sp>
        <p:nvSpPr>
          <p:cNvPr id="675" name="Google Shape;675;p6"/>
          <p:cNvSpPr/>
          <p:nvPr/>
        </p:nvSpPr>
        <p:spPr>
          <a:xfrm>
            <a:off x="6216243" y="5348655"/>
            <a:ext cx="4515240" cy="685800"/>
          </a:xfrm>
          <a:prstGeom prst="rect">
            <a:avLst/>
          </a:prstGeom>
          <a:solidFill>
            <a:schemeClr val="lt2"/>
          </a:solidFill>
          <a:ln w="25400" cap="flat" cmpd="sng">
            <a:solidFill>
              <a:srgbClr val="BBE0E3"/>
            </a:solidFill>
            <a:prstDash val="solid"/>
            <a:miter lim="800000"/>
            <a:headEnd type="none" w="sm" len="sm"/>
            <a:tailEnd type="none" w="sm" len="sm"/>
          </a:ln>
        </p:spPr>
        <p:txBody>
          <a:bodyPr spcFirstLastPara="1" wrap="square" lIns="91425" tIns="45700" rIns="548625" bIns="45700" anchor="ctr"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a:solidFill>
                  <a:srgbClr val="F79910"/>
                </a:solidFill>
                <a:latin typeface="Arial"/>
                <a:ea typeface="Arial"/>
                <a:cs typeface="Arial"/>
                <a:sym typeface="Arial"/>
              </a:rPr>
              <a:t>Inflectra.ai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84655"/>
              </a:buClr>
              <a:buSzPts val="1800"/>
              <a:buFont typeface="Arial"/>
              <a:buNone/>
            </a:pPr>
            <a:r>
              <a:rPr lang="en-US" sz="1800" b="0" i="0" u="none" strike="noStrike" cap="none">
                <a:solidFill>
                  <a:srgbClr val="084655"/>
                </a:solidFill>
                <a:latin typeface="Arial"/>
                <a:ea typeface="Arial"/>
                <a:cs typeface="Arial"/>
                <a:sym typeface="Arial"/>
              </a:rPr>
              <a:t>Agentic AI Platform</a:t>
            </a:r>
            <a:endParaRPr sz="1400" b="0" i="0" u="none" strike="noStrike" cap="none">
              <a:solidFill>
                <a:srgbClr val="000000"/>
              </a:solidFill>
              <a:latin typeface="Arial"/>
              <a:ea typeface="Arial"/>
              <a:cs typeface="Arial"/>
              <a:sym typeface="Arial"/>
            </a:endParaRPr>
          </a:p>
        </p:txBody>
      </p:sp>
      <p:pic>
        <p:nvPicPr>
          <p:cNvPr id="676" name="Google Shape;676;p6"/>
          <p:cNvPicPr preferRelativeResize="0"/>
          <p:nvPr/>
        </p:nvPicPr>
        <p:blipFill rotWithShape="1">
          <a:blip r:embed="rId8">
            <a:alphaModFix/>
          </a:blip>
          <a:srcRect/>
          <a:stretch/>
        </p:blipFill>
        <p:spPr>
          <a:xfrm>
            <a:off x="9793541" y="5409169"/>
            <a:ext cx="674615" cy="539692"/>
          </a:xfrm>
          <a:prstGeom prst="rect">
            <a:avLst/>
          </a:prstGeom>
          <a:noFill/>
          <a:ln>
            <a:noFill/>
          </a:ln>
        </p:spPr>
      </p:pic>
      <p:sp>
        <p:nvSpPr>
          <p:cNvPr id="677" name="Google Shape;677;p6"/>
          <p:cNvSpPr/>
          <p:nvPr/>
        </p:nvSpPr>
        <p:spPr>
          <a:xfrm>
            <a:off x="8142424" y="1248733"/>
            <a:ext cx="2589059" cy="685800"/>
          </a:xfrm>
          <a:prstGeom prst="rect">
            <a:avLst/>
          </a:prstGeom>
          <a:solidFill>
            <a:schemeClr val="lt2"/>
          </a:solidFill>
          <a:ln w="25400" cap="flat" cmpd="sng">
            <a:solidFill>
              <a:srgbClr val="BBE0E3"/>
            </a:solidFill>
            <a:prstDash val="solid"/>
            <a:miter lim="800000"/>
            <a:headEnd type="none" w="sm" len="sm"/>
            <a:tailEnd type="none" w="sm" len="sm"/>
          </a:ln>
        </p:spPr>
        <p:txBody>
          <a:bodyPr spcFirstLastPara="1" wrap="square" lIns="91425" tIns="45700" rIns="548625" bIns="45700" anchor="ctr" anchorCtr="0">
            <a:noAutofit/>
          </a:bodyPr>
          <a:lstStyle/>
          <a:p>
            <a:pPr marL="0" marR="0" lvl="0" indent="0" algn="ctr" rtl="0">
              <a:lnSpc>
                <a:spcPct val="100000"/>
              </a:lnSpc>
              <a:spcBef>
                <a:spcPts val="0"/>
              </a:spcBef>
              <a:spcAft>
                <a:spcPts val="0"/>
              </a:spcAft>
              <a:buClr>
                <a:srgbClr val="F79910"/>
              </a:buClr>
              <a:buSzPts val="1800"/>
              <a:buFont typeface="Arial"/>
              <a:buNone/>
            </a:pPr>
            <a:r>
              <a:rPr lang="en-US" sz="1800" b="1" i="0" u="none" strike="noStrike" cap="none">
                <a:solidFill>
                  <a:srgbClr val="F79910"/>
                </a:solidFill>
                <a:latin typeface="Arial"/>
                <a:ea typeface="Arial"/>
                <a:cs typeface="Arial"/>
                <a:sym typeface="Arial"/>
              </a:rPr>
              <a:t>SpiraApps</a:t>
            </a:r>
            <a:r>
              <a:rPr lang="en-US" sz="1400" b="1" i="0" u="none" strike="noStrike" cap="none" baseline="30000">
                <a:solidFill>
                  <a:srgbClr val="F7991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84655"/>
              </a:buClr>
              <a:buSzPts val="1800"/>
              <a:buFont typeface="Arial"/>
              <a:buNone/>
            </a:pPr>
            <a:r>
              <a:rPr lang="en-US" sz="1800" b="0" i="0" u="none" strike="noStrike" cap="none">
                <a:solidFill>
                  <a:srgbClr val="084655"/>
                </a:solidFill>
                <a:latin typeface="Arial"/>
                <a:ea typeface="Arial"/>
                <a:cs typeface="Arial"/>
                <a:sym typeface="Arial"/>
              </a:rPr>
              <a:t>Extensibility</a:t>
            </a:r>
            <a:endParaRPr sz="1400" b="0" i="0" u="none" strike="noStrike" cap="none">
              <a:solidFill>
                <a:srgbClr val="000000"/>
              </a:solidFill>
              <a:latin typeface="Arial"/>
              <a:ea typeface="Arial"/>
              <a:cs typeface="Arial"/>
              <a:sym typeface="Arial"/>
            </a:endParaRPr>
          </a:p>
        </p:txBody>
      </p:sp>
      <p:pic>
        <p:nvPicPr>
          <p:cNvPr id="678" name="Google Shape;678;p6"/>
          <p:cNvPicPr preferRelativeResize="0"/>
          <p:nvPr/>
        </p:nvPicPr>
        <p:blipFill rotWithShape="1">
          <a:blip r:embed="rId9">
            <a:alphaModFix/>
          </a:blip>
          <a:srcRect/>
          <a:stretch/>
        </p:blipFill>
        <p:spPr>
          <a:xfrm>
            <a:off x="10148037" y="1398865"/>
            <a:ext cx="447043" cy="426094"/>
          </a:xfrm>
          <a:prstGeom prst="rect">
            <a:avLst/>
          </a:prstGeom>
          <a:noFill/>
          <a:ln>
            <a:noFill/>
          </a:ln>
        </p:spPr>
      </p:pic>
      <p:pic>
        <p:nvPicPr>
          <p:cNvPr id="679" name="Google Shape;679;p6"/>
          <p:cNvPicPr preferRelativeResize="0"/>
          <p:nvPr/>
        </p:nvPicPr>
        <p:blipFill rotWithShape="1">
          <a:blip r:embed="rId10">
            <a:alphaModFix/>
          </a:blip>
          <a:srcRect/>
          <a:stretch/>
        </p:blipFill>
        <p:spPr>
          <a:xfrm>
            <a:off x="3892088" y="1379125"/>
            <a:ext cx="513765" cy="4655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Agile Project Planning</a:t>
            </a:r>
            <a:endParaRPr/>
          </a:p>
        </p:txBody>
      </p:sp>
      <p:sp>
        <p:nvSpPr>
          <p:cNvPr id="1062" name="Google Shape;1062;p38"/>
          <p:cNvSpPr txBox="1">
            <a:spLocks noGrp="1"/>
          </p:cNvSpPr>
          <p:nvPr>
            <p:ph type="body" idx="1"/>
          </p:nvPr>
        </p:nvSpPr>
        <p:spPr>
          <a:xfrm>
            <a:off x="838200" y="5843016"/>
            <a:ext cx="9220200" cy="8141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latin typeface="Josefin Sans"/>
                <a:ea typeface="Josefin Sans"/>
                <a:cs typeface="Josefin Sans"/>
                <a:sym typeface="Josefin Sans"/>
              </a:rPr>
              <a:t>Agile planning boards with test and task traceability that support multiple methodologies including Scrum and Kanban.</a:t>
            </a:r>
            <a:endParaRPr/>
          </a:p>
        </p:txBody>
      </p:sp>
      <p:pic>
        <p:nvPicPr>
          <p:cNvPr id="1063" name="Google Shape;1063;p38" descr="A screenshot of a computer&#10;&#10;AI-generated content may be incorrect."/>
          <p:cNvPicPr preferRelativeResize="0"/>
          <p:nvPr/>
        </p:nvPicPr>
        <p:blipFill rotWithShape="1">
          <a:blip r:embed="rId3">
            <a:alphaModFix/>
          </a:blip>
          <a:srcRect/>
          <a:stretch/>
        </p:blipFill>
        <p:spPr>
          <a:xfrm>
            <a:off x="981662" y="1528710"/>
            <a:ext cx="6247209" cy="3816373"/>
          </a:xfrm>
          <a:prstGeom prst="rect">
            <a:avLst/>
          </a:prstGeom>
          <a:noFill/>
          <a:ln w="9525" cap="flat" cmpd="sng">
            <a:solidFill>
              <a:srgbClr val="7F7F7F"/>
            </a:solidFill>
            <a:prstDash val="solid"/>
            <a:round/>
            <a:headEnd type="none" w="sm" len="sm"/>
            <a:tailEnd type="none" w="sm" len="sm"/>
          </a:ln>
        </p:spPr>
      </p:pic>
      <p:pic>
        <p:nvPicPr>
          <p:cNvPr id="1064" name="Google Shape;1064;p38" descr="A screenshot of a computer&#10;&#10;AI-generated content may be incorrect."/>
          <p:cNvPicPr preferRelativeResize="0"/>
          <p:nvPr/>
        </p:nvPicPr>
        <p:blipFill rotWithShape="1">
          <a:blip r:embed="rId4">
            <a:alphaModFix/>
          </a:blip>
          <a:srcRect/>
          <a:stretch/>
        </p:blipFill>
        <p:spPr>
          <a:xfrm>
            <a:off x="5380507" y="2053244"/>
            <a:ext cx="6124308" cy="3731179"/>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Resource &amp; Team Management</a:t>
            </a:r>
            <a:endParaRPr/>
          </a:p>
        </p:txBody>
      </p:sp>
      <p:sp>
        <p:nvSpPr>
          <p:cNvPr id="1070" name="Google Shape;1070;p39"/>
          <p:cNvSpPr txBox="1"/>
          <p:nvPr/>
        </p:nvSpPr>
        <p:spPr>
          <a:xfrm>
            <a:off x="838200" y="5726098"/>
            <a:ext cx="8989381" cy="96766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Manage the people and teams on your projects with the ability to rollup the data to a program level.</a:t>
            </a:r>
            <a:endParaRPr/>
          </a:p>
        </p:txBody>
      </p:sp>
      <p:pic>
        <p:nvPicPr>
          <p:cNvPr id="1071" name="Google Shape;1071;p39"/>
          <p:cNvPicPr preferRelativeResize="0"/>
          <p:nvPr/>
        </p:nvPicPr>
        <p:blipFill rotWithShape="1">
          <a:blip r:embed="rId3">
            <a:alphaModFix/>
          </a:blip>
          <a:srcRect/>
          <a:stretch/>
        </p:blipFill>
        <p:spPr>
          <a:xfrm>
            <a:off x="972429" y="2114874"/>
            <a:ext cx="6342772" cy="3405048"/>
          </a:xfrm>
          <a:prstGeom prst="rect">
            <a:avLst/>
          </a:prstGeom>
          <a:noFill/>
          <a:ln w="9525" cap="flat" cmpd="sng">
            <a:solidFill>
              <a:srgbClr val="000000"/>
            </a:solidFill>
            <a:prstDash val="solid"/>
            <a:miter lim="800000"/>
            <a:headEnd type="none" w="sm" len="sm"/>
            <a:tailEnd type="none" w="sm" len="sm"/>
          </a:ln>
        </p:spPr>
      </p:pic>
      <p:pic>
        <p:nvPicPr>
          <p:cNvPr id="1072" name="Google Shape;1072;p39" descr="A screenshot of a computer&#10;&#10;AI-generated content may be incorrect."/>
          <p:cNvPicPr preferRelativeResize="0"/>
          <p:nvPr/>
        </p:nvPicPr>
        <p:blipFill rotWithShape="1">
          <a:blip r:embed="rId4">
            <a:alphaModFix/>
          </a:blip>
          <a:srcRect/>
          <a:stretch/>
        </p:blipFill>
        <p:spPr>
          <a:xfrm>
            <a:off x="3689406" y="1428466"/>
            <a:ext cx="6534781" cy="2528824"/>
          </a:xfrm>
          <a:prstGeom prst="rect">
            <a:avLst/>
          </a:prstGeom>
          <a:noFill/>
          <a:ln w="9525" cap="flat" cmpd="sng">
            <a:solidFill>
              <a:srgbClr val="2C373A"/>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Time Tracking &amp; Approvals</a:t>
            </a:r>
            <a:endParaRPr/>
          </a:p>
        </p:txBody>
      </p:sp>
      <p:sp>
        <p:nvSpPr>
          <p:cNvPr id="1078" name="Google Shape;1078;p40"/>
          <p:cNvSpPr txBox="1"/>
          <p:nvPr/>
        </p:nvSpPr>
        <p:spPr>
          <a:xfrm>
            <a:off x="954157" y="5425873"/>
            <a:ext cx="9355372" cy="116485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SpiraPlan includes a powerful time tracking system that lets users submit their time spent against assigned tasks and incidents, with timesheet managers able to review and approve timesheets. </a:t>
            </a:r>
            <a:endParaRPr/>
          </a:p>
        </p:txBody>
      </p:sp>
      <p:pic>
        <p:nvPicPr>
          <p:cNvPr id="1079" name="Google Shape;1079;p40" descr="A screenshot of a computer&#10;&#10;AI-generated content may be incorrect."/>
          <p:cNvPicPr preferRelativeResize="0"/>
          <p:nvPr/>
        </p:nvPicPr>
        <p:blipFill rotWithShape="1">
          <a:blip r:embed="rId3">
            <a:alphaModFix/>
          </a:blip>
          <a:srcRect/>
          <a:stretch/>
        </p:blipFill>
        <p:spPr>
          <a:xfrm>
            <a:off x="954157" y="1929227"/>
            <a:ext cx="7009621" cy="3218019"/>
          </a:xfrm>
          <a:prstGeom prst="rect">
            <a:avLst/>
          </a:prstGeom>
          <a:noFill/>
          <a:ln w="9525" cap="flat" cmpd="sng">
            <a:solidFill>
              <a:srgbClr val="2C373A"/>
            </a:solidFill>
            <a:prstDash val="solid"/>
            <a:round/>
            <a:headEnd type="none" w="sm" len="sm"/>
            <a:tailEnd type="none" w="sm" len="sm"/>
          </a:ln>
        </p:spPr>
      </p:pic>
      <p:pic>
        <p:nvPicPr>
          <p:cNvPr id="1080" name="Google Shape;1080;p40" descr="A screenshot of a computer&#10;&#10;AI-generated content may be incorrect."/>
          <p:cNvPicPr preferRelativeResize="0"/>
          <p:nvPr/>
        </p:nvPicPr>
        <p:blipFill rotWithShape="1">
          <a:blip r:embed="rId4">
            <a:alphaModFix/>
          </a:blip>
          <a:srcRect/>
          <a:stretch/>
        </p:blipFill>
        <p:spPr>
          <a:xfrm>
            <a:off x="5390183" y="1477597"/>
            <a:ext cx="5903319" cy="3386428"/>
          </a:xfrm>
          <a:prstGeom prst="rect">
            <a:avLst/>
          </a:prstGeom>
          <a:noFill/>
          <a:ln w="9525" cap="flat" cmpd="sng">
            <a:solidFill>
              <a:srgbClr val="2C373A"/>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Risk Management</a:t>
            </a:r>
            <a:endParaRPr/>
          </a:p>
        </p:txBody>
      </p:sp>
      <p:pic>
        <p:nvPicPr>
          <p:cNvPr id="1086" name="Google Shape;1086;p41"/>
          <p:cNvPicPr preferRelativeResize="0"/>
          <p:nvPr/>
        </p:nvPicPr>
        <p:blipFill rotWithShape="1">
          <a:blip r:embed="rId3">
            <a:alphaModFix/>
          </a:blip>
          <a:srcRect/>
          <a:stretch/>
        </p:blipFill>
        <p:spPr>
          <a:xfrm>
            <a:off x="971365" y="1380284"/>
            <a:ext cx="6472262" cy="3714041"/>
          </a:xfrm>
          <a:prstGeom prst="rect">
            <a:avLst/>
          </a:prstGeom>
          <a:noFill/>
          <a:ln w="9525" cap="flat" cmpd="sng">
            <a:solidFill>
              <a:srgbClr val="93A1A1"/>
            </a:solidFill>
            <a:prstDash val="solid"/>
            <a:round/>
            <a:headEnd type="none" w="sm" len="sm"/>
            <a:tailEnd type="none" w="sm" len="sm"/>
          </a:ln>
          <a:effectLst>
            <a:outerShdw blurRad="50800" dist="38100" dir="5400000" algn="t" rotWithShape="0">
              <a:srgbClr val="000000">
                <a:alpha val="40000"/>
              </a:srgbClr>
            </a:outerShdw>
          </a:effectLst>
        </p:spPr>
      </p:pic>
      <p:sp>
        <p:nvSpPr>
          <p:cNvPr id="1087" name="Google Shape;1087;p41"/>
          <p:cNvSpPr txBox="1"/>
          <p:nvPr/>
        </p:nvSpPr>
        <p:spPr>
          <a:xfrm>
            <a:off x="838200" y="5841507"/>
            <a:ext cx="8989381" cy="8522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Manage your product and program risks, track mitigations and action items. Automated exposure calculations out of the box.</a:t>
            </a:r>
            <a:endParaRPr/>
          </a:p>
        </p:txBody>
      </p:sp>
      <p:pic>
        <p:nvPicPr>
          <p:cNvPr id="1088" name="Google Shape;1088;p41"/>
          <p:cNvPicPr preferRelativeResize="0"/>
          <p:nvPr/>
        </p:nvPicPr>
        <p:blipFill rotWithShape="1">
          <a:blip r:embed="rId4">
            <a:alphaModFix/>
          </a:blip>
          <a:srcRect/>
          <a:stretch/>
        </p:blipFill>
        <p:spPr>
          <a:xfrm>
            <a:off x="2524434" y="2900881"/>
            <a:ext cx="9424910" cy="2701024"/>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Test Management &amp; QA</a:t>
            </a:r>
            <a:endParaRPr/>
          </a:p>
        </p:txBody>
      </p:sp>
      <p:sp>
        <p:nvSpPr>
          <p:cNvPr id="1094" name="Google Shape;1094;p42"/>
          <p:cNvSpPr txBox="1"/>
          <p:nvPr/>
        </p:nvSpPr>
        <p:spPr>
          <a:xfrm>
            <a:off x="838200" y="5566300"/>
            <a:ext cx="8501109" cy="11274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Manage your automated and manual test cases, test suites and testing artifacts in a central repository.</a:t>
            </a:r>
            <a:endParaRPr/>
          </a:p>
        </p:txBody>
      </p:sp>
      <p:pic>
        <p:nvPicPr>
          <p:cNvPr id="1095" name="Google Shape;1095;p42"/>
          <p:cNvPicPr preferRelativeResize="0"/>
          <p:nvPr/>
        </p:nvPicPr>
        <p:blipFill rotWithShape="1">
          <a:blip r:embed="rId3">
            <a:alphaModFix/>
          </a:blip>
          <a:srcRect/>
          <a:stretch/>
        </p:blipFill>
        <p:spPr>
          <a:xfrm>
            <a:off x="838200" y="1627789"/>
            <a:ext cx="6818371" cy="3157275"/>
          </a:xfrm>
          <a:prstGeom prst="rect">
            <a:avLst/>
          </a:prstGeom>
          <a:noFill/>
          <a:ln w="9525" cap="flat" cmpd="sng">
            <a:solidFill>
              <a:srgbClr val="000000"/>
            </a:solidFill>
            <a:prstDash val="solid"/>
            <a:miter lim="800000"/>
            <a:headEnd type="none" w="sm" len="sm"/>
            <a:tailEnd type="none" w="sm" len="sm"/>
          </a:ln>
        </p:spPr>
      </p:pic>
      <p:pic>
        <p:nvPicPr>
          <p:cNvPr id="1096" name="Google Shape;1096;p42"/>
          <p:cNvPicPr preferRelativeResize="0"/>
          <p:nvPr/>
        </p:nvPicPr>
        <p:blipFill rotWithShape="1">
          <a:blip r:embed="rId4">
            <a:alphaModFix/>
          </a:blip>
          <a:srcRect/>
          <a:stretch/>
        </p:blipFill>
        <p:spPr>
          <a:xfrm>
            <a:off x="4005239" y="2830105"/>
            <a:ext cx="7917471" cy="2273900"/>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43"/>
          <p:cNvSpPr txBox="1">
            <a:spLocks noGrp="1"/>
          </p:cNvSpPr>
          <p:nvPr>
            <p:ph type="title"/>
          </p:nvPr>
        </p:nvSpPr>
        <p:spPr>
          <a:xfrm>
            <a:off x="591710" y="-4834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Automated Testing</a:t>
            </a:r>
            <a:endParaRPr/>
          </a:p>
        </p:txBody>
      </p:sp>
      <p:sp>
        <p:nvSpPr>
          <p:cNvPr id="1102" name="Google Shape;1102;p43"/>
          <p:cNvSpPr txBox="1"/>
          <p:nvPr/>
        </p:nvSpPr>
        <p:spPr>
          <a:xfrm>
            <a:off x="838200" y="5722100"/>
            <a:ext cx="9255711" cy="9716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Orchestrate your automated tests by linking Rapise® from Inflectra with SpiraPlan, with integrated test lab management.</a:t>
            </a:r>
            <a:endParaRPr/>
          </a:p>
        </p:txBody>
      </p:sp>
      <p:pic>
        <p:nvPicPr>
          <p:cNvPr id="1103" name="Google Shape;1103;p43"/>
          <p:cNvPicPr preferRelativeResize="0"/>
          <p:nvPr/>
        </p:nvPicPr>
        <p:blipFill rotWithShape="1">
          <a:blip r:embed="rId3">
            <a:alphaModFix/>
          </a:blip>
          <a:srcRect/>
          <a:stretch/>
        </p:blipFill>
        <p:spPr>
          <a:xfrm>
            <a:off x="945795" y="1371921"/>
            <a:ext cx="6200342" cy="4176619"/>
          </a:xfrm>
          <a:prstGeom prst="rect">
            <a:avLst/>
          </a:prstGeom>
          <a:noFill/>
          <a:ln>
            <a:noFill/>
          </a:ln>
        </p:spPr>
      </p:pic>
      <p:pic>
        <p:nvPicPr>
          <p:cNvPr id="1104" name="Google Shape;1104;p43"/>
          <p:cNvPicPr preferRelativeResize="0"/>
          <p:nvPr/>
        </p:nvPicPr>
        <p:blipFill rotWithShape="1">
          <a:blip r:embed="rId4">
            <a:alphaModFix/>
          </a:blip>
          <a:srcRect/>
          <a:stretch/>
        </p:blipFill>
        <p:spPr>
          <a:xfrm>
            <a:off x="5252622" y="936915"/>
            <a:ext cx="6581312" cy="2203292"/>
          </a:xfrm>
          <a:prstGeom prst="rect">
            <a:avLst/>
          </a:prstGeom>
          <a:noFill/>
          <a:ln w="9525" cap="flat" cmpd="sng">
            <a:solidFill>
              <a:srgbClr val="000000"/>
            </a:solidFill>
            <a:prstDash val="solid"/>
            <a:miter lim="800000"/>
            <a:headEnd type="none" w="sm" len="sm"/>
            <a:tailEnd type="none" w="sm" len="sm"/>
          </a:ln>
        </p:spPr>
      </p:pic>
      <p:pic>
        <p:nvPicPr>
          <p:cNvPr id="1105" name="Google Shape;1105;p43"/>
          <p:cNvPicPr preferRelativeResize="0"/>
          <p:nvPr/>
        </p:nvPicPr>
        <p:blipFill rotWithShape="1">
          <a:blip r:embed="rId5">
            <a:alphaModFix/>
          </a:blip>
          <a:srcRect/>
          <a:stretch/>
        </p:blipFill>
        <p:spPr>
          <a:xfrm>
            <a:off x="7338952" y="3313766"/>
            <a:ext cx="4494982" cy="2057224"/>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Manual &amp; Exploratory Testing</a:t>
            </a:r>
            <a:endParaRPr/>
          </a:p>
        </p:txBody>
      </p:sp>
      <p:sp>
        <p:nvSpPr>
          <p:cNvPr id="1111" name="Google Shape;1111;p44"/>
          <p:cNvSpPr txBox="1"/>
          <p:nvPr/>
        </p:nvSpPr>
        <p:spPr>
          <a:xfrm>
            <a:off x="838200" y="5734976"/>
            <a:ext cx="9220200" cy="95878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SpiraPlan provides an easy to use testing wizard for manual and exploratory tests, including SpiraCapture™ for session capture.</a:t>
            </a:r>
            <a:endParaRPr/>
          </a:p>
        </p:txBody>
      </p:sp>
      <p:pic>
        <p:nvPicPr>
          <p:cNvPr id="1112" name="Google Shape;1112;p44"/>
          <p:cNvPicPr preferRelativeResize="0"/>
          <p:nvPr/>
        </p:nvPicPr>
        <p:blipFill rotWithShape="1">
          <a:blip r:embed="rId3">
            <a:alphaModFix/>
          </a:blip>
          <a:srcRect/>
          <a:stretch/>
        </p:blipFill>
        <p:spPr>
          <a:xfrm>
            <a:off x="971366" y="1540599"/>
            <a:ext cx="6403905" cy="3919167"/>
          </a:xfrm>
          <a:prstGeom prst="rect">
            <a:avLst/>
          </a:prstGeom>
          <a:noFill/>
          <a:ln w="9525" cap="flat" cmpd="sng">
            <a:solidFill>
              <a:srgbClr val="000000"/>
            </a:solidFill>
            <a:prstDash val="solid"/>
            <a:miter lim="800000"/>
            <a:headEnd type="none" w="sm" len="sm"/>
            <a:tailEnd type="none" w="sm" len="sm"/>
          </a:ln>
        </p:spPr>
      </p:pic>
      <p:pic>
        <p:nvPicPr>
          <p:cNvPr id="1113" name="Google Shape;1113;p44"/>
          <p:cNvPicPr preferRelativeResize="0"/>
          <p:nvPr/>
        </p:nvPicPr>
        <p:blipFill rotWithShape="1">
          <a:blip r:embed="rId4">
            <a:alphaModFix/>
          </a:blip>
          <a:srcRect/>
          <a:stretch/>
        </p:blipFill>
        <p:spPr>
          <a:xfrm>
            <a:off x="4765236" y="1690688"/>
            <a:ext cx="6981993" cy="3529382"/>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Data-Driven Testing</a:t>
            </a:r>
            <a:endParaRPr/>
          </a:p>
        </p:txBody>
      </p:sp>
      <p:sp>
        <p:nvSpPr>
          <p:cNvPr id="1119" name="Google Shape;1119;p45"/>
          <p:cNvSpPr txBox="1">
            <a:spLocks noGrp="1"/>
          </p:cNvSpPr>
          <p:nvPr>
            <p:ph type="body" idx="1"/>
          </p:nvPr>
        </p:nvSpPr>
        <p:spPr>
          <a:xfrm>
            <a:off x="1164771" y="5499851"/>
            <a:ext cx="9042918" cy="91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latin typeface="Josefin Sans"/>
                <a:ea typeface="Josefin Sans"/>
                <a:cs typeface="Josefin Sans"/>
                <a:sym typeface="Josefin Sans"/>
              </a:rPr>
              <a:t>SpiraPlan lets you parameterize your test cases and execute them using different data combinations for full coverage.</a:t>
            </a:r>
            <a:endParaRPr/>
          </a:p>
        </p:txBody>
      </p:sp>
      <p:pic>
        <p:nvPicPr>
          <p:cNvPr id="1120" name="Google Shape;1120;p45"/>
          <p:cNvPicPr preferRelativeResize="0"/>
          <p:nvPr/>
        </p:nvPicPr>
        <p:blipFill rotWithShape="1">
          <a:blip r:embed="rId3">
            <a:alphaModFix/>
          </a:blip>
          <a:srcRect/>
          <a:stretch/>
        </p:blipFill>
        <p:spPr>
          <a:xfrm>
            <a:off x="940836" y="1589499"/>
            <a:ext cx="10310328" cy="2290580"/>
          </a:xfrm>
          <a:prstGeom prst="rect">
            <a:avLst/>
          </a:prstGeom>
          <a:noFill/>
          <a:ln w="9525" cap="flat" cmpd="sng">
            <a:solidFill>
              <a:srgbClr val="7F7F7F"/>
            </a:solidFill>
            <a:prstDash val="solid"/>
            <a:round/>
            <a:headEnd type="none" w="sm" len="sm"/>
            <a:tailEnd type="none" w="sm" len="sm"/>
          </a:ln>
        </p:spPr>
      </p:pic>
      <p:pic>
        <p:nvPicPr>
          <p:cNvPr id="1121" name="Google Shape;1121;p45"/>
          <p:cNvPicPr preferRelativeResize="0"/>
          <p:nvPr/>
        </p:nvPicPr>
        <p:blipFill rotWithShape="1">
          <a:blip r:embed="rId4">
            <a:alphaModFix/>
          </a:blip>
          <a:srcRect/>
          <a:stretch/>
        </p:blipFill>
        <p:spPr>
          <a:xfrm>
            <a:off x="3116562" y="3271978"/>
            <a:ext cx="8621350" cy="1996523"/>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Source Code Management</a:t>
            </a:r>
            <a:endParaRPr/>
          </a:p>
        </p:txBody>
      </p:sp>
      <p:sp>
        <p:nvSpPr>
          <p:cNvPr id="1127" name="Google Shape;1127;p46"/>
          <p:cNvSpPr txBox="1"/>
          <p:nvPr/>
        </p:nvSpPr>
        <p:spPr>
          <a:xfrm>
            <a:off x="838200" y="5894774"/>
            <a:ext cx="9158056" cy="7989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Integrated source code management using Git or Subversion. Plugins for GitHub and GitLab. Allows code-level traceability.</a:t>
            </a:r>
            <a:endParaRPr/>
          </a:p>
        </p:txBody>
      </p:sp>
      <p:grpSp>
        <p:nvGrpSpPr>
          <p:cNvPr id="1128" name="Google Shape;1128;p46"/>
          <p:cNvGrpSpPr/>
          <p:nvPr/>
        </p:nvGrpSpPr>
        <p:grpSpPr>
          <a:xfrm>
            <a:off x="1340648" y="4490833"/>
            <a:ext cx="3262029" cy="1145101"/>
            <a:chOff x="1083194" y="4686141"/>
            <a:chExt cx="3262029" cy="1145101"/>
          </a:xfrm>
        </p:grpSpPr>
        <p:pic>
          <p:nvPicPr>
            <p:cNvPr id="1129" name="Google Shape;1129;p46"/>
            <p:cNvPicPr preferRelativeResize="0"/>
            <p:nvPr/>
          </p:nvPicPr>
          <p:blipFill rotWithShape="1">
            <a:blip r:embed="rId3">
              <a:alphaModFix/>
            </a:blip>
            <a:srcRect/>
            <a:stretch/>
          </p:blipFill>
          <p:spPr>
            <a:xfrm>
              <a:off x="1083194" y="4840257"/>
              <a:ext cx="1145101" cy="831801"/>
            </a:xfrm>
            <a:prstGeom prst="rect">
              <a:avLst/>
            </a:prstGeom>
            <a:noFill/>
            <a:ln>
              <a:noFill/>
            </a:ln>
          </p:spPr>
        </p:pic>
        <p:pic>
          <p:nvPicPr>
            <p:cNvPr id="1130" name="Google Shape;1130;p46"/>
            <p:cNvPicPr preferRelativeResize="0"/>
            <p:nvPr/>
          </p:nvPicPr>
          <p:blipFill rotWithShape="1">
            <a:blip r:embed="rId4">
              <a:alphaModFix/>
            </a:blip>
            <a:srcRect/>
            <a:stretch/>
          </p:blipFill>
          <p:spPr>
            <a:xfrm>
              <a:off x="3200122" y="4686141"/>
              <a:ext cx="1145101" cy="1145101"/>
            </a:xfrm>
            <a:prstGeom prst="rect">
              <a:avLst/>
            </a:prstGeom>
            <a:noFill/>
            <a:ln>
              <a:noFill/>
            </a:ln>
          </p:spPr>
        </p:pic>
        <p:sp>
          <p:nvSpPr>
            <p:cNvPr id="1131" name="Google Shape;1131;p46"/>
            <p:cNvSpPr txBox="1"/>
            <p:nvPr/>
          </p:nvSpPr>
          <p:spPr>
            <a:xfrm>
              <a:off x="2601157" y="5009879"/>
              <a:ext cx="45878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Kanit"/>
                  <a:ea typeface="Kanit"/>
                  <a:cs typeface="Kanit"/>
                  <a:sym typeface="Kanit"/>
                </a:rPr>
                <a:t>&amp;</a:t>
              </a:r>
              <a:endParaRPr/>
            </a:p>
          </p:txBody>
        </p:sp>
      </p:grpSp>
      <p:pic>
        <p:nvPicPr>
          <p:cNvPr id="1132" name="Google Shape;1132;p46"/>
          <p:cNvPicPr preferRelativeResize="0"/>
          <p:nvPr/>
        </p:nvPicPr>
        <p:blipFill rotWithShape="1">
          <a:blip r:embed="rId5">
            <a:alphaModFix/>
          </a:blip>
          <a:srcRect/>
          <a:stretch/>
        </p:blipFill>
        <p:spPr>
          <a:xfrm>
            <a:off x="967087" y="1407048"/>
            <a:ext cx="8092938" cy="2684335"/>
          </a:xfrm>
          <a:prstGeom prst="rect">
            <a:avLst/>
          </a:prstGeom>
          <a:noFill/>
          <a:ln w="9525" cap="flat" cmpd="sng">
            <a:solidFill>
              <a:srgbClr val="93A1A1"/>
            </a:solidFill>
            <a:prstDash val="solid"/>
            <a:round/>
            <a:headEnd type="none" w="sm" len="sm"/>
            <a:tailEnd type="none" w="sm" len="sm"/>
          </a:ln>
        </p:spPr>
      </p:pic>
      <p:pic>
        <p:nvPicPr>
          <p:cNvPr id="1133" name="Google Shape;1133;p46"/>
          <p:cNvPicPr preferRelativeResize="0"/>
          <p:nvPr/>
        </p:nvPicPr>
        <p:blipFill rotWithShape="1">
          <a:blip r:embed="rId6">
            <a:alphaModFix/>
          </a:blip>
          <a:srcRect/>
          <a:stretch/>
        </p:blipFill>
        <p:spPr>
          <a:xfrm>
            <a:off x="5156720" y="2618360"/>
            <a:ext cx="6506740" cy="3203582"/>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Google Shape;1138;p47"/>
          <p:cNvPicPr preferRelativeResize="0"/>
          <p:nvPr/>
        </p:nvPicPr>
        <p:blipFill rotWithShape="1">
          <a:blip r:embed="rId3">
            <a:alphaModFix/>
          </a:blip>
          <a:srcRect/>
          <a:stretch/>
        </p:blipFill>
        <p:spPr>
          <a:xfrm>
            <a:off x="979714" y="1448064"/>
            <a:ext cx="7333861" cy="3739289"/>
          </a:xfrm>
          <a:prstGeom prst="rect">
            <a:avLst/>
          </a:prstGeom>
          <a:noFill/>
          <a:ln w="9525" cap="flat" cmpd="sng">
            <a:solidFill>
              <a:srgbClr val="93A1A1"/>
            </a:solidFill>
            <a:prstDash val="solid"/>
            <a:round/>
            <a:headEnd type="none" w="sm" len="sm"/>
            <a:tailEnd type="none" w="sm" len="sm"/>
          </a:ln>
        </p:spPr>
      </p:pic>
      <p:sp>
        <p:nvSpPr>
          <p:cNvPr id="1139" name="Google Shape;1139;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Code Reviews &amp; Pull Requests</a:t>
            </a:r>
            <a:endParaRPr/>
          </a:p>
        </p:txBody>
      </p:sp>
      <p:sp>
        <p:nvSpPr>
          <p:cNvPr id="1140" name="Google Shape;1140;p47"/>
          <p:cNvSpPr txBox="1"/>
          <p:nvPr/>
        </p:nvSpPr>
        <p:spPr>
          <a:xfrm>
            <a:off x="838200" y="5773476"/>
            <a:ext cx="9158056" cy="7989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Manage your development workflows including merge/pull requests and code reviews with full traceability.</a:t>
            </a:r>
            <a:endParaRPr sz="2800">
              <a:solidFill>
                <a:schemeClr val="dk1"/>
              </a:solidFill>
              <a:latin typeface="Josefin Sans"/>
              <a:ea typeface="Josefin Sans"/>
              <a:cs typeface="Josefin Sans"/>
              <a:sym typeface="Josefin Sans"/>
            </a:endParaRPr>
          </a:p>
        </p:txBody>
      </p:sp>
      <p:pic>
        <p:nvPicPr>
          <p:cNvPr id="1141" name="Google Shape;1141;p47"/>
          <p:cNvPicPr preferRelativeResize="0"/>
          <p:nvPr/>
        </p:nvPicPr>
        <p:blipFill rotWithShape="1">
          <a:blip r:embed="rId4">
            <a:alphaModFix/>
          </a:blip>
          <a:srcRect/>
          <a:stretch/>
        </p:blipFill>
        <p:spPr>
          <a:xfrm>
            <a:off x="4086808" y="1791076"/>
            <a:ext cx="7725747" cy="3778636"/>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24"/>
          <p:cNvSpPr/>
          <p:nvPr/>
        </p:nvSpPr>
        <p:spPr>
          <a:xfrm>
            <a:off x="10168467" y="6074990"/>
            <a:ext cx="1955800" cy="723744"/>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39" name="Google Shape;639;p24"/>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Spira Platform Snapshot</a:t>
            </a:r>
            <a:endParaRPr>
              <a:latin typeface="Josefin Sans"/>
              <a:ea typeface="Josefin Sans"/>
              <a:cs typeface="Josefin Sans"/>
              <a:sym typeface="Josefin Sans"/>
            </a:endParaRPr>
          </a:p>
        </p:txBody>
      </p:sp>
      <p:sp>
        <p:nvSpPr>
          <p:cNvPr id="640" name="Google Shape;640;p24"/>
          <p:cNvSpPr/>
          <p:nvPr/>
        </p:nvSpPr>
        <p:spPr>
          <a:xfrm flipH="1">
            <a:off x="380995" y="1413404"/>
            <a:ext cx="2374477" cy="588394"/>
          </a:xfrm>
          <a:prstGeom prst="round1Rect">
            <a:avLst>
              <a:gd name="adj" fmla="val 50000"/>
            </a:avLst>
          </a:prstGeom>
          <a:solidFill>
            <a:srgbClr val="344B5F"/>
          </a:solidFill>
          <a:ln w="12700" cap="flat" cmpd="sng">
            <a:solidFill>
              <a:srgbClr val="BFBFBF"/>
            </a:solidFill>
            <a:prstDash val="solid"/>
            <a:miter lim="800000"/>
            <a:headEnd type="none" w="sm" len="sm"/>
            <a:tailEnd type="none" w="sm" len="sm"/>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Capabilities</a:t>
            </a:r>
            <a:endParaRPr sz="1400" b="0" i="0" u="none" strike="noStrike" cap="none">
              <a:solidFill>
                <a:schemeClr val="lt2"/>
              </a:solidFill>
              <a:latin typeface="Josefin Sans"/>
              <a:ea typeface="Josefin Sans"/>
              <a:cs typeface="Josefin Sans"/>
              <a:sym typeface="Josefin Sans"/>
            </a:endParaRPr>
          </a:p>
        </p:txBody>
      </p:sp>
      <p:sp>
        <p:nvSpPr>
          <p:cNvPr id="641" name="Google Shape;641;p24"/>
          <p:cNvSpPr/>
          <p:nvPr/>
        </p:nvSpPr>
        <p:spPr>
          <a:xfrm>
            <a:off x="8877162" y="1413404"/>
            <a:ext cx="2933842" cy="588394"/>
          </a:xfrm>
          <a:prstGeom prst="round1Rect">
            <a:avLst>
              <a:gd name="adj" fmla="val 50000"/>
            </a:avLst>
          </a:prstGeom>
          <a:solidFill>
            <a:srgbClr val="344B5F"/>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2"/>
                </a:solidFill>
                <a:latin typeface="Josefin Sans"/>
                <a:ea typeface="Josefin Sans"/>
                <a:cs typeface="Josefin Sans"/>
                <a:sym typeface="Josefin Sans"/>
              </a:rPr>
              <a:t>SpiraPlan</a:t>
            </a:r>
            <a:endParaRPr sz="2000" b="0" i="0" u="none" strike="noStrike" cap="none">
              <a:solidFill>
                <a:srgbClr val="000000"/>
              </a:solidFill>
              <a:latin typeface="Josefin Sans"/>
              <a:ea typeface="Josefin Sans"/>
              <a:cs typeface="Josefin Sans"/>
              <a:sym typeface="Josefin Sans"/>
            </a:endParaRPr>
          </a:p>
        </p:txBody>
      </p:sp>
      <p:sp>
        <p:nvSpPr>
          <p:cNvPr id="642" name="Google Shape;642;p24"/>
          <p:cNvSpPr/>
          <p:nvPr/>
        </p:nvSpPr>
        <p:spPr>
          <a:xfrm>
            <a:off x="2837855" y="1413404"/>
            <a:ext cx="2937272" cy="588394"/>
          </a:xfrm>
          <a:prstGeom prst="rect">
            <a:avLst/>
          </a:prstGeom>
          <a:solidFill>
            <a:srgbClr val="344B5F"/>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2"/>
                </a:solidFill>
                <a:latin typeface="Josefin Sans"/>
                <a:ea typeface="Josefin Sans"/>
                <a:cs typeface="Josefin Sans"/>
                <a:sym typeface="Josefin Sans"/>
              </a:rPr>
              <a:t>SpiraTest</a:t>
            </a:r>
            <a:endParaRPr sz="2000" b="0" i="0" u="none" strike="noStrike" cap="none">
              <a:solidFill>
                <a:srgbClr val="000000"/>
              </a:solidFill>
              <a:latin typeface="Josefin Sans"/>
              <a:ea typeface="Josefin Sans"/>
              <a:cs typeface="Josefin Sans"/>
              <a:sym typeface="Josefin Sans"/>
            </a:endParaRPr>
          </a:p>
        </p:txBody>
      </p:sp>
      <p:sp>
        <p:nvSpPr>
          <p:cNvPr id="643" name="Google Shape;643;p24"/>
          <p:cNvSpPr/>
          <p:nvPr/>
        </p:nvSpPr>
        <p:spPr>
          <a:xfrm>
            <a:off x="5857509" y="1413404"/>
            <a:ext cx="2937272" cy="588394"/>
          </a:xfrm>
          <a:prstGeom prst="rect">
            <a:avLst/>
          </a:prstGeom>
          <a:solidFill>
            <a:srgbClr val="344B5F"/>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2"/>
                </a:solidFill>
                <a:latin typeface="Josefin Sans"/>
                <a:ea typeface="Josefin Sans"/>
                <a:cs typeface="Josefin Sans"/>
                <a:sym typeface="Josefin Sans"/>
              </a:rPr>
              <a:t>SpiraTeam</a:t>
            </a:r>
            <a:endParaRPr sz="2000" b="0" i="0" u="none" strike="noStrike" cap="none">
              <a:solidFill>
                <a:srgbClr val="000000"/>
              </a:solidFill>
              <a:latin typeface="Josefin Sans"/>
              <a:ea typeface="Josefin Sans"/>
              <a:cs typeface="Josefin Sans"/>
              <a:sym typeface="Josefin Sans"/>
            </a:endParaRPr>
          </a:p>
        </p:txBody>
      </p:sp>
      <p:sp>
        <p:nvSpPr>
          <p:cNvPr id="644" name="Google Shape;644;p24"/>
          <p:cNvSpPr/>
          <p:nvPr/>
        </p:nvSpPr>
        <p:spPr>
          <a:xfrm>
            <a:off x="2837855" y="2065146"/>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45" name="Google Shape;645;p24"/>
          <p:cNvSpPr/>
          <p:nvPr/>
        </p:nvSpPr>
        <p:spPr>
          <a:xfrm>
            <a:off x="2837855" y="2924610"/>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46" name="Google Shape;646;p24"/>
          <p:cNvSpPr/>
          <p:nvPr/>
        </p:nvSpPr>
        <p:spPr>
          <a:xfrm>
            <a:off x="2837855" y="3784074"/>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47" name="Google Shape;647;p24"/>
          <p:cNvSpPr/>
          <p:nvPr/>
        </p:nvSpPr>
        <p:spPr>
          <a:xfrm>
            <a:off x="2837855" y="4643538"/>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48" name="Google Shape;648;p24"/>
          <p:cNvSpPr/>
          <p:nvPr/>
        </p:nvSpPr>
        <p:spPr>
          <a:xfrm>
            <a:off x="2837855" y="5503002"/>
            <a:ext cx="2926080" cy="810705"/>
          </a:xfrm>
          <a:prstGeom prst="rect">
            <a:avLst/>
          </a:prstGeom>
          <a:solidFill>
            <a:srgbClr val="FDCB2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49" name="Google Shape;649;p24"/>
          <p:cNvSpPr/>
          <p:nvPr/>
        </p:nvSpPr>
        <p:spPr>
          <a:xfrm rot="10800000" flipH="1">
            <a:off x="8875779" y="5502999"/>
            <a:ext cx="2930139" cy="810705"/>
          </a:xfrm>
          <a:prstGeom prst="round1Rect">
            <a:avLst>
              <a:gd name="adj" fmla="val 50000"/>
            </a:avLst>
          </a:prstGeom>
          <a:solidFill>
            <a:srgbClr val="FDCB2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Josefin Sans"/>
              <a:ea typeface="Josefin Sans"/>
              <a:cs typeface="Josefin Sans"/>
              <a:sym typeface="Josefin Sans"/>
            </a:endParaRPr>
          </a:p>
        </p:txBody>
      </p:sp>
      <p:sp>
        <p:nvSpPr>
          <p:cNvPr id="650" name="Google Shape;650;p24"/>
          <p:cNvSpPr/>
          <p:nvPr/>
        </p:nvSpPr>
        <p:spPr>
          <a:xfrm>
            <a:off x="5856817" y="2065146"/>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1" name="Google Shape;651;p24"/>
          <p:cNvSpPr/>
          <p:nvPr/>
        </p:nvSpPr>
        <p:spPr>
          <a:xfrm>
            <a:off x="5857509" y="2924610"/>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2" name="Google Shape;652;p24"/>
          <p:cNvSpPr/>
          <p:nvPr/>
        </p:nvSpPr>
        <p:spPr>
          <a:xfrm>
            <a:off x="5857509" y="3784074"/>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3" name="Google Shape;653;p24"/>
          <p:cNvSpPr/>
          <p:nvPr/>
        </p:nvSpPr>
        <p:spPr>
          <a:xfrm>
            <a:off x="5857509" y="4643538"/>
            <a:ext cx="2926080" cy="810705"/>
          </a:xfrm>
          <a:prstGeom prst="rect">
            <a:avLst/>
          </a:prstGeom>
          <a:solidFill>
            <a:srgbClr val="FDCB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4" name="Google Shape;654;p24"/>
          <p:cNvSpPr/>
          <p:nvPr/>
        </p:nvSpPr>
        <p:spPr>
          <a:xfrm>
            <a:off x="5857509" y="5503002"/>
            <a:ext cx="2926080" cy="810705"/>
          </a:xfrm>
          <a:prstGeom prst="rect">
            <a:avLst/>
          </a:prstGeom>
          <a:solidFill>
            <a:srgbClr val="FDCB2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5" name="Google Shape;655;p24"/>
          <p:cNvSpPr/>
          <p:nvPr/>
        </p:nvSpPr>
        <p:spPr>
          <a:xfrm>
            <a:off x="8875780" y="2924610"/>
            <a:ext cx="2932184" cy="810705"/>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6" name="Google Shape;656;p24"/>
          <p:cNvSpPr/>
          <p:nvPr/>
        </p:nvSpPr>
        <p:spPr>
          <a:xfrm>
            <a:off x="8875780" y="3784074"/>
            <a:ext cx="2932184" cy="810705"/>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7" name="Google Shape;657;p24"/>
          <p:cNvSpPr/>
          <p:nvPr/>
        </p:nvSpPr>
        <p:spPr>
          <a:xfrm>
            <a:off x="8875780" y="4643538"/>
            <a:ext cx="2932184" cy="810705"/>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8" name="Google Shape;658;p24"/>
          <p:cNvSpPr/>
          <p:nvPr/>
        </p:nvSpPr>
        <p:spPr>
          <a:xfrm>
            <a:off x="8875779" y="2065146"/>
            <a:ext cx="2930139" cy="810705"/>
          </a:xfrm>
          <a:prstGeom prst="rect">
            <a:avLst/>
          </a:prstGeom>
          <a:solidFill>
            <a:srgbClr val="FDCB2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Josefin Sans"/>
              <a:ea typeface="Josefin Sans"/>
              <a:cs typeface="Josefin Sans"/>
              <a:sym typeface="Josefin Sans"/>
            </a:endParaRPr>
          </a:p>
        </p:txBody>
      </p:sp>
      <p:sp>
        <p:nvSpPr>
          <p:cNvPr id="659" name="Google Shape;659;p24"/>
          <p:cNvSpPr/>
          <p:nvPr/>
        </p:nvSpPr>
        <p:spPr>
          <a:xfrm>
            <a:off x="386080" y="2065145"/>
            <a:ext cx="2369392" cy="810705"/>
          </a:xfrm>
          <a:prstGeom prst="rect">
            <a:avLst/>
          </a:prstGeom>
          <a:solidFill>
            <a:srgbClr val="728596"/>
          </a:solidFill>
          <a:ln w="12700" cap="flat" cmpd="sng">
            <a:solidFill>
              <a:srgbClr val="BFBFBF"/>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Requirements Management</a:t>
            </a:r>
            <a:endParaRPr sz="1400" b="1" i="0" u="none" strike="noStrike" cap="none">
              <a:solidFill>
                <a:schemeClr val="lt2"/>
              </a:solidFill>
              <a:latin typeface="Josefin Sans"/>
              <a:ea typeface="Josefin Sans"/>
              <a:cs typeface="Josefin Sans"/>
              <a:sym typeface="Josefin Sans"/>
            </a:endParaRPr>
          </a:p>
        </p:txBody>
      </p:sp>
      <p:sp>
        <p:nvSpPr>
          <p:cNvPr id="660" name="Google Shape;660;p24"/>
          <p:cNvSpPr/>
          <p:nvPr/>
        </p:nvSpPr>
        <p:spPr>
          <a:xfrm>
            <a:off x="386080" y="2924610"/>
            <a:ext cx="2369392" cy="810704"/>
          </a:xfrm>
          <a:prstGeom prst="rect">
            <a:avLst/>
          </a:prstGeom>
          <a:solidFill>
            <a:srgbClr val="748697"/>
          </a:solidFill>
          <a:ln w="12700" cap="flat" cmpd="sng">
            <a:solidFill>
              <a:srgbClr val="BFBFBF"/>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Test Management &amp; Traceability</a:t>
            </a:r>
            <a:endParaRPr sz="1400" b="1" i="0" u="none" strike="noStrike" cap="none">
              <a:solidFill>
                <a:schemeClr val="lt2"/>
              </a:solidFill>
              <a:latin typeface="Josefin Sans"/>
              <a:ea typeface="Josefin Sans"/>
              <a:cs typeface="Josefin Sans"/>
              <a:sym typeface="Josefin Sans"/>
            </a:endParaRPr>
          </a:p>
        </p:txBody>
      </p:sp>
      <p:sp>
        <p:nvSpPr>
          <p:cNvPr id="661" name="Google Shape;661;p24"/>
          <p:cNvSpPr/>
          <p:nvPr/>
        </p:nvSpPr>
        <p:spPr>
          <a:xfrm>
            <a:off x="386080" y="3784074"/>
            <a:ext cx="2369392" cy="810704"/>
          </a:xfrm>
          <a:prstGeom prst="rect">
            <a:avLst/>
          </a:prstGeom>
          <a:solidFill>
            <a:srgbClr val="748697"/>
          </a:solidFill>
          <a:ln w="12700" cap="flat" cmpd="sng">
            <a:solidFill>
              <a:srgbClr val="BFBFBF"/>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Defect &amp; Issue Tracking</a:t>
            </a:r>
            <a:endParaRPr sz="1800" b="1" i="0" u="none" strike="noStrike" cap="none">
              <a:solidFill>
                <a:schemeClr val="lt2"/>
              </a:solidFill>
              <a:latin typeface="Josefin Sans"/>
              <a:ea typeface="Josefin Sans"/>
              <a:cs typeface="Josefin Sans"/>
              <a:sym typeface="Josefin Sans"/>
            </a:endParaRPr>
          </a:p>
        </p:txBody>
      </p:sp>
      <p:sp>
        <p:nvSpPr>
          <p:cNvPr id="662" name="Google Shape;662;p24"/>
          <p:cNvSpPr/>
          <p:nvPr/>
        </p:nvSpPr>
        <p:spPr>
          <a:xfrm>
            <a:off x="386080" y="4643538"/>
            <a:ext cx="2369392" cy="810704"/>
          </a:xfrm>
          <a:prstGeom prst="rect">
            <a:avLst/>
          </a:prstGeom>
          <a:solidFill>
            <a:srgbClr val="748697"/>
          </a:solidFill>
          <a:ln w="12700" cap="flat" cmpd="sng">
            <a:solidFill>
              <a:srgbClr val="BFBFBF"/>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Agile Planning Tools</a:t>
            </a:r>
            <a:endParaRPr sz="1800" b="1" i="0" u="none" strike="noStrike" cap="none">
              <a:solidFill>
                <a:schemeClr val="lt2"/>
              </a:solidFill>
              <a:latin typeface="Josefin Sans"/>
              <a:ea typeface="Josefin Sans"/>
              <a:cs typeface="Josefin Sans"/>
              <a:sym typeface="Josefin Sans"/>
            </a:endParaRPr>
          </a:p>
        </p:txBody>
      </p:sp>
      <p:sp>
        <p:nvSpPr>
          <p:cNvPr id="663" name="Google Shape;663;p24"/>
          <p:cNvSpPr txBox="1"/>
          <p:nvPr/>
        </p:nvSpPr>
        <p:spPr>
          <a:xfrm flipH="1">
            <a:off x="386079" y="5500919"/>
            <a:ext cx="2364293" cy="810704"/>
          </a:xfrm>
          <a:prstGeom prst="rect">
            <a:avLst/>
          </a:prstGeom>
          <a:solidFill>
            <a:srgbClr val="748697"/>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Program &amp; Portfolio Planning</a:t>
            </a:r>
            <a:endParaRPr sz="1800" b="1" i="0" u="none" strike="noStrike" cap="none">
              <a:solidFill>
                <a:schemeClr val="lt2"/>
              </a:solidFill>
              <a:latin typeface="Josefin Sans"/>
              <a:ea typeface="Josefin Sans"/>
              <a:cs typeface="Josefin Sans"/>
              <a:sym typeface="Josefin Sans"/>
            </a:endParaRPr>
          </a:p>
        </p:txBody>
      </p:sp>
      <p:pic>
        <p:nvPicPr>
          <p:cNvPr id="664" name="Google Shape;664;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80229" y="2260900"/>
            <a:ext cx="449568" cy="412726"/>
          </a:xfrm>
          <a:prstGeom prst="rect">
            <a:avLst/>
          </a:prstGeom>
          <a:noFill/>
          <a:ln>
            <a:noFill/>
          </a:ln>
          <a:effectLst>
            <a:outerShdw blurRad="50800" dist="38100" dir="13500000" algn="br" rotWithShape="0">
              <a:srgbClr val="000000">
                <a:alpha val="40000"/>
              </a:srgbClr>
            </a:outerShdw>
          </a:effectLst>
        </p:spPr>
      </p:pic>
      <p:pic>
        <p:nvPicPr>
          <p:cNvPr id="665" name="Google Shape;665;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15520" y="1499364"/>
            <a:ext cx="433191" cy="433191"/>
          </a:xfrm>
          <a:prstGeom prst="rect">
            <a:avLst/>
          </a:prstGeom>
          <a:noFill/>
          <a:ln>
            <a:noFill/>
          </a:ln>
        </p:spPr>
      </p:pic>
      <p:pic>
        <p:nvPicPr>
          <p:cNvPr id="666" name="Google Shape;666;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94496" y="1500599"/>
            <a:ext cx="373128" cy="430720"/>
          </a:xfrm>
          <a:prstGeom prst="rect">
            <a:avLst/>
          </a:prstGeom>
          <a:noFill/>
          <a:ln>
            <a:noFill/>
          </a:ln>
        </p:spPr>
      </p:pic>
      <p:pic>
        <p:nvPicPr>
          <p:cNvPr id="667" name="Google Shape;667;p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022375" y="1502366"/>
            <a:ext cx="369434" cy="427186"/>
          </a:xfrm>
          <a:prstGeom prst="rect">
            <a:avLst/>
          </a:prstGeom>
          <a:noFill/>
          <a:ln>
            <a:noFill/>
          </a:ln>
        </p:spPr>
      </p:pic>
      <p:pic>
        <p:nvPicPr>
          <p:cNvPr id="668" name="Google Shape;668;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76111" y="3116305"/>
            <a:ext cx="449568" cy="412726"/>
          </a:xfrm>
          <a:prstGeom prst="rect">
            <a:avLst/>
          </a:prstGeom>
          <a:noFill/>
          <a:ln>
            <a:noFill/>
          </a:ln>
          <a:effectLst>
            <a:outerShdw blurRad="50800" dist="38100" dir="13500000" algn="br" rotWithShape="0">
              <a:srgbClr val="000000">
                <a:alpha val="40000"/>
              </a:srgbClr>
            </a:outerShdw>
          </a:effectLst>
        </p:spPr>
      </p:pic>
      <p:pic>
        <p:nvPicPr>
          <p:cNvPr id="669" name="Google Shape;669;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76111" y="3927010"/>
            <a:ext cx="449568" cy="412726"/>
          </a:xfrm>
          <a:prstGeom prst="rect">
            <a:avLst/>
          </a:prstGeom>
          <a:noFill/>
          <a:ln>
            <a:noFill/>
          </a:ln>
          <a:effectLst>
            <a:outerShdw blurRad="50800" dist="38100" dir="13500000" algn="br" rotWithShape="0">
              <a:srgbClr val="000000">
                <a:alpha val="40000"/>
              </a:srgbClr>
            </a:outerShdw>
          </a:effectLst>
        </p:spPr>
      </p:pic>
      <p:pic>
        <p:nvPicPr>
          <p:cNvPr id="670" name="Google Shape;670;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06309" y="2218878"/>
            <a:ext cx="449568" cy="412726"/>
          </a:xfrm>
          <a:prstGeom prst="rect">
            <a:avLst/>
          </a:prstGeom>
          <a:noFill/>
          <a:ln>
            <a:noFill/>
          </a:ln>
          <a:effectLst>
            <a:outerShdw blurRad="50800" dist="38100" dir="13500000" algn="br" rotWithShape="0">
              <a:srgbClr val="000000">
                <a:alpha val="40000"/>
              </a:srgbClr>
            </a:outerShdw>
          </a:effectLst>
        </p:spPr>
      </p:pic>
      <p:pic>
        <p:nvPicPr>
          <p:cNvPr id="671" name="Google Shape;671;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02191" y="3108990"/>
            <a:ext cx="449568" cy="412726"/>
          </a:xfrm>
          <a:prstGeom prst="rect">
            <a:avLst/>
          </a:prstGeom>
          <a:noFill/>
          <a:ln>
            <a:noFill/>
          </a:ln>
          <a:effectLst>
            <a:outerShdw blurRad="50800" dist="38100" dir="13500000" algn="br" rotWithShape="0">
              <a:srgbClr val="000000">
                <a:alpha val="40000"/>
              </a:srgbClr>
            </a:outerShdw>
          </a:effectLst>
        </p:spPr>
      </p:pic>
      <p:pic>
        <p:nvPicPr>
          <p:cNvPr id="672" name="Google Shape;672;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02191" y="3981748"/>
            <a:ext cx="449568" cy="412726"/>
          </a:xfrm>
          <a:prstGeom prst="rect">
            <a:avLst/>
          </a:prstGeom>
          <a:noFill/>
          <a:ln>
            <a:noFill/>
          </a:ln>
          <a:effectLst>
            <a:outerShdw blurRad="50800" dist="38100" dir="13500000" algn="br" rotWithShape="0">
              <a:srgbClr val="000000">
                <a:alpha val="40000"/>
              </a:srgbClr>
            </a:outerShdw>
          </a:effectLst>
        </p:spPr>
      </p:pic>
      <p:pic>
        <p:nvPicPr>
          <p:cNvPr id="673" name="Google Shape;673;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02191" y="4859534"/>
            <a:ext cx="449568" cy="412726"/>
          </a:xfrm>
          <a:prstGeom prst="rect">
            <a:avLst/>
          </a:prstGeom>
          <a:noFill/>
          <a:ln>
            <a:noFill/>
          </a:ln>
          <a:effectLst>
            <a:outerShdw blurRad="50800" dist="38100" dir="13500000" algn="br" rotWithShape="0">
              <a:srgbClr val="000000">
                <a:alpha val="40000"/>
              </a:srgbClr>
            </a:outerShdw>
          </a:effectLst>
        </p:spPr>
      </p:pic>
      <p:pic>
        <p:nvPicPr>
          <p:cNvPr id="674" name="Google Shape;674;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16064" y="2233218"/>
            <a:ext cx="449568" cy="412726"/>
          </a:xfrm>
          <a:prstGeom prst="rect">
            <a:avLst/>
          </a:prstGeom>
          <a:noFill/>
          <a:ln>
            <a:noFill/>
          </a:ln>
          <a:effectLst>
            <a:outerShdw blurRad="50800" dist="38100" dir="13500000" algn="br" rotWithShape="0">
              <a:srgbClr val="000000">
                <a:alpha val="40000"/>
              </a:srgbClr>
            </a:outerShdw>
          </a:effectLst>
        </p:spPr>
      </p:pic>
      <p:pic>
        <p:nvPicPr>
          <p:cNvPr id="675" name="Google Shape;675;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16064" y="3060328"/>
            <a:ext cx="449568" cy="412726"/>
          </a:xfrm>
          <a:prstGeom prst="rect">
            <a:avLst/>
          </a:prstGeom>
          <a:noFill/>
          <a:ln>
            <a:noFill/>
          </a:ln>
          <a:effectLst>
            <a:outerShdw blurRad="50800" dist="38100" dir="13500000" algn="br" rotWithShape="0">
              <a:srgbClr val="000000">
                <a:alpha val="40000"/>
              </a:srgbClr>
            </a:outerShdw>
          </a:effectLst>
        </p:spPr>
      </p:pic>
      <p:pic>
        <p:nvPicPr>
          <p:cNvPr id="676" name="Google Shape;676;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16064" y="4030596"/>
            <a:ext cx="449568" cy="412726"/>
          </a:xfrm>
          <a:prstGeom prst="rect">
            <a:avLst/>
          </a:prstGeom>
          <a:noFill/>
          <a:ln>
            <a:noFill/>
          </a:ln>
          <a:effectLst>
            <a:outerShdw blurRad="50800" dist="38100" dir="13500000" algn="br" rotWithShape="0">
              <a:srgbClr val="000000">
                <a:alpha val="40000"/>
              </a:srgbClr>
            </a:outerShdw>
          </a:effectLst>
        </p:spPr>
      </p:pic>
      <p:pic>
        <p:nvPicPr>
          <p:cNvPr id="677" name="Google Shape;677;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16064" y="4857706"/>
            <a:ext cx="449568" cy="412726"/>
          </a:xfrm>
          <a:prstGeom prst="rect">
            <a:avLst/>
          </a:prstGeom>
          <a:noFill/>
          <a:ln>
            <a:noFill/>
          </a:ln>
          <a:effectLst>
            <a:outerShdw blurRad="50800" dist="38100" dir="13500000" algn="br" rotWithShape="0">
              <a:srgbClr val="000000">
                <a:alpha val="40000"/>
              </a:srgbClr>
            </a:outerShdw>
          </a:effectLst>
        </p:spPr>
      </p:pic>
      <p:pic>
        <p:nvPicPr>
          <p:cNvPr id="678" name="Google Shape;678;p24"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16064" y="5652510"/>
            <a:ext cx="449568" cy="412726"/>
          </a:xfrm>
          <a:prstGeom prst="rect">
            <a:avLst/>
          </a:prstGeom>
          <a:noFill/>
          <a:ln>
            <a:noFill/>
          </a:ln>
          <a:effectLst>
            <a:outerShdw blurRad="50800" dist="38100" dir="13500000" algn="br" rotWithShape="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Task Tracking</a:t>
            </a:r>
            <a:endParaRPr/>
          </a:p>
        </p:txBody>
      </p:sp>
      <p:sp>
        <p:nvSpPr>
          <p:cNvPr id="1147" name="Google Shape;1147;p48"/>
          <p:cNvSpPr txBox="1"/>
          <p:nvPr/>
        </p:nvSpPr>
        <p:spPr>
          <a:xfrm>
            <a:off x="838200" y="5743852"/>
            <a:ext cx="8501109" cy="94991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Track project tasks with customizable workflows.</a:t>
            </a:r>
            <a:br>
              <a:rPr lang="en-US" sz="2800">
                <a:solidFill>
                  <a:schemeClr val="dk1"/>
                </a:solidFill>
                <a:latin typeface="Josefin Sans"/>
                <a:ea typeface="Josefin Sans"/>
                <a:cs typeface="Josefin Sans"/>
                <a:sym typeface="Josefin Sans"/>
              </a:rPr>
            </a:br>
            <a:r>
              <a:rPr lang="en-US" sz="2800">
                <a:solidFill>
                  <a:schemeClr val="dk1"/>
                </a:solidFill>
                <a:latin typeface="Josefin Sans"/>
                <a:ea typeface="Josefin Sans"/>
                <a:cs typeface="Josefin Sans"/>
                <a:sym typeface="Josefin Sans"/>
              </a:rPr>
              <a:t>Measure progress against the requirements and user stories</a:t>
            </a:r>
            <a:endParaRPr/>
          </a:p>
        </p:txBody>
      </p:sp>
      <p:pic>
        <p:nvPicPr>
          <p:cNvPr id="1148" name="Google Shape;1148;p48"/>
          <p:cNvPicPr preferRelativeResize="0"/>
          <p:nvPr/>
        </p:nvPicPr>
        <p:blipFill rotWithShape="1">
          <a:blip r:embed="rId3">
            <a:alphaModFix/>
          </a:blip>
          <a:srcRect/>
          <a:stretch/>
        </p:blipFill>
        <p:spPr>
          <a:xfrm>
            <a:off x="1016816" y="1487333"/>
            <a:ext cx="7209719" cy="2853847"/>
          </a:xfrm>
          <a:prstGeom prst="rect">
            <a:avLst/>
          </a:prstGeom>
          <a:noFill/>
          <a:ln w="9525" cap="flat" cmpd="sng">
            <a:solidFill>
              <a:srgbClr val="000000"/>
            </a:solidFill>
            <a:prstDash val="solid"/>
            <a:miter lim="800000"/>
            <a:headEnd type="none" w="sm" len="sm"/>
            <a:tailEnd type="none" w="sm" len="sm"/>
          </a:ln>
        </p:spPr>
      </p:pic>
      <p:pic>
        <p:nvPicPr>
          <p:cNvPr id="1149" name="Google Shape;1149;p48"/>
          <p:cNvPicPr preferRelativeResize="0"/>
          <p:nvPr/>
        </p:nvPicPr>
        <p:blipFill rotWithShape="1">
          <a:blip r:embed="rId4">
            <a:alphaModFix/>
          </a:blip>
          <a:srcRect/>
          <a:stretch/>
        </p:blipFill>
        <p:spPr>
          <a:xfrm>
            <a:off x="2637831" y="3293183"/>
            <a:ext cx="5486400" cy="2422525"/>
          </a:xfrm>
          <a:prstGeom prst="rect">
            <a:avLst/>
          </a:prstGeom>
          <a:noFill/>
          <a:ln w="9525" cap="flat" cmpd="sng">
            <a:solidFill>
              <a:srgbClr val="000000"/>
            </a:solidFill>
            <a:prstDash val="solid"/>
            <a:miter lim="800000"/>
            <a:headEnd type="none" w="sm" len="sm"/>
            <a:tailEnd type="none" w="sm" len="sm"/>
          </a:ln>
        </p:spPr>
      </p:pic>
      <p:pic>
        <p:nvPicPr>
          <p:cNvPr id="1150" name="Google Shape;1150;p48" descr="A screenshot of a computer&#10;&#10;AI-generated content may be incorrect."/>
          <p:cNvPicPr preferRelativeResize="0"/>
          <p:nvPr/>
        </p:nvPicPr>
        <p:blipFill rotWithShape="1">
          <a:blip r:embed="rId5">
            <a:alphaModFix/>
          </a:blip>
          <a:srcRect/>
          <a:stretch/>
        </p:blipFill>
        <p:spPr>
          <a:xfrm>
            <a:off x="5688784" y="839586"/>
            <a:ext cx="5486400" cy="3879075"/>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Issue &amp; Defect Tracking</a:t>
            </a:r>
            <a:endParaRPr/>
          </a:p>
        </p:txBody>
      </p:sp>
      <p:sp>
        <p:nvSpPr>
          <p:cNvPr id="1156" name="Google Shape;1156;p49"/>
          <p:cNvSpPr txBox="1"/>
          <p:nvPr/>
        </p:nvSpPr>
        <p:spPr>
          <a:xfrm>
            <a:off x="838200" y="5773782"/>
            <a:ext cx="8501109" cy="919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SpiraPlan includes a flexible bug and issue tracker with list and agile board views, and integrated workflow engine.</a:t>
            </a:r>
            <a:endParaRPr/>
          </a:p>
        </p:txBody>
      </p:sp>
      <p:pic>
        <p:nvPicPr>
          <p:cNvPr id="1157" name="Google Shape;1157;p49"/>
          <p:cNvPicPr preferRelativeResize="0"/>
          <p:nvPr/>
        </p:nvPicPr>
        <p:blipFill rotWithShape="1">
          <a:blip r:embed="rId3">
            <a:alphaModFix/>
          </a:blip>
          <a:srcRect/>
          <a:stretch/>
        </p:blipFill>
        <p:spPr>
          <a:xfrm>
            <a:off x="963552" y="1494623"/>
            <a:ext cx="7496867" cy="2900407"/>
          </a:xfrm>
          <a:prstGeom prst="rect">
            <a:avLst/>
          </a:prstGeom>
          <a:noFill/>
          <a:ln w="9525" cap="flat" cmpd="sng">
            <a:solidFill>
              <a:srgbClr val="000000"/>
            </a:solidFill>
            <a:prstDash val="solid"/>
            <a:miter lim="800000"/>
            <a:headEnd type="none" w="sm" len="sm"/>
            <a:tailEnd type="none" w="sm" len="sm"/>
          </a:ln>
        </p:spPr>
      </p:pic>
      <p:pic>
        <p:nvPicPr>
          <p:cNvPr id="1158" name="Google Shape;1158;p49" descr="A screenshot of a chat&#10;&#10;AI-generated content may be incorrect."/>
          <p:cNvPicPr preferRelativeResize="0"/>
          <p:nvPr/>
        </p:nvPicPr>
        <p:blipFill rotWithShape="1">
          <a:blip r:embed="rId4">
            <a:alphaModFix/>
          </a:blip>
          <a:srcRect/>
          <a:stretch/>
        </p:blipFill>
        <p:spPr>
          <a:xfrm>
            <a:off x="2610196" y="2267991"/>
            <a:ext cx="8009083" cy="3384663"/>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Collaboration and Instant Messaging</a:t>
            </a:r>
            <a:endParaRPr/>
          </a:p>
        </p:txBody>
      </p:sp>
      <p:sp>
        <p:nvSpPr>
          <p:cNvPr id="1164" name="Google Shape;1164;p50"/>
          <p:cNvSpPr txBox="1">
            <a:spLocks noGrp="1"/>
          </p:cNvSpPr>
          <p:nvPr>
            <p:ph type="body" idx="1"/>
          </p:nvPr>
        </p:nvSpPr>
        <p:spPr>
          <a:xfrm>
            <a:off x="838200" y="5823752"/>
            <a:ext cx="8501109" cy="8700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latin typeface="Josefin Sans"/>
                <a:ea typeface="Josefin Sans"/>
                <a:cs typeface="Josefin Sans"/>
                <a:sym typeface="Josefin Sans"/>
              </a:rPr>
              <a:t>Real-time collaboration and communication with SpiraPlan instant messenger, artifact following, RSS Feeds and Email</a:t>
            </a:r>
            <a:endParaRPr/>
          </a:p>
        </p:txBody>
      </p:sp>
      <p:grpSp>
        <p:nvGrpSpPr>
          <p:cNvPr id="1165" name="Google Shape;1165;p50"/>
          <p:cNvGrpSpPr/>
          <p:nvPr/>
        </p:nvGrpSpPr>
        <p:grpSpPr>
          <a:xfrm>
            <a:off x="1001697" y="1597819"/>
            <a:ext cx="9607119" cy="4225932"/>
            <a:chOff x="1001697" y="1597819"/>
            <a:chExt cx="8107363" cy="3662362"/>
          </a:xfrm>
        </p:grpSpPr>
        <p:pic>
          <p:nvPicPr>
            <p:cNvPr id="1166" name="Google Shape;1166;p50"/>
            <p:cNvPicPr preferRelativeResize="0"/>
            <p:nvPr/>
          </p:nvPicPr>
          <p:blipFill rotWithShape="1">
            <a:blip r:embed="rId3">
              <a:alphaModFix/>
            </a:blip>
            <a:srcRect/>
            <a:stretch/>
          </p:blipFill>
          <p:spPr>
            <a:xfrm>
              <a:off x="3059097" y="2934494"/>
              <a:ext cx="6049963" cy="1909762"/>
            </a:xfrm>
            <a:prstGeom prst="rect">
              <a:avLst/>
            </a:prstGeom>
            <a:noFill/>
            <a:ln>
              <a:noFill/>
            </a:ln>
          </p:spPr>
        </p:pic>
        <p:pic>
          <p:nvPicPr>
            <p:cNvPr id="1167" name="Google Shape;1167;p50"/>
            <p:cNvPicPr preferRelativeResize="0"/>
            <p:nvPr/>
          </p:nvPicPr>
          <p:blipFill rotWithShape="1">
            <a:blip r:embed="rId4">
              <a:alphaModFix/>
            </a:blip>
            <a:srcRect/>
            <a:stretch/>
          </p:blipFill>
          <p:spPr>
            <a:xfrm>
              <a:off x="1001697" y="1597819"/>
              <a:ext cx="3200400" cy="3662362"/>
            </a:xfrm>
            <a:prstGeom prst="rect">
              <a:avLst/>
            </a:prstGeom>
            <a:noFill/>
            <a:ln>
              <a:noFill/>
            </a:ln>
          </p:spPr>
        </p:pic>
        <p:pic>
          <p:nvPicPr>
            <p:cNvPr id="1168" name="Google Shape;1168;p50"/>
            <p:cNvPicPr preferRelativeResize="0"/>
            <p:nvPr/>
          </p:nvPicPr>
          <p:blipFill rotWithShape="1">
            <a:blip r:embed="rId5">
              <a:alphaModFix/>
            </a:blip>
            <a:srcRect/>
            <a:stretch/>
          </p:blipFill>
          <p:spPr>
            <a:xfrm>
              <a:off x="3668697" y="1796256"/>
              <a:ext cx="4448175" cy="1514475"/>
            </a:xfrm>
            <a:prstGeom prst="rect">
              <a:avLst/>
            </a:prstGeom>
            <a:noFill/>
            <a:ln>
              <a:noFill/>
            </a:ln>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Document Management</a:t>
            </a:r>
            <a:endParaRPr/>
          </a:p>
        </p:txBody>
      </p:sp>
      <p:sp>
        <p:nvSpPr>
          <p:cNvPr id="1174" name="Google Shape;1174;p51"/>
          <p:cNvSpPr txBox="1"/>
          <p:nvPr/>
        </p:nvSpPr>
        <p:spPr>
          <a:xfrm>
            <a:off x="838200" y="5726098"/>
            <a:ext cx="8989381" cy="96766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Complete integrated document management system with versioning, check-in/out and approval workflows.</a:t>
            </a:r>
            <a:endParaRPr/>
          </a:p>
        </p:txBody>
      </p:sp>
      <p:pic>
        <p:nvPicPr>
          <p:cNvPr id="1175" name="Google Shape;1175;p51"/>
          <p:cNvPicPr preferRelativeResize="0"/>
          <p:nvPr/>
        </p:nvPicPr>
        <p:blipFill rotWithShape="1">
          <a:blip r:embed="rId3">
            <a:alphaModFix/>
          </a:blip>
          <a:srcRect/>
          <a:stretch/>
        </p:blipFill>
        <p:spPr>
          <a:xfrm>
            <a:off x="981307" y="1586575"/>
            <a:ext cx="10435170" cy="2852260"/>
          </a:xfrm>
          <a:prstGeom prst="rect">
            <a:avLst/>
          </a:prstGeom>
          <a:noFill/>
          <a:ln w="9525" cap="flat" cmpd="sng">
            <a:solidFill>
              <a:srgbClr val="000000"/>
            </a:solidFill>
            <a:prstDash val="solid"/>
            <a:miter lim="800000"/>
            <a:headEnd type="none" w="sm" len="sm"/>
            <a:tailEnd type="none" w="sm" len="sm"/>
          </a:ln>
        </p:spPr>
      </p:pic>
      <p:pic>
        <p:nvPicPr>
          <p:cNvPr id="1176" name="Google Shape;1176;p51"/>
          <p:cNvPicPr preferRelativeResize="0"/>
          <p:nvPr/>
        </p:nvPicPr>
        <p:blipFill rotWithShape="1">
          <a:blip r:embed="rId4">
            <a:alphaModFix/>
          </a:blip>
          <a:srcRect/>
          <a:stretch/>
        </p:blipFill>
        <p:spPr>
          <a:xfrm>
            <a:off x="5044216" y="2675262"/>
            <a:ext cx="6794481" cy="2066262"/>
          </a:xfrm>
          <a:prstGeom prst="rect">
            <a:avLst/>
          </a:prstGeom>
          <a:noFill/>
          <a:ln w="9525" cap="flat" cmpd="sng">
            <a:solidFill>
              <a:srgbClr val="93A1A1"/>
            </a:solidFill>
            <a:prstDash val="solid"/>
            <a:miter lim="800000"/>
            <a:headEnd type="none" w="sm" len="sm"/>
            <a:tailEnd type="none" w="sm" len="sm"/>
          </a:ln>
        </p:spPr>
      </p:pic>
      <p:pic>
        <p:nvPicPr>
          <p:cNvPr id="1177" name="Google Shape;1177;p51"/>
          <p:cNvPicPr preferRelativeResize="0"/>
          <p:nvPr/>
        </p:nvPicPr>
        <p:blipFill rotWithShape="1">
          <a:blip r:embed="rId5">
            <a:alphaModFix/>
          </a:blip>
          <a:srcRect/>
          <a:stretch/>
        </p:blipFill>
        <p:spPr>
          <a:xfrm>
            <a:off x="2875978" y="4343260"/>
            <a:ext cx="6496621" cy="1317746"/>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Customizable Reporting</a:t>
            </a:r>
            <a:endParaRPr/>
          </a:p>
        </p:txBody>
      </p:sp>
      <p:sp>
        <p:nvSpPr>
          <p:cNvPr id="1183" name="Google Shape;1183;p52"/>
          <p:cNvSpPr txBox="1"/>
          <p:nvPr/>
        </p:nvSpPr>
        <p:spPr>
          <a:xfrm>
            <a:off x="838200" y="5959680"/>
            <a:ext cx="8501109" cy="7340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Noto Sans Symbols"/>
              <a:buNone/>
            </a:pPr>
            <a:r>
              <a:rPr lang="en-US" sz="2800">
                <a:solidFill>
                  <a:schemeClr val="dk1"/>
                </a:solidFill>
                <a:latin typeface="Josefin Sans"/>
                <a:ea typeface="Josefin Sans"/>
                <a:cs typeface="Josefin Sans"/>
                <a:sym typeface="Josefin Sans"/>
              </a:rPr>
              <a:t>Library of standard and custom reports, export in various formats including Word, PDF, Excel and PDF</a:t>
            </a:r>
            <a:endParaRPr/>
          </a:p>
        </p:txBody>
      </p:sp>
      <p:pic>
        <p:nvPicPr>
          <p:cNvPr id="1184" name="Google Shape;1184;p52"/>
          <p:cNvPicPr preferRelativeResize="0"/>
          <p:nvPr/>
        </p:nvPicPr>
        <p:blipFill rotWithShape="1">
          <a:blip r:embed="rId3">
            <a:alphaModFix/>
          </a:blip>
          <a:srcRect/>
          <a:stretch/>
        </p:blipFill>
        <p:spPr>
          <a:xfrm>
            <a:off x="938784" y="1478512"/>
            <a:ext cx="5904008" cy="3854005"/>
          </a:xfrm>
          <a:prstGeom prst="rect">
            <a:avLst/>
          </a:prstGeom>
          <a:noFill/>
          <a:ln w="9525" cap="flat" cmpd="sng">
            <a:solidFill>
              <a:srgbClr val="93A1A1"/>
            </a:solidFill>
            <a:prstDash val="solid"/>
            <a:miter lim="800000"/>
            <a:headEnd type="none" w="sm" len="sm"/>
            <a:tailEnd type="none" w="sm" len="sm"/>
          </a:ln>
        </p:spPr>
      </p:pic>
      <p:pic>
        <p:nvPicPr>
          <p:cNvPr id="1185" name="Google Shape;1185;p52"/>
          <p:cNvPicPr preferRelativeResize="0"/>
          <p:nvPr/>
        </p:nvPicPr>
        <p:blipFill rotWithShape="1">
          <a:blip r:embed="rId4">
            <a:alphaModFix/>
          </a:blip>
          <a:srcRect/>
          <a:stretch/>
        </p:blipFill>
        <p:spPr>
          <a:xfrm>
            <a:off x="3790204" y="2214323"/>
            <a:ext cx="7119877" cy="3520795"/>
          </a:xfrm>
          <a:prstGeom prst="rect">
            <a:avLst/>
          </a:prstGeom>
          <a:noFill/>
          <a:ln w="9525" cap="flat" cmpd="sng">
            <a:solidFill>
              <a:srgbClr val="000000"/>
            </a:solidFill>
            <a:prstDash val="solid"/>
            <a:miter lim="800000"/>
            <a:headEnd type="none" w="sm" len="sm"/>
            <a:tailEnd type="none" w="sm" len="sm"/>
          </a:ln>
        </p:spPr>
      </p:pic>
      <p:pic>
        <p:nvPicPr>
          <p:cNvPr id="1186" name="Google Shape;1186;p52"/>
          <p:cNvPicPr preferRelativeResize="0"/>
          <p:nvPr/>
        </p:nvPicPr>
        <p:blipFill rotWithShape="1">
          <a:blip r:embed="rId5">
            <a:alphaModFix/>
          </a:blip>
          <a:srcRect/>
          <a:stretch/>
        </p:blipFill>
        <p:spPr>
          <a:xfrm>
            <a:off x="6962953" y="2881136"/>
            <a:ext cx="4695253" cy="3078543"/>
          </a:xfrm>
          <a:prstGeom prst="rect">
            <a:avLst/>
          </a:prstGeom>
          <a:noFill/>
          <a:ln w="9525" cap="flat" cmpd="sng">
            <a:solidFill>
              <a:srgbClr val="93A1A1"/>
            </a:solidFill>
            <a:prstDash val="solid"/>
            <a:miter lim="800000"/>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53"/>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Extensibility with SpiraApps™</a:t>
            </a:r>
            <a:endParaRPr/>
          </a:p>
        </p:txBody>
      </p:sp>
      <p:sp>
        <p:nvSpPr>
          <p:cNvPr id="1192" name="Google Shape;1192;p53"/>
          <p:cNvSpPr txBox="1">
            <a:spLocks noGrp="1"/>
          </p:cNvSpPr>
          <p:nvPr>
            <p:ph type="body" idx="1"/>
          </p:nvPr>
        </p:nvSpPr>
        <p:spPr>
          <a:xfrm>
            <a:off x="6035040" y="1986742"/>
            <a:ext cx="5644342" cy="4190221"/>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en-US"/>
              <a:t>SpiraApps are powerful add-ons that unlock the full potential of SpiraPlan by extending its core functionality to precisely match your specific requirements.</a:t>
            </a:r>
            <a:endParaRPr/>
          </a:p>
          <a:p>
            <a:pPr marL="50800" lvl="0" indent="0" algn="l" rtl="0">
              <a:lnSpc>
                <a:spcPct val="90000"/>
              </a:lnSpc>
              <a:spcBef>
                <a:spcPts val="1000"/>
              </a:spcBef>
              <a:spcAft>
                <a:spcPts val="0"/>
              </a:spcAft>
              <a:buSzPts val="2800"/>
              <a:buNone/>
            </a:pPr>
            <a:r>
              <a:rPr lang="en-US"/>
              <a:t>They empower allow you to optimize SpiraPlan to support your  software development lifecycle and quality engineering practices.</a:t>
            </a:r>
            <a:endParaRPr/>
          </a:p>
        </p:txBody>
      </p:sp>
      <p:pic>
        <p:nvPicPr>
          <p:cNvPr id="1193" name="Google Shape;1193;p53" descr="A group of hexagons with different colors&#10;&#10;Description automatically generated"/>
          <p:cNvPicPr preferRelativeResize="0"/>
          <p:nvPr/>
        </p:nvPicPr>
        <p:blipFill rotWithShape="1">
          <a:blip r:embed="rId3">
            <a:alphaModFix/>
          </a:blip>
          <a:srcRect/>
          <a:stretch/>
        </p:blipFill>
        <p:spPr>
          <a:xfrm>
            <a:off x="10457411" y="505324"/>
            <a:ext cx="896389" cy="891213"/>
          </a:xfrm>
          <a:prstGeom prst="rect">
            <a:avLst/>
          </a:prstGeom>
          <a:noFill/>
          <a:ln>
            <a:noFill/>
          </a:ln>
          <a:effectLst>
            <a:outerShdw blurRad="63500" sx="102000" sy="102000" algn="ctr" rotWithShape="0">
              <a:srgbClr val="000000">
                <a:alpha val="40000"/>
              </a:srgbClr>
            </a:outerShdw>
          </a:effectLst>
        </p:spPr>
      </p:pic>
      <p:pic>
        <p:nvPicPr>
          <p:cNvPr id="1194" name="Google Shape;1194;p53"/>
          <p:cNvPicPr preferRelativeResize="0"/>
          <p:nvPr/>
        </p:nvPicPr>
        <p:blipFill rotWithShape="1">
          <a:blip r:embed="rId4">
            <a:alphaModFix/>
          </a:blip>
          <a:srcRect/>
          <a:stretch/>
        </p:blipFill>
        <p:spPr>
          <a:xfrm>
            <a:off x="554183" y="1130968"/>
            <a:ext cx="5056909" cy="5262713"/>
          </a:xfrm>
          <a:prstGeom prst="rect">
            <a:avLst/>
          </a:prstGeom>
          <a:noFill/>
          <a:ln w="9525" cap="flat" cmpd="sng">
            <a:solidFill>
              <a:srgbClr val="001F2D"/>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5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a:t>Integration Options</a:t>
            </a:r>
            <a:endParaRPr/>
          </a:p>
        </p:txBody>
      </p:sp>
      <p:sp>
        <p:nvSpPr>
          <p:cNvPr id="1200" name="Google Shape;1200;p5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E91"/>
              </a:buClr>
              <a:buSzPts val="2400"/>
              <a:buNone/>
            </a:pPr>
            <a:r>
              <a:rPr lang="en-US"/>
              <a:t>SpiraPlan Fits into Your Ecosystem Seamlessly</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55"/>
          <p:cNvSpPr txBox="1">
            <a:spLocks noGrp="1"/>
          </p:cNvSpPr>
          <p:nvPr>
            <p:ph type="title"/>
          </p:nvPr>
        </p:nvSpPr>
        <p:spPr>
          <a:xfrm>
            <a:off x="341376" y="365125"/>
            <a:ext cx="11012424"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Extensive Integrations &amp; Migrations</a:t>
            </a:r>
            <a:endParaRPr>
              <a:latin typeface="Josefin Sans"/>
              <a:ea typeface="Josefin Sans"/>
              <a:cs typeface="Josefin Sans"/>
              <a:sym typeface="Josefin Sans"/>
            </a:endParaRPr>
          </a:p>
        </p:txBody>
      </p:sp>
      <p:sp>
        <p:nvSpPr>
          <p:cNvPr id="1206" name="Google Shape;1206;p55"/>
          <p:cNvSpPr/>
          <p:nvPr/>
        </p:nvSpPr>
        <p:spPr>
          <a:xfrm>
            <a:off x="2042051" y="2961309"/>
            <a:ext cx="1493397" cy="1304672"/>
          </a:xfrm>
          <a:prstGeom prst="hexagon">
            <a:avLst>
              <a:gd name="adj" fmla="val 25000"/>
              <a:gd name="vf" fmla="val 115470"/>
            </a:avLst>
          </a:prstGeom>
          <a:solidFill>
            <a:srgbClr val="07364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1207" name="Google Shape;1207;p55"/>
          <p:cNvSpPr/>
          <p:nvPr/>
        </p:nvSpPr>
        <p:spPr>
          <a:xfrm>
            <a:off x="2029213" y="4389062"/>
            <a:ext cx="1493397" cy="1304672"/>
          </a:xfrm>
          <a:prstGeom prst="hexagon">
            <a:avLst>
              <a:gd name="adj" fmla="val 25000"/>
              <a:gd name="vf" fmla="val 115470"/>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1208" name="Google Shape;1208;p55"/>
          <p:cNvSpPr/>
          <p:nvPr/>
        </p:nvSpPr>
        <p:spPr>
          <a:xfrm>
            <a:off x="741289" y="3675186"/>
            <a:ext cx="1493397" cy="1304672"/>
          </a:xfrm>
          <a:prstGeom prst="hexagon">
            <a:avLst>
              <a:gd name="adj" fmla="val 25000"/>
              <a:gd name="vf" fmla="val 115470"/>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1209" name="Google Shape;1209;p55"/>
          <p:cNvSpPr/>
          <p:nvPr/>
        </p:nvSpPr>
        <p:spPr>
          <a:xfrm>
            <a:off x="3344756" y="3675186"/>
            <a:ext cx="1493397" cy="1304672"/>
          </a:xfrm>
          <a:prstGeom prst="hexagon">
            <a:avLst>
              <a:gd name="adj" fmla="val 25000"/>
              <a:gd name="vf" fmla="val 115470"/>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1210" name="Google Shape;1210;p55"/>
          <p:cNvSpPr/>
          <p:nvPr/>
        </p:nvSpPr>
        <p:spPr>
          <a:xfrm>
            <a:off x="741289" y="2247432"/>
            <a:ext cx="1493397" cy="1304672"/>
          </a:xfrm>
          <a:prstGeom prst="hexagon">
            <a:avLst>
              <a:gd name="adj" fmla="val 25000"/>
              <a:gd name="vf" fmla="val 115470"/>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1211" name="Google Shape;1211;p55"/>
          <p:cNvSpPr/>
          <p:nvPr/>
        </p:nvSpPr>
        <p:spPr>
          <a:xfrm>
            <a:off x="3344756" y="2247432"/>
            <a:ext cx="1493397" cy="1304672"/>
          </a:xfrm>
          <a:prstGeom prst="hexagon">
            <a:avLst>
              <a:gd name="adj" fmla="val 25000"/>
              <a:gd name="vf" fmla="val 115470"/>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sp>
        <p:nvSpPr>
          <p:cNvPr id="1212" name="Google Shape;1212;p55"/>
          <p:cNvSpPr/>
          <p:nvPr/>
        </p:nvSpPr>
        <p:spPr>
          <a:xfrm>
            <a:off x="2042051" y="1533555"/>
            <a:ext cx="1493397" cy="1304672"/>
          </a:xfrm>
          <a:prstGeom prst="hexagon">
            <a:avLst>
              <a:gd name="adj" fmla="val 25000"/>
              <a:gd name="vf" fmla="val 115470"/>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1213" name="Google Shape;1213;p55" descr="ServiceNow Partner | Cognizant"/>
          <p:cNvPicPr preferRelativeResize="0"/>
          <p:nvPr/>
        </p:nvPicPr>
        <p:blipFill rotWithShape="1">
          <a:blip r:embed="rId3">
            <a:alphaModFix/>
          </a:blip>
          <a:srcRect/>
          <a:stretch/>
        </p:blipFill>
        <p:spPr>
          <a:xfrm>
            <a:off x="839143" y="2773263"/>
            <a:ext cx="1297689" cy="253009"/>
          </a:xfrm>
          <a:prstGeom prst="rect">
            <a:avLst/>
          </a:prstGeom>
          <a:noFill/>
          <a:ln>
            <a:noFill/>
          </a:ln>
        </p:spPr>
      </p:pic>
      <p:pic>
        <p:nvPicPr>
          <p:cNvPr id="1214" name="Google Shape;1214;p55" descr="Salesforce · GitHub"/>
          <p:cNvPicPr preferRelativeResize="0"/>
          <p:nvPr/>
        </p:nvPicPr>
        <p:blipFill rotWithShape="1">
          <a:blip r:embed="rId4">
            <a:alphaModFix/>
          </a:blip>
          <a:srcRect/>
          <a:stretch/>
        </p:blipFill>
        <p:spPr>
          <a:xfrm>
            <a:off x="953434" y="3938579"/>
            <a:ext cx="1067165" cy="773233"/>
          </a:xfrm>
          <a:prstGeom prst="rect">
            <a:avLst/>
          </a:prstGeom>
          <a:noFill/>
          <a:ln>
            <a:noFill/>
          </a:ln>
        </p:spPr>
      </p:pic>
      <p:pic>
        <p:nvPicPr>
          <p:cNvPr id="1215" name="Google Shape;1215;p55" descr="Why use Gitlab?. This post is about my personal… | by Irtiza | Medium"/>
          <p:cNvPicPr preferRelativeResize="0"/>
          <p:nvPr/>
        </p:nvPicPr>
        <p:blipFill rotWithShape="1">
          <a:blip r:embed="rId5">
            <a:alphaModFix/>
          </a:blip>
          <a:srcRect l="8972" t="18860" r="9063" b="20718"/>
          <a:stretch/>
        </p:blipFill>
        <p:spPr>
          <a:xfrm>
            <a:off x="2193056" y="4847249"/>
            <a:ext cx="1193331" cy="388298"/>
          </a:xfrm>
          <a:prstGeom prst="rect">
            <a:avLst/>
          </a:prstGeom>
          <a:noFill/>
          <a:ln>
            <a:noFill/>
          </a:ln>
        </p:spPr>
      </p:pic>
      <p:pic>
        <p:nvPicPr>
          <p:cNvPr id="1216" name="Google Shape;1216;p55" descr="Integrations | Resmo"/>
          <p:cNvPicPr preferRelativeResize="0"/>
          <p:nvPr/>
        </p:nvPicPr>
        <p:blipFill rotWithShape="1">
          <a:blip r:embed="rId6">
            <a:alphaModFix/>
          </a:blip>
          <a:srcRect/>
          <a:stretch/>
        </p:blipFill>
        <p:spPr>
          <a:xfrm>
            <a:off x="3440101" y="2783849"/>
            <a:ext cx="1302705" cy="251648"/>
          </a:xfrm>
          <a:prstGeom prst="rect">
            <a:avLst/>
          </a:prstGeom>
          <a:noFill/>
          <a:ln>
            <a:noFill/>
          </a:ln>
        </p:spPr>
      </p:pic>
      <p:pic>
        <p:nvPicPr>
          <p:cNvPr id="1217" name="Google Shape;1217;p55" descr="Sharing Is At The Core Of Open Source Strategies | RefinePro"/>
          <p:cNvPicPr preferRelativeResize="0"/>
          <p:nvPr/>
        </p:nvPicPr>
        <p:blipFill rotWithShape="1">
          <a:blip r:embed="rId7">
            <a:alphaModFix/>
          </a:blip>
          <a:srcRect/>
          <a:stretch/>
        </p:blipFill>
        <p:spPr>
          <a:xfrm>
            <a:off x="3464901" y="4177634"/>
            <a:ext cx="1253105" cy="296856"/>
          </a:xfrm>
          <a:prstGeom prst="rect">
            <a:avLst/>
          </a:prstGeom>
          <a:noFill/>
          <a:ln>
            <a:noFill/>
          </a:ln>
        </p:spPr>
      </p:pic>
      <p:pic>
        <p:nvPicPr>
          <p:cNvPr id="1218" name="Google Shape;1218;p55"/>
          <p:cNvPicPr preferRelativeResize="0"/>
          <p:nvPr/>
        </p:nvPicPr>
        <p:blipFill rotWithShape="1">
          <a:blip r:embed="rId8">
            <a:alphaModFix/>
          </a:blip>
          <a:srcRect/>
          <a:stretch/>
        </p:blipFill>
        <p:spPr>
          <a:xfrm>
            <a:off x="2257492" y="3334855"/>
            <a:ext cx="1114854" cy="378580"/>
          </a:xfrm>
          <a:prstGeom prst="rect">
            <a:avLst/>
          </a:prstGeom>
          <a:noFill/>
          <a:ln>
            <a:noFill/>
          </a:ln>
        </p:spPr>
      </p:pic>
      <p:sp>
        <p:nvSpPr>
          <p:cNvPr id="1219" name="Google Shape;1219;p55"/>
          <p:cNvSpPr/>
          <p:nvPr/>
        </p:nvSpPr>
        <p:spPr>
          <a:xfrm>
            <a:off x="5920775" y="1439696"/>
            <a:ext cx="5802302" cy="534493"/>
          </a:xfrm>
          <a:prstGeom prst="roundRect">
            <a:avLst>
              <a:gd name="adj" fmla="val 16667"/>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800"/>
              <a:buFont typeface="Arial"/>
              <a:buNone/>
            </a:pPr>
            <a:r>
              <a:rPr lang="en-US" sz="1800" b="1" i="0" u="none" strike="noStrike" cap="none">
                <a:solidFill>
                  <a:srgbClr val="073642"/>
                </a:solidFill>
                <a:latin typeface="Poppins Medium"/>
                <a:ea typeface="Poppins Medium"/>
                <a:cs typeface="Poppins Medium"/>
                <a:sym typeface="Poppins Medium"/>
              </a:rPr>
              <a:t>80+ INTEGRATIONS</a:t>
            </a:r>
            <a:endParaRPr sz="1400" b="0" i="0" u="none" strike="noStrike" cap="none">
              <a:solidFill>
                <a:srgbClr val="000000"/>
              </a:solidFill>
              <a:latin typeface="Poppins Medium"/>
              <a:ea typeface="Poppins Medium"/>
              <a:cs typeface="Poppins Medium"/>
              <a:sym typeface="Poppins Medium"/>
            </a:endParaRPr>
          </a:p>
        </p:txBody>
      </p:sp>
      <p:sp>
        <p:nvSpPr>
          <p:cNvPr id="1220" name="Google Shape;1220;p55"/>
          <p:cNvSpPr/>
          <p:nvPr/>
        </p:nvSpPr>
        <p:spPr>
          <a:xfrm>
            <a:off x="5902502" y="4062231"/>
            <a:ext cx="5820404" cy="491479"/>
          </a:xfrm>
          <a:prstGeom prst="roundRect">
            <a:avLst>
              <a:gd name="adj" fmla="val 16667"/>
            </a:avLst>
          </a:prstGeom>
          <a:solidFill>
            <a:srgbClr val="FDCB2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73642"/>
              </a:buClr>
              <a:buSzPts val="1800"/>
              <a:buFont typeface="Arial"/>
              <a:buNone/>
            </a:pPr>
            <a:r>
              <a:rPr lang="en-US" sz="1800" b="1" i="0" u="none" strike="noStrike" cap="none">
                <a:solidFill>
                  <a:srgbClr val="073642"/>
                </a:solidFill>
                <a:latin typeface="Poppins Medium"/>
                <a:ea typeface="Poppins Medium"/>
                <a:cs typeface="Poppins Medium"/>
                <a:sym typeface="Poppins Medium"/>
              </a:rPr>
              <a:t>35+ BUILT-IN MIGRATIONS</a:t>
            </a:r>
            <a:endParaRPr sz="1400" b="0" i="0" u="none" strike="noStrike" cap="none">
              <a:solidFill>
                <a:srgbClr val="000000"/>
              </a:solidFill>
              <a:latin typeface="Poppins Medium"/>
              <a:ea typeface="Poppins Medium"/>
              <a:cs typeface="Poppins Medium"/>
              <a:sym typeface="Poppins Medium"/>
            </a:endParaRPr>
          </a:p>
        </p:txBody>
      </p:sp>
      <p:sp>
        <p:nvSpPr>
          <p:cNvPr id="1221" name="Google Shape;1221;p55"/>
          <p:cNvSpPr/>
          <p:nvPr/>
        </p:nvSpPr>
        <p:spPr>
          <a:xfrm>
            <a:off x="5920604" y="2029469"/>
            <a:ext cx="5802302" cy="188113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CCB26"/>
              </a:buClr>
              <a:buSzPts val="1800"/>
              <a:buFont typeface="Kanit"/>
              <a:buNone/>
            </a:pPr>
            <a:endParaRPr sz="1800" b="0" i="0" u="none" strike="noStrike" cap="none">
              <a:solidFill>
                <a:srgbClr val="FFFFFF"/>
              </a:solidFill>
              <a:latin typeface="Josefin Sans"/>
              <a:ea typeface="Josefin Sans"/>
              <a:cs typeface="Josefin Sans"/>
              <a:sym typeface="Josefin Sans"/>
            </a:endParaRPr>
          </a:p>
        </p:txBody>
      </p:sp>
      <p:pic>
        <p:nvPicPr>
          <p:cNvPr id="1222" name="Google Shape;1222;p55" descr="Atlassian Jira and Jira Plugins - CCD Support"/>
          <p:cNvPicPr preferRelativeResize="0"/>
          <p:nvPr/>
        </p:nvPicPr>
        <p:blipFill rotWithShape="1">
          <a:blip r:embed="rId9">
            <a:alphaModFix/>
          </a:blip>
          <a:srcRect/>
          <a:stretch/>
        </p:blipFill>
        <p:spPr>
          <a:xfrm>
            <a:off x="6806410" y="2149493"/>
            <a:ext cx="978097" cy="383115"/>
          </a:xfrm>
          <a:prstGeom prst="rect">
            <a:avLst/>
          </a:prstGeom>
          <a:noFill/>
          <a:ln>
            <a:noFill/>
          </a:ln>
        </p:spPr>
      </p:pic>
      <p:pic>
        <p:nvPicPr>
          <p:cNvPr id="1223" name="Google Shape;1223;p55" descr="Pros and Cons of Tricentis Tosca - Reviews &amp; General Overview"/>
          <p:cNvPicPr preferRelativeResize="0"/>
          <p:nvPr/>
        </p:nvPicPr>
        <p:blipFill rotWithShape="1">
          <a:blip r:embed="rId10">
            <a:alphaModFix/>
          </a:blip>
          <a:srcRect/>
          <a:stretch/>
        </p:blipFill>
        <p:spPr>
          <a:xfrm>
            <a:off x="7962444" y="2191873"/>
            <a:ext cx="1170191" cy="331928"/>
          </a:xfrm>
          <a:prstGeom prst="rect">
            <a:avLst/>
          </a:prstGeom>
          <a:noFill/>
          <a:ln>
            <a:noFill/>
          </a:ln>
        </p:spPr>
      </p:pic>
      <p:pic>
        <p:nvPicPr>
          <p:cNvPr id="1224" name="Google Shape;1224;p55" descr="Continuous Integration and Delivery - CircleCI"/>
          <p:cNvPicPr preferRelativeResize="0"/>
          <p:nvPr/>
        </p:nvPicPr>
        <p:blipFill rotWithShape="1">
          <a:blip r:embed="rId11">
            <a:alphaModFix/>
          </a:blip>
          <a:srcRect l="10310" t="17000" r="10556" b="16710"/>
          <a:stretch/>
        </p:blipFill>
        <p:spPr>
          <a:xfrm>
            <a:off x="6063907" y="2105018"/>
            <a:ext cx="658583" cy="551072"/>
          </a:xfrm>
          <a:prstGeom prst="rect">
            <a:avLst/>
          </a:prstGeom>
          <a:noFill/>
          <a:ln>
            <a:noFill/>
          </a:ln>
        </p:spPr>
      </p:pic>
      <p:sp>
        <p:nvSpPr>
          <p:cNvPr id="1225" name="Google Shape;1225;p55"/>
          <p:cNvSpPr/>
          <p:nvPr/>
        </p:nvSpPr>
        <p:spPr>
          <a:xfrm>
            <a:off x="5901971" y="4608990"/>
            <a:ext cx="5820404" cy="1520534"/>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CCB26"/>
              </a:buClr>
              <a:buSzPts val="1800"/>
              <a:buFont typeface="Kanit"/>
              <a:buNone/>
            </a:pPr>
            <a:endParaRPr sz="1800" b="0" i="0" u="none" strike="noStrike" cap="none">
              <a:solidFill>
                <a:srgbClr val="FFFFFF"/>
              </a:solidFill>
              <a:latin typeface="Josefin Sans"/>
              <a:ea typeface="Josefin Sans"/>
              <a:cs typeface="Josefin Sans"/>
              <a:sym typeface="Josefin Sans"/>
            </a:endParaRPr>
          </a:p>
        </p:txBody>
      </p:sp>
      <p:pic>
        <p:nvPicPr>
          <p:cNvPr id="1226" name="Google Shape;1226;p55" descr="Building CI/CD With Jenkins - AgileSparks"/>
          <p:cNvPicPr preferRelativeResize="0"/>
          <p:nvPr/>
        </p:nvPicPr>
        <p:blipFill rotWithShape="1">
          <a:blip r:embed="rId12">
            <a:alphaModFix/>
          </a:blip>
          <a:srcRect/>
          <a:stretch/>
        </p:blipFill>
        <p:spPr>
          <a:xfrm>
            <a:off x="10219059" y="2070560"/>
            <a:ext cx="779217" cy="731630"/>
          </a:xfrm>
          <a:prstGeom prst="rect">
            <a:avLst/>
          </a:prstGeom>
          <a:noFill/>
          <a:ln>
            <a:noFill/>
          </a:ln>
        </p:spPr>
      </p:pic>
      <p:pic>
        <p:nvPicPr>
          <p:cNvPr id="1227" name="Google Shape;1227;p55" descr="OctoPerf · GitHub"/>
          <p:cNvPicPr preferRelativeResize="0"/>
          <p:nvPr/>
        </p:nvPicPr>
        <p:blipFill rotWithShape="1">
          <a:blip r:embed="rId13">
            <a:alphaModFix/>
          </a:blip>
          <a:srcRect t="8559" b="9616"/>
          <a:stretch/>
        </p:blipFill>
        <p:spPr>
          <a:xfrm>
            <a:off x="9146438" y="2038360"/>
            <a:ext cx="928715" cy="759035"/>
          </a:xfrm>
          <a:prstGeom prst="rect">
            <a:avLst/>
          </a:prstGeom>
          <a:noFill/>
          <a:ln>
            <a:noFill/>
          </a:ln>
        </p:spPr>
      </p:pic>
      <p:pic>
        <p:nvPicPr>
          <p:cNvPr id="1228" name="Google Shape;1228;p55"/>
          <p:cNvPicPr preferRelativeResize="0"/>
          <p:nvPr/>
        </p:nvPicPr>
        <p:blipFill rotWithShape="1">
          <a:blip r:embed="rId14">
            <a:alphaModFix/>
          </a:blip>
          <a:srcRect/>
          <a:stretch/>
        </p:blipFill>
        <p:spPr>
          <a:xfrm>
            <a:off x="9136810" y="5186797"/>
            <a:ext cx="1983669" cy="440295"/>
          </a:xfrm>
          <a:prstGeom prst="rect">
            <a:avLst/>
          </a:prstGeom>
          <a:noFill/>
          <a:ln>
            <a:noFill/>
          </a:ln>
        </p:spPr>
      </p:pic>
      <p:pic>
        <p:nvPicPr>
          <p:cNvPr id="1229" name="Google Shape;1229;p55"/>
          <p:cNvPicPr preferRelativeResize="0"/>
          <p:nvPr/>
        </p:nvPicPr>
        <p:blipFill rotWithShape="1">
          <a:blip r:embed="rId15">
            <a:alphaModFix/>
          </a:blip>
          <a:srcRect/>
          <a:stretch/>
        </p:blipFill>
        <p:spPr>
          <a:xfrm>
            <a:off x="8720028" y="3015270"/>
            <a:ext cx="844265" cy="785474"/>
          </a:xfrm>
          <a:prstGeom prst="rect">
            <a:avLst/>
          </a:prstGeom>
          <a:noFill/>
          <a:ln>
            <a:noFill/>
          </a:ln>
        </p:spPr>
      </p:pic>
      <p:pic>
        <p:nvPicPr>
          <p:cNvPr id="1230" name="Google Shape;1230;p55"/>
          <p:cNvPicPr preferRelativeResize="0"/>
          <p:nvPr/>
        </p:nvPicPr>
        <p:blipFill rotWithShape="1">
          <a:blip r:embed="rId16">
            <a:alphaModFix/>
          </a:blip>
          <a:srcRect/>
          <a:stretch/>
        </p:blipFill>
        <p:spPr>
          <a:xfrm>
            <a:off x="6195061" y="5646169"/>
            <a:ext cx="1276687" cy="368045"/>
          </a:xfrm>
          <a:prstGeom prst="rect">
            <a:avLst/>
          </a:prstGeom>
          <a:noFill/>
          <a:ln>
            <a:noFill/>
          </a:ln>
        </p:spPr>
      </p:pic>
      <p:pic>
        <p:nvPicPr>
          <p:cNvPr id="1231" name="Google Shape;1231;p55"/>
          <p:cNvPicPr preferRelativeResize="0"/>
          <p:nvPr/>
        </p:nvPicPr>
        <p:blipFill rotWithShape="1">
          <a:blip r:embed="rId17">
            <a:alphaModFix/>
          </a:blip>
          <a:srcRect/>
          <a:stretch/>
        </p:blipFill>
        <p:spPr>
          <a:xfrm>
            <a:off x="7925443" y="5806757"/>
            <a:ext cx="1127168" cy="246652"/>
          </a:xfrm>
          <a:prstGeom prst="rect">
            <a:avLst/>
          </a:prstGeom>
          <a:noFill/>
          <a:ln>
            <a:noFill/>
          </a:ln>
        </p:spPr>
      </p:pic>
      <p:pic>
        <p:nvPicPr>
          <p:cNvPr id="1232" name="Google Shape;1232;p55"/>
          <p:cNvPicPr preferRelativeResize="0"/>
          <p:nvPr/>
        </p:nvPicPr>
        <p:blipFill rotWithShape="1">
          <a:blip r:embed="rId18">
            <a:alphaModFix/>
          </a:blip>
          <a:srcRect/>
          <a:stretch/>
        </p:blipFill>
        <p:spPr>
          <a:xfrm>
            <a:off x="9584409" y="5523617"/>
            <a:ext cx="1404955" cy="530528"/>
          </a:xfrm>
          <a:prstGeom prst="rect">
            <a:avLst/>
          </a:prstGeom>
          <a:noFill/>
          <a:ln>
            <a:noFill/>
          </a:ln>
        </p:spPr>
      </p:pic>
      <p:pic>
        <p:nvPicPr>
          <p:cNvPr id="1233" name="Google Shape;1233;p55" descr="GitHub — A Beginner's Introduction | by Thiago Marsal Farias | Medium"/>
          <p:cNvPicPr preferRelativeResize="0"/>
          <p:nvPr/>
        </p:nvPicPr>
        <p:blipFill rotWithShape="1">
          <a:blip r:embed="rId19">
            <a:alphaModFix/>
          </a:blip>
          <a:srcRect/>
          <a:stretch/>
        </p:blipFill>
        <p:spPr>
          <a:xfrm>
            <a:off x="6139107" y="3325359"/>
            <a:ext cx="1366710" cy="413049"/>
          </a:xfrm>
          <a:prstGeom prst="rect">
            <a:avLst/>
          </a:prstGeom>
          <a:noFill/>
          <a:ln>
            <a:noFill/>
          </a:ln>
        </p:spPr>
      </p:pic>
      <p:pic>
        <p:nvPicPr>
          <p:cNvPr id="1234" name="Google Shape;1234;p55" descr="IBM - Wikipedia"/>
          <p:cNvPicPr preferRelativeResize="0"/>
          <p:nvPr/>
        </p:nvPicPr>
        <p:blipFill rotWithShape="1">
          <a:blip r:embed="rId20">
            <a:alphaModFix/>
          </a:blip>
          <a:srcRect/>
          <a:stretch/>
        </p:blipFill>
        <p:spPr>
          <a:xfrm>
            <a:off x="8501569" y="4704907"/>
            <a:ext cx="898947" cy="359903"/>
          </a:xfrm>
          <a:prstGeom prst="rect">
            <a:avLst/>
          </a:prstGeom>
          <a:noFill/>
          <a:ln>
            <a:noFill/>
          </a:ln>
        </p:spPr>
      </p:pic>
      <p:pic>
        <p:nvPicPr>
          <p:cNvPr id="1235" name="Google Shape;1235;p55" descr="TestRail Features | G2"/>
          <p:cNvPicPr preferRelativeResize="0"/>
          <p:nvPr/>
        </p:nvPicPr>
        <p:blipFill rotWithShape="1">
          <a:blip r:embed="rId21">
            <a:alphaModFix/>
          </a:blip>
          <a:srcRect/>
          <a:stretch/>
        </p:blipFill>
        <p:spPr>
          <a:xfrm>
            <a:off x="7091697" y="4683899"/>
            <a:ext cx="1194525" cy="322778"/>
          </a:xfrm>
          <a:prstGeom prst="rect">
            <a:avLst/>
          </a:prstGeom>
          <a:noFill/>
          <a:ln>
            <a:noFill/>
          </a:ln>
        </p:spPr>
      </p:pic>
      <p:pic>
        <p:nvPicPr>
          <p:cNvPr id="1236" name="Google Shape;1236;p55" descr="PractiTest Reviews 2024: Details, Pricing, &amp; Features | G2"/>
          <p:cNvPicPr preferRelativeResize="0"/>
          <p:nvPr/>
        </p:nvPicPr>
        <p:blipFill rotWithShape="1">
          <a:blip r:embed="rId22">
            <a:alphaModFix/>
          </a:blip>
          <a:srcRect/>
          <a:stretch/>
        </p:blipFill>
        <p:spPr>
          <a:xfrm>
            <a:off x="6181531" y="4689765"/>
            <a:ext cx="820310" cy="841095"/>
          </a:xfrm>
          <a:prstGeom prst="rect">
            <a:avLst/>
          </a:prstGeom>
          <a:noFill/>
          <a:ln>
            <a:noFill/>
          </a:ln>
        </p:spPr>
      </p:pic>
      <p:pic>
        <p:nvPicPr>
          <p:cNvPr id="1237" name="Google Shape;1237;p55"/>
          <p:cNvPicPr preferRelativeResize="0"/>
          <p:nvPr/>
        </p:nvPicPr>
        <p:blipFill rotWithShape="1">
          <a:blip r:embed="rId23">
            <a:alphaModFix/>
          </a:blip>
          <a:srcRect/>
          <a:stretch/>
        </p:blipFill>
        <p:spPr>
          <a:xfrm>
            <a:off x="7350941" y="5094339"/>
            <a:ext cx="711795" cy="575872"/>
          </a:xfrm>
          <a:prstGeom prst="rect">
            <a:avLst/>
          </a:prstGeom>
          <a:noFill/>
          <a:ln>
            <a:noFill/>
          </a:ln>
        </p:spPr>
      </p:pic>
      <p:pic>
        <p:nvPicPr>
          <p:cNvPr id="1238" name="Google Shape;1238;p55" descr="ChatGPT Icon Logo"/>
          <p:cNvPicPr preferRelativeResize="0"/>
          <p:nvPr/>
        </p:nvPicPr>
        <p:blipFill rotWithShape="1">
          <a:blip r:embed="rId24">
            <a:alphaModFix/>
          </a:blip>
          <a:srcRect/>
          <a:stretch/>
        </p:blipFill>
        <p:spPr>
          <a:xfrm>
            <a:off x="7639076" y="2675433"/>
            <a:ext cx="1291556" cy="397410"/>
          </a:xfrm>
          <a:prstGeom prst="rect">
            <a:avLst/>
          </a:prstGeom>
          <a:noFill/>
          <a:ln>
            <a:noFill/>
          </a:ln>
        </p:spPr>
      </p:pic>
      <p:pic>
        <p:nvPicPr>
          <p:cNvPr id="1239" name="Google Shape;1239;p55" descr="Load Testing from Neotys - Fully Integrated with Inflectra Products"/>
          <p:cNvPicPr preferRelativeResize="0"/>
          <p:nvPr/>
        </p:nvPicPr>
        <p:blipFill rotWithShape="1">
          <a:blip r:embed="rId25">
            <a:alphaModFix/>
          </a:blip>
          <a:srcRect/>
          <a:stretch/>
        </p:blipFill>
        <p:spPr>
          <a:xfrm>
            <a:off x="6023952" y="2787685"/>
            <a:ext cx="1390053" cy="402657"/>
          </a:xfrm>
          <a:prstGeom prst="rect">
            <a:avLst/>
          </a:prstGeom>
          <a:noFill/>
          <a:ln>
            <a:noFill/>
          </a:ln>
        </p:spPr>
      </p:pic>
      <p:pic>
        <p:nvPicPr>
          <p:cNvPr id="1240" name="Google Shape;1240;p55"/>
          <p:cNvPicPr preferRelativeResize="0"/>
          <p:nvPr/>
        </p:nvPicPr>
        <p:blipFill rotWithShape="1">
          <a:blip r:embed="rId26">
            <a:alphaModFix/>
          </a:blip>
          <a:srcRect/>
          <a:stretch/>
        </p:blipFill>
        <p:spPr>
          <a:xfrm>
            <a:off x="8097618" y="5075459"/>
            <a:ext cx="1020346" cy="743438"/>
          </a:xfrm>
          <a:prstGeom prst="rect">
            <a:avLst/>
          </a:prstGeom>
          <a:noFill/>
          <a:ln>
            <a:noFill/>
          </a:ln>
        </p:spPr>
      </p:pic>
      <p:pic>
        <p:nvPicPr>
          <p:cNvPr id="1241" name="Google Shape;1241;p55"/>
          <p:cNvPicPr preferRelativeResize="0"/>
          <p:nvPr/>
        </p:nvPicPr>
        <p:blipFill rotWithShape="1">
          <a:blip r:embed="rId27">
            <a:alphaModFix/>
          </a:blip>
          <a:srcRect/>
          <a:stretch/>
        </p:blipFill>
        <p:spPr>
          <a:xfrm>
            <a:off x="9706411" y="2822229"/>
            <a:ext cx="1359960" cy="451469"/>
          </a:xfrm>
          <a:prstGeom prst="rect">
            <a:avLst/>
          </a:prstGeom>
          <a:noFill/>
          <a:ln>
            <a:noFill/>
          </a:ln>
        </p:spPr>
      </p:pic>
      <p:pic>
        <p:nvPicPr>
          <p:cNvPr id="1242" name="Google Shape;1242;p55"/>
          <p:cNvPicPr preferRelativeResize="0"/>
          <p:nvPr/>
        </p:nvPicPr>
        <p:blipFill rotWithShape="1">
          <a:blip r:embed="rId28">
            <a:alphaModFix/>
          </a:blip>
          <a:srcRect/>
          <a:stretch/>
        </p:blipFill>
        <p:spPr>
          <a:xfrm>
            <a:off x="9538191" y="4774074"/>
            <a:ext cx="1469401" cy="270384"/>
          </a:xfrm>
          <a:prstGeom prst="rect">
            <a:avLst/>
          </a:prstGeom>
          <a:noFill/>
          <a:ln>
            <a:noFill/>
          </a:ln>
        </p:spPr>
      </p:pic>
      <p:pic>
        <p:nvPicPr>
          <p:cNvPr id="1243" name="Google Shape;1243;p55"/>
          <p:cNvPicPr preferRelativeResize="0"/>
          <p:nvPr/>
        </p:nvPicPr>
        <p:blipFill rotWithShape="1">
          <a:blip r:embed="rId29">
            <a:alphaModFix/>
          </a:blip>
          <a:srcRect/>
          <a:stretch/>
        </p:blipFill>
        <p:spPr>
          <a:xfrm>
            <a:off x="7731206" y="3201361"/>
            <a:ext cx="550483" cy="575250"/>
          </a:xfrm>
          <a:prstGeom prst="rect">
            <a:avLst/>
          </a:prstGeom>
          <a:noFill/>
          <a:ln>
            <a:noFill/>
          </a:ln>
        </p:spPr>
      </p:pic>
      <p:pic>
        <p:nvPicPr>
          <p:cNvPr id="1244" name="Google Shape;1244;p55" descr="Technology Partners | Inflectra"/>
          <p:cNvPicPr preferRelativeResize="0"/>
          <p:nvPr/>
        </p:nvPicPr>
        <p:blipFill rotWithShape="1">
          <a:blip r:embed="rId30">
            <a:alphaModFix/>
          </a:blip>
          <a:srcRect/>
          <a:stretch/>
        </p:blipFill>
        <p:spPr>
          <a:xfrm>
            <a:off x="9904678" y="3228580"/>
            <a:ext cx="962750" cy="608938"/>
          </a:xfrm>
          <a:prstGeom prst="rect">
            <a:avLst/>
          </a:prstGeom>
          <a:noFill/>
          <a:ln>
            <a:noFill/>
          </a:ln>
        </p:spPr>
      </p:pic>
      <p:pic>
        <p:nvPicPr>
          <p:cNvPr id="1245" name="Google Shape;1245;p55" descr="A blue triangle logo with text&#10;&#10;AI-generated content may be incorrect."/>
          <p:cNvPicPr preferRelativeResize="0"/>
          <p:nvPr/>
        </p:nvPicPr>
        <p:blipFill rotWithShape="1">
          <a:blip r:embed="rId31">
            <a:alphaModFix/>
          </a:blip>
          <a:srcRect/>
          <a:stretch/>
        </p:blipFill>
        <p:spPr>
          <a:xfrm>
            <a:off x="2130905" y="1755271"/>
            <a:ext cx="1333996" cy="75037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Integration with your Favorite IDEs</a:t>
            </a:r>
            <a:endParaRPr/>
          </a:p>
        </p:txBody>
      </p:sp>
      <p:pic>
        <p:nvPicPr>
          <p:cNvPr id="1251" name="Google Shape;1251;p56"/>
          <p:cNvPicPr preferRelativeResize="0"/>
          <p:nvPr/>
        </p:nvPicPr>
        <p:blipFill rotWithShape="1">
          <a:blip r:embed="rId3">
            <a:alphaModFix/>
          </a:blip>
          <a:srcRect/>
          <a:stretch/>
        </p:blipFill>
        <p:spPr>
          <a:xfrm>
            <a:off x="838200" y="1522750"/>
            <a:ext cx="4000000" cy="5161905"/>
          </a:xfrm>
          <a:prstGeom prst="rect">
            <a:avLst/>
          </a:prstGeom>
          <a:noFill/>
          <a:ln>
            <a:noFill/>
          </a:ln>
        </p:spPr>
      </p:pic>
      <p:pic>
        <p:nvPicPr>
          <p:cNvPr id="1252" name="Google Shape;1252;p56"/>
          <p:cNvPicPr preferRelativeResize="0"/>
          <p:nvPr/>
        </p:nvPicPr>
        <p:blipFill rotWithShape="1">
          <a:blip r:embed="rId4">
            <a:alphaModFix/>
          </a:blip>
          <a:srcRect/>
          <a:stretch/>
        </p:blipFill>
        <p:spPr>
          <a:xfrm>
            <a:off x="5076962" y="1522750"/>
            <a:ext cx="3334215" cy="2410161"/>
          </a:xfrm>
          <a:prstGeom prst="rect">
            <a:avLst/>
          </a:prstGeom>
          <a:noFill/>
          <a:ln>
            <a:noFill/>
          </a:ln>
        </p:spPr>
      </p:pic>
      <p:pic>
        <p:nvPicPr>
          <p:cNvPr id="1253" name="Google Shape;1253;p56"/>
          <p:cNvPicPr preferRelativeResize="0"/>
          <p:nvPr/>
        </p:nvPicPr>
        <p:blipFill rotWithShape="1">
          <a:blip r:embed="rId5">
            <a:alphaModFix/>
          </a:blip>
          <a:srcRect/>
          <a:stretch/>
        </p:blipFill>
        <p:spPr>
          <a:xfrm>
            <a:off x="5076961" y="4103701"/>
            <a:ext cx="4134093" cy="2580953"/>
          </a:xfrm>
          <a:prstGeom prst="rect">
            <a:avLst/>
          </a:prstGeom>
          <a:noFill/>
          <a:ln w="9525" cap="flat" cmpd="sng">
            <a:solidFill>
              <a:srgbClr val="93A1A1"/>
            </a:solidFill>
            <a:prstDash val="solid"/>
            <a:round/>
            <a:headEnd type="none" w="sm" len="sm"/>
            <a:tailEnd type="none" w="sm" len="sm"/>
          </a:ln>
        </p:spPr>
      </p:pic>
      <p:pic>
        <p:nvPicPr>
          <p:cNvPr id="1254" name="Google Shape;1254;p56"/>
          <p:cNvPicPr preferRelativeResize="0"/>
          <p:nvPr/>
        </p:nvPicPr>
        <p:blipFill rotWithShape="1">
          <a:blip r:embed="rId6">
            <a:alphaModFix/>
          </a:blip>
          <a:srcRect/>
          <a:stretch/>
        </p:blipFill>
        <p:spPr>
          <a:xfrm>
            <a:off x="8639639" y="1522750"/>
            <a:ext cx="3175431" cy="2410161"/>
          </a:xfrm>
          <a:prstGeom prst="rect">
            <a:avLst/>
          </a:prstGeom>
          <a:noFill/>
          <a:ln>
            <a:noFill/>
          </a:ln>
        </p:spPr>
      </p:pic>
      <p:pic>
        <p:nvPicPr>
          <p:cNvPr id="1255" name="Google Shape;1255;p56"/>
          <p:cNvPicPr preferRelativeResize="0"/>
          <p:nvPr/>
        </p:nvPicPr>
        <p:blipFill rotWithShape="1">
          <a:blip r:embed="rId7">
            <a:alphaModFix/>
          </a:blip>
          <a:srcRect/>
          <a:stretch/>
        </p:blipFill>
        <p:spPr>
          <a:xfrm>
            <a:off x="7731771" y="1636552"/>
            <a:ext cx="453327" cy="453327"/>
          </a:xfrm>
          <a:prstGeom prst="rect">
            <a:avLst/>
          </a:prstGeom>
          <a:noFill/>
          <a:ln>
            <a:noFill/>
          </a:ln>
        </p:spPr>
      </p:pic>
      <p:pic>
        <p:nvPicPr>
          <p:cNvPr id="1256" name="Google Shape;1256;p56"/>
          <p:cNvPicPr preferRelativeResize="0"/>
          <p:nvPr/>
        </p:nvPicPr>
        <p:blipFill rotWithShape="1">
          <a:blip r:embed="rId8">
            <a:alphaModFix/>
          </a:blip>
          <a:srcRect/>
          <a:stretch/>
        </p:blipFill>
        <p:spPr>
          <a:xfrm>
            <a:off x="3935511" y="2310636"/>
            <a:ext cx="589835" cy="586558"/>
          </a:xfrm>
          <a:prstGeom prst="rect">
            <a:avLst/>
          </a:prstGeom>
          <a:noFill/>
          <a:ln>
            <a:noFill/>
          </a:ln>
        </p:spPr>
      </p:pic>
      <p:pic>
        <p:nvPicPr>
          <p:cNvPr id="1257" name="Google Shape;1257;p56"/>
          <p:cNvPicPr preferRelativeResize="0"/>
          <p:nvPr/>
        </p:nvPicPr>
        <p:blipFill rotWithShape="1">
          <a:blip r:embed="rId9">
            <a:alphaModFix/>
          </a:blip>
          <a:srcRect/>
          <a:stretch/>
        </p:blipFill>
        <p:spPr>
          <a:xfrm>
            <a:off x="9416472" y="4201053"/>
            <a:ext cx="1621764" cy="381114"/>
          </a:xfrm>
          <a:prstGeom prst="rect">
            <a:avLst/>
          </a:prstGeom>
          <a:solidFill>
            <a:schemeClr val="lt2"/>
          </a:solidFill>
          <a:ln>
            <a:noFill/>
          </a:ln>
        </p:spPr>
      </p:pic>
      <p:pic>
        <p:nvPicPr>
          <p:cNvPr id="1258" name="Google Shape;1258;p56"/>
          <p:cNvPicPr preferRelativeResize="0"/>
          <p:nvPr/>
        </p:nvPicPr>
        <p:blipFill rotWithShape="1">
          <a:blip r:embed="rId10">
            <a:alphaModFix/>
          </a:blip>
          <a:srcRect/>
          <a:stretch/>
        </p:blipFill>
        <p:spPr>
          <a:xfrm>
            <a:off x="10981316" y="1790892"/>
            <a:ext cx="597973" cy="59797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RemoteLaunch® - Automation Integration</a:t>
            </a:r>
            <a:endParaRPr/>
          </a:p>
        </p:txBody>
      </p:sp>
      <p:sp>
        <p:nvSpPr>
          <p:cNvPr id="1264" name="Google Shape;1264;p57"/>
          <p:cNvSpPr txBox="1">
            <a:spLocks noGrp="1"/>
          </p:cNvSpPr>
          <p:nvPr>
            <p:ph type="body" idx="1"/>
          </p:nvPr>
        </p:nvSpPr>
        <p:spPr>
          <a:xfrm>
            <a:off x="838200" y="5817093"/>
            <a:ext cx="9042918" cy="91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latin typeface="Josefin Sans"/>
                <a:ea typeface="Josefin Sans"/>
                <a:cs typeface="Josefin Sans"/>
                <a:sym typeface="Josefin Sans"/>
              </a:rPr>
              <a:t>RemoteLaunch® lets you integrate other automated testing tools with SpiraPlan in addition to using Rapise®</a:t>
            </a:r>
            <a:endParaRPr/>
          </a:p>
        </p:txBody>
      </p:sp>
      <p:grpSp>
        <p:nvGrpSpPr>
          <p:cNvPr id="1265" name="Google Shape;1265;p57"/>
          <p:cNvGrpSpPr/>
          <p:nvPr/>
        </p:nvGrpSpPr>
        <p:grpSpPr>
          <a:xfrm>
            <a:off x="1477392" y="1549893"/>
            <a:ext cx="7696200" cy="4250173"/>
            <a:chOff x="2374037" y="2011532"/>
            <a:chExt cx="7696200" cy="4250173"/>
          </a:xfrm>
        </p:grpSpPr>
        <p:sp>
          <p:nvSpPr>
            <p:cNvPr id="1266" name="Google Shape;1266;p57"/>
            <p:cNvSpPr/>
            <p:nvPr/>
          </p:nvSpPr>
          <p:spPr>
            <a:xfrm>
              <a:off x="2907437" y="20115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Arial"/>
                  <a:ea typeface="Arial"/>
                  <a:cs typeface="Arial"/>
                  <a:sym typeface="Arial"/>
                </a:rPr>
                <a:t>Host #1</a:t>
              </a:r>
              <a:endParaRPr/>
            </a:p>
            <a:p>
              <a:pPr marL="0" marR="0" lvl="0" indent="0" algn="ctr" rtl="0">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Windows 2008</a:t>
              </a:r>
              <a:endParaRPr/>
            </a:p>
            <a:p>
              <a:pPr marL="0" marR="0" lvl="0" indent="0" algn="ctr" rtl="0">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IE 8.0</a:t>
              </a:r>
              <a:endParaRPr/>
            </a:p>
          </p:txBody>
        </p:sp>
        <p:sp>
          <p:nvSpPr>
            <p:cNvPr id="1267" name="Google Shape;1267;p57"/>
            <p:cNvSpPr/>
            <p:nvPr/>
          </p:nvSpPr>
          <p:spPr>
            <a:xfrm>
              <a:off x="3212237" y="2849732"/>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Arial"/>
                  <a:ea typeface="Arial"/>
                  <a:cs typeface="Arial"/>
                  <a:sym typeface="Arial"/>
                </a:rPr>
                <a:t>RemoteLaunch</a:t>
              </a:r>
              <a:r>
                <a:rPr lang="en-US" sz="1600" baseline="30000">
                  <a:solidFill>
                    <a:schemeClr val="dk1"/>
                  </a:solidFill>
                  <a:latin typeface="Arial"/>
                  <a:ea typeface="Arial"/>
                  <a:cs typeface="Arial"/>
                  <a:sym typeface="Arial"/>
                </a:rPr>
                <a:t>®</a:t>
              </a:r>
              <a:endParaRPr sz="1600" b="1">
                <a:solidFill>
                  <a:schemeClr val="dk1"/>
                </a:solidFill>
                <a:latin typeface="Arial"/>
                <a:ea typeface="Arial"/>
                <a:cs typeface="Arial"/>
                <a:sym typeface="Arial"/>
              </a:endParaRPr>
            </a:p>
          </p:txBody>
        </p:sp>
        <p:sp>
          <p:nvSpPr>
            <p:cNvPr id="1268" name="Google Shape;1268;p57"/>
            <p:cNvSpPr/>
            <p:nvPr/>
          </p:nvSpPr>
          <p:spPr>
            <a:xfrm>
              <a:off x="5574437" y="3383132"/>
              <a:ext cx="1905000" cy="1066800"/>
            </a:xfrm>
            <a:prstGeom prst="can">
              <a:avLst>
                <a:gd name="adj" fmla="val 25000"/>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Noto Sans Symbols"/>
                <a:buNone/>
              </a:pPr>
              <a:r>
                <a:rPr lang="en-US" sz="1800" b="1">
                  <a:solidFill>
                    <a:schemeClr val="dk1"/>
                  </a:solidFill>
                  <a:latin typeface="Arial"/>
                  <a:ea typeface="Arial"/>
                  <a:cs typeface="Arial"/>
                  <a:sym typeface="Arial"/>
                </a:rPr>
                <a:t>SpiraPlan®</a:t>
              </a:r>
              <a:endParaRPr/>
            </a:p>
            <a:p>
              <a:pPr marL="0" marR="0" lvl="0" indent="0" algn="ctr" rtl="0">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Repository</a:t>
              </a:r>
              <a:endParaRPr/>
            </a:p>
          </p:txBody>
        </p:sp>
        <p:sp>
          <p:nvSpPr>
            <p:cNvPr id="1269" name="Google Shape;1269;p57"/>
            <p:cNvSpPr/>
            <p:nvPr/>
          </p:nvSpPr>
          <p:spPr>
            <a:xfrm>
              <a:off x="2374037" y="34593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Arial"/>
                  <a:ea typeface="Arial"/>
                  <a:cs typeface="Arial"/>
                  <a:sym typeface="Arial"/>
                </a:rPr>
                <a:t>Host #2</a:t>
              </a:r>
              <a:endParaRPr/>
            </a:p>
            <a:p>
              <a:pPr marL="0" marR="0" lvl="0" indent="0" algn="ctr" rtl="0">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Windows Vista</a:t>
              </a:r>
              <a:endParaRPr/>
            </a:p>
            <a:p>
              <a:pPr marL="0" marR="0" lvl="0" indent="0" algn="ctr" rtl="0">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Mozilla Firefox</a:t>
              </a:r>
              <a:endParaRPr/>
            </a:p>
          </p:txBody>
        </p:sp>
        <p:sp>
          <p:nvSpPr>
            <p:cNvPr id="1270" name="Google Shape;1270;p57"/>
            <p:cNvSpPr/>
            <p:nvPr/>
          </p:nvSpPr>
          <p:spPr>
            <a:xfrm>
              <a:off x="3212237" y="49071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Arial"/>
                  <a:ea typeface="Arial"/>
                  <a:cs typeface="Arial"/>
                  <a:sym typeface="Arial"/>
                </a:rPr>
                <a:t>Host #3</a:t>
              </a:r>
              <a:endParaRPr/>
            </a:p>
            <a:p>
              <a:pPr marL="0" marR="0" lvl="0" indent="0" algn="ctr" rtl="0">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Ubuntu Linux</a:t>
              </a:r>
              <a:endParaRPr/>
            </a:p>
            <a:p>
              <a:pPr marL="0" marR="0" lvl="0" indent="0" algn="ctr" rtl="0">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Google Chrome</a:t>
              </a:r>
              <a:endParaRPr/>
            </a:p>
          </p:txBody>
        </p:sp>
        <p:sp>
          <p:nvSpPr>
            <p:cNvPr id="1271" name="Google Shape;1271;p57"/>
            <p:cNvSpPr/>
            <p:nvPr/>
          </p:nvSpPr>
          <p:spPr>
            <a:xfrm>
              <a:off x="2678837" y="4297532"/>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Arial"/>
                  <a:ea typeface="Arial"/>
                  <a:cs typeface="Arial"/>
                  <a:sym typeface="Arial"/>
                </a:rPr>
                <a:t>RemoteLaunch</a:t>
              </a:r>
              <a:r>
                <a:rPr lang="en-US" sz="1600" baseline="30000">
                  <a:solidFill>
                    <a:schemeClr val="dk1"/>
                  </a:solidFill>
                  <a:latin typeface="Arial"/>
                  <a:ea typeface="Arial"/>
                  <a:cs typeface="Arial"/>
                  <a:sym typeface="Arial"/>
                </a:rPr>
                <a:t>®</a:t>
              </a:r>
              <a:endParaRPr sz="1600" b="1">
                <a:solidFill>
                  <a:schemeClr val="dk1"/>
                </a:solidFill>
                <a:latin typeface="Arial"/>
                <a:ea typeface="Arial"/>
                <a:cs typeface="Arial"/>
                <a:sym typeface="Arial"/>
              </a:endParaRPr>
            </a:p>
          </p:txBody>
        </p:sp>
        <p:sp>
          <p:nvSpPr>
            <p:cNvPr id="1272" name="Google Shape;1272;p57"/>
            <p:cNvSpPr/>
            <p:nvPr/>
          </p:nvSpPr>
          <p:spPr>
            <a:xfrm>
              <a:off x="3593237" y="5745332"/>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Arial"/>
                  <a:ea typeface="Arial"/>
                  <a:cs typeface="Arial"/>
                  <a:sym typeface="Arial"/>
                </a:rPr>
                <a:t>RemoteLaunchX</a:t>
              </a:r>
              <a:r>
                <a:rPr lang="en-US" sz="1600" baseline="30000">
                  <a:solidFill>
                    <a:schemeClr val="dk1"/>
                  </a:solidFill>
                  <a:latin typeface="Arial"/>
                  <a:ea typeface="Arial"/>
                  <a:cs typeface="Arial"/>
                  <a:sym typeface="Arial"/>
                </a:rPr>
                <a:t>®</a:t>
              </a:r>
              <a:endParaRPr sz="1600" b="1">
                <a:solidFill>
                  <a:schemeClr val="dk1"/>
                </a:solidFill>
                <a:latin typeface="Arial"/>
                <a:ea typeface="Arial"/>
                <a:cs typeface="Arial"/>
                <a:sym typeface="Arial"/>
              </a:endParaRPr>
            </a:p>
          </p:txBody>
        </p:sp>
        <p:sp>
          <p:nvSpPr>
            <p:cNvPr id="1273" name="Google Shape;1273;p57"/>
            <p:cNvSpPr/>
            <p:nvPr/>
          </p:nvSpPr>
          <p:spPr>
            <a:xfrm>
              <a:off x="7784237" y="49071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Manual</a:t>
              </a:r>
              <a:endParaRPr/>
            </a:p>
            <a:p>
              <a:pPr marL="0" marR="0" lvl="0" indent="0" algn="ctr" rtl="0">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Tester #3</a:t>
              </a:r>
              <a:endParaRPr/>
            </a:p>
          </p:txBody>
        </p:sp>
        <p:sp>
          <p:nvSpPr>
            <p:cNvPr id="1274" name="Google Shape;1274;p57"/>
            <p:cNvSpPr/>
            <p:nvPr/>
          </p:nvSpPr>
          <p:spPr>
            <a:xfrm>
              <a:off x="8165237" y="34593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Manual</a:t>
              </a:r>
              <a:endParaRPr/>
            </a:p>
            <a:p>
              <a:pPr marL="0" marR="0" lvl="0" indent="0" algn="ctr" rtl="0">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Tester #2</a:t>
              </a:r>
              <a:endParaRPr/>
            </a:p>
          </p:txBody>
        </p:sp>
        <p:sp>
          <p:nvSpPr>
            <p:cNvPr id="1275" name="Google Shape;1275;p57"/>
            <p:cNvSpPr/>
            <p:nvPr/>
          </p:nvSpPr>
          <p:spPr>
            <a:xfrm>
              <a:off x="7708037" y="20115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Manual</a:t>
              </a:r>
              <a:endParaRPr/>
            </a:p>
            <a:p>
              <a:pPr marL="0" marR="0" lvl="0" indent="0" algn="ctr" rtl="0">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Tester #1</a:t>
              </a:r>
              <a:endParaRPr/>
            </a:p>
          </p:txBody>
        </p:sp>
        <p:cxnSp>
          <p:nvCxnSpPr>
            <p:cNvPr id="1276" name="Google Shape;1276;p57"/>
            <p:cNvCxnSpPr/>
            <p:nvPr/>
          </p:nvCxnSpPr>
          <p:spPr>
            <a:xfrm rot="10800000">
              <a:off x="7479437" y="3916532"/>
              <a:ext cx="685800" cy="0"/>
            </a:xfrm>
            <a:prstGeom prst="straightConnector1">
              <a:avLst/>
            </a:prstGeom>
            <a:noFill/>
            <a:ln w="9525" cap="flat" cmpd="sng">
              <a:solidFill>
                <a:schemeClr val="dk1"/>
              </a:solidFill>
              <a:prstDash val="solid"/>
              <a:round/>
              <a:headEnd type="none" w="med" len="med"/>
              <a:tailEnd type="triangle" w="lg" len="lg"/>
            </a:ln>
          </p:spPr>
        </p:cxnSp>
        <p:cxnSp>
          <p:nvCxnSpPr>
            <p:cNvPr id="1277" name="Google Shape;1277;p57"/>
            <p:cNvCxnSpPr/>
            <p:nvPr/>
          </p:nvCxnSpPr>
          <p:spPr>
            <a:xfrm rot="10800000" flipH="1">
              <a:off x="4812437" y="4068932"/>
              <a:ext cx="762000" cy="381000"/>
            </a:xfrm>
            <a:prstGeom prst="straightConnector1">
              <a:avLst/>
            </a:prstGeom>
            <a:noFill/>
            <a:ln w="9525" cap="flat" cmpd="sng">
              <a:solidFill>
                <a:schemeClr val="dk1"/>
              </a:solidFill>
              <a:prstDash val="solid"/>
              <a:round/>
              <a:headEnd type="none" w="med" len="med"/>
              <a:tailEnd type="triangle" w="lg" len="lg"/>
            </a:ln>
          </p:spPr>
        </p:cxnSp>
        <p:cxnSp>
          <p:nvCxnSpPr>
            <p:cNvPr id="1278" name="Google Shape;1278;p57"/>
            <p:cNvCxnSpPr/>
            <p:nvPr/>
          </p:nvCxnSpPr>
          <p:spPr>
            <a:xfrm>
              <a:off x="5345837" y="3002132"/>
              <a:ext cx="685800" cy="381000"/>
            </a:xfrm>
            <a:prstGeom prst="straightConnector1">
              <a:avLst/>
            </a:prstGeom>
            <a:noFill/>
            <a:ln w="9525" cap="flat" cmpd="sng">
              <a:solidFill>
                <a:schemeClr val="dk1"/>
              </a:solidFill>
              <a:prstDash val="solid"/>
              <a:round/>
              <a:headEnd type="none" w="med" len="med"/>
              <a:tailEnd type="triangle" w="lg" len="lg"/>
            </a:ln>
          </p:spPr>
        </p:cxnSp>
        <p:cxnSp>
          <p:nvCxnSpPr>
            <p:cNvPr id="1279" name="Google Shape;1279;p57"/>
            <p:cNvCxnSpPr/>
            <p:nvPr/>
          </p:nvCxnSpPr>
          <p:spPr>
            <a:xfrm flipH="1">
              <a:off x="6717437" y="2468732"/>
              <a:ext cx="990600" cy="914400"/>
            </a:xfrm>
            <a:prstGeom prst="straightConnector1">
              <a:avLst/>
            </a:prstGeom>
            <a:noFill/>
            <a:ln w="9525" cap="flat" cmpd="sng">
              <a:solidFill>
                <a:schemeClr val="dk1"/>
              </a:solidFill>
              <a:prstDash val="solid"/>
              <a:round/>
              <a:headEnd type="none" w="med" len="med"/>
              <a:tailEnd type="triangle" w="lg" len="lg"/>
            </a:ln>
          </p:spPr>
        </p:cxnSp>
        <p:cxnSp>
          <p:nvCxnSpPr>
            <p:cNvPr id="1280" name="Google Shape;1280;p57"/>
            <p:cNvCxnSpPr/>
            <p:nvPr/>
          </p:nvCxnSpPr>
          <p:spPr>
            <a:xfrm rot="10800000" flipH="1">
              <a:off x="5726837" y="4449932"/>
              <a:ext cx="533400" cy="1447800"/>
            </a:xfrm>
            <a:prstGeom prst="straightConnector1">
              <a:avLst/>
            </a:prstGeom>
            <a:noFill/>
            <a:ln w="9525" cap="flat" cmpd="sng">
              <a:solidFill>
                <a:schemeClr val="dk1"/>
              </a:solidFill>
              <a:prstDash val="solid"/>
              <a:round/>
              <a:headEnd type="none" w="med" len="med"/>
              <a:tailEnd type="triangle" w="lg" len="lg"/>
            </a:ln>
          </p:spPr>
        </p:cxnSp>
        <p:cxnSp>
          <p:nvCxnSpPr>
            <p:cNvPr id="1281" name="Google Shape;1281;p57"/>
            <p:cNvCxnSpPr/>
            <p:nvPr/>
          </p:nvCxnSpPr>
          <p:spPr>
            <a:xfrm rot="10800000">
              <a:off x="6946037" y="4449932"/>
              <a:ext cx="838200" cy="914400"/>
            </a:xfrm>
            <a:prstGeom prst="straightConnector1">
              <a:avLst/>
            </a:prstGeom>
            <a:noFill/>
            <a:ln w="9525" cap="flat" cmpd="sng">
              <a:solidFill>
                <a:schemeClr val="dk1"/>
              </a:solidFill>
              <a:prstDash val="solid"/>
              <a:round/>
              <a:headEnd type="none" w="med" len="med"/>
              <a:tailEnd type="triangle" w="lg" len="lg"/>
            </a:ln>
          </p:spPr>
        </p:cxnSp>
        <p:grpSp>
          <p:nvGrpSpPr>
            <p:cNvPr id="1282" name="Google Shape;1282;p57"/>
            <p:cNvGrpSpPr/>
            <p:nvPr/>
          </p:nvGrpSpPr>
          <p:grpSpPr>
            <a:xfrm>
              <a:off x="2969286" y="2925909"/>
              <a:ext cx="485902" cy="440173"/>
              <a:chOff x="2969286" y="2925909"/>
              <a:chExt cx="485902" cy="440173"/>
            </a:xfrm>
          </p:grpSpPr>
          <p:sp>
            <p:nvSpPr>
              <p:cNvPr id="1283" name="Google Shape;1283;p57"/>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1284" name="Google Shape;1284;p57"/>
              <p:cNvPicPr preferRelativeResize="0"/>
              <p:nvPr/>
            </p:nvPicPr>
            <p:blipFill rotWithShape="1">
              <a:blip r:embed="rId3">
                <a:alphaModFix/>
              </a:blip>
              <a:srcRect/>
              <a:stretch/>
            </p:blipFill>
            <p:spPr>
              <a:xfrm>
                <a:off x="2969286" y="2925932"/>
                <a:ext cx="485902" cy="440150"/>
              </a:xfrm>
              <a:prstGeom prst="rect">
                <a:avLst/>
              </a:prstGeom>
              <a:noFill/>
              <a:ln>
                <a:noFill/>
              </a:ln>
            </p:spPr>
          </p:pic>
        </p:grpSp>
        <p:grpSp>
          <p:nvGrpSpPr>
            <p:cNvPr id="1285" name="Google Shape;1285;p57"/>
            <p:cNvGrpSpPr/>
            <p:nvPr/>
          </p:nvGrpSpPr>
          <p:grpSpPr>
            <a:xfrm>
              <a:off x="2450237" y="4373732"/>
              <a:ext cx="485902" cy="440173"/>
              <a:chOff x="2969286" y="2925909"/>
              <a:chExt cx="485902" cy="440173"/>
            </a:xfrm>
          </p:grpSpPr>
          <p:sp>
            <p:nvSpPr>
              <p:cNvPr id="1286" name="Google Shape;1286;p57"/>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1287" name="Google Shape;1287;p57"/>
              <p:cNvPicPr preferRelativeResize="0"/>
              <p:nvPr/>
            </p:nvPicPr>
            <p:blipFill rotWithShape="1">
              <a:blip r:embed="rId3">
                <a:alphaModFix/>
              </a:blip>
              <a:srcRect/>
              <a:stretch/>
            </p:blipFill>
            <p:spPr>
              <a:xfrm>
                <a:off x="2969286" y="2925932"/>
                <a:ext cx="485902" cy="440150"/>
              </a:xfrm>
              <a:prstGeom prst="rect">
                <a:avLst/>
              </a:prstGeom>
              <a:noFill/>
              <a:ln>
                <a:noFill/>
              </a:ln>
            </p:spPr>
          </p:pic>
        </p:grpSp>
        <p:grpSp>
          <p:nvGrpSpPr>
            <p:cNvPr id="1288" name="Google Shape;1288;p57"/>
            <p:cNvGrpSpPr/>
            <p:nvPr/>
          </p:nvGrpSpPr>
          <p:grpSpPr>
            <a:xfrm>
              <a:off x="3270680" y="5821532"/>
              <a:ext cx="485902" cy="440173"/>
              <a:chOff x="2969286" y="2925909"/>
              <a:chExt cx="485902" cy="440173"/>
            </a:xfrm>
          </p:grpSpPr>
          <p:sp>
            <p:nvSpPr>
              <p:cNvPr id="1289" name="Google Shape;1289;p57"/>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1290" name="Google Shape;1290;p57"/>
              <p:cNvPicPr preferRelativeResize="0"/>
              <p:nvPr/>
            </p:nvPicPr>
            <p:blipFill rotWithShape="1">
              <a:blip r:embed="rId3">
                <a:alphaModFix/>
              </a:blip>
              <a:srcRect/>
              <a:stretch/>
            </p:blipFill>
            <p:spPr>
              <a:xfrm>
                <a:off x="2969286" y="2925932"/>
                <a:ext cx="485902" cy="440150"/>
              </a:xfrm>
              <a:prstGeom prst="rect">
                <a:avLst/>
              </a:prstGeom>
              <a:noFill/>
              <a:ln>
                <a:noFill/>
              </a:ln>
            </p:spPr>
          </p:pic>
        </p:grpSp>
      </p:grpSp>
      <p:pic>
        <p:nvPicPr>
          <p:cNvPr id="1291" name="Google Shape;1291;p57"/>
          <p:cNvPicPr preferRelativeResize="0"/>
          <p:nvPr/>
        </p:nvPicPr>
        <p:blipFill rotWithShape="1">
          <a:blip r:embed="rId4">
            <a:alphaModFix/>
          </a:blip>
          <a:srcRect/>
          <a:stretch/>
        </p:blipFill>
        <p:spPr>
          <a:xfrm>
            <a:off x="5185695" y="2502750"/>
            <a:ext cx="595341" cy="6218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EDCE-8187-F123-04E9-DE2C8DE57B49}"/>
              </a:ext>
            </a:extLst>
          </p:cNvPr>
          <p:cNvSpPr>
            <a:spLocks noGrp="1"/>
          </p:cNvSpPr>
          <p:nvPr>
            <p:ph type="title"/>
          </p:nvPr>
        </p:nvSpPr>
        <p:spPr/>
        <p:txBody>
          <a:bodyPr/>
          <a:lstStyle/>
          <a:p>
            <a:r>
              <a:rPr lang="en-US" dirty="0"/>
              <a:t>Why SpiraPlan?</a:t>
            </a:r>
          </a:p>
        </p:txBody>
      </p:sp>
      <p:sp>
        <p:nvSpPr>
          <p:cNvPr id="3" name="Text Placeholder 2">
            <a:extLst>
              <a:ext uri="{FF2B5EF4-FFF2-40B4-BE49-F238E27FC236}">
                <a16:creationId xmlns:a16="http://schemas.microsoft.com/office/drawing/2014/main" id="{21D3240A-349F-E987-7F87-B6C9442062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5045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Build Integrated with CI / CD Tools</a:t>
            </a:r>
            <a:endParaRPr/>
          </a:p>
        </p:txBody>
      </p:sp>
      <p:sp>
        <p:nvSpPr>
          <p:cNvPr id="1297" name="Google Shape;1297;p58"/>
          <p:cNvSpPr/>
          <p:nvPr/>
        </p:nvSpPr>
        <p:spPr>
          <a:xfrm>
            <a:off x="734008" y="5490436"/>
            <a:ext cx="941769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Josefin Sans"/>
                <a:ea typeface="Josefin Sans"/>
                <a:cs typeface="Josefin Sans"/>
                <a:sym typeface="Josefin Sans"/>
              </a:rPr>
              <a:t>Build Management in SpiraPlan lets you integrate with continuous integration build servers with full traceability for each build</a:t>
            </a:r>
            <a:endParaRPr/>
          </a:p>
        </p:txBody>
      </p:sp>
      <p:pic>
        <p:nvPicPr>
          <p:cNvPr id="1298" name="Google Shape;1298;p58"/>
          <p:cNvPicPr preferRelativeResize="0"/>
          <p:nvPr/>
        </p:nvPicPr>
        <p:blipFill rotWithShape="1">
          <a:blip r:embed="rId3">
            <a:alphaModFix/>
          </a:blip>
          <a:srcRect/>
          <a:stretch/>
        </p:blipFill>
        <p:spPr>
          <a:xfrm>
            <a:off x="1045028" y="1596125"/>
            <a:ext cx="9664411" cy="2388045"/>
          </a:xfrm>
          <a:prstGeom prst="rect">
            <a:avLst/>
          </a:prstGeom>
          <a:noFill/>
          <a:ln w="9525" cap="flat" cmpd="sng">
            <a:solidFill>
              <a:srgbClr val="7F7F7F"/>
            </a:solidFill>
            <a:prstDash val="solid"/>
            <a:round/>
            <a:headEnd type="none" w="sm" len="sm"/>
            <a:tailEnd type="none" w="sm" len="sm"/>
          </a:ln>
        </p:spPr>
      </p:pic>
      <p:pic>
        <p:nvPicPr>
          <p:cNvPr id="1299" name="Google Shape;1299;p58"/>
          <p:cNvPicPr preferRelativeResize="0"/>
          <p:nvPr/>
        </p:nvPicPr>
        <p:blipFill rotWithShape="1">
          <a:blip r:embed="rId4">
            <a:alphaModFix/>
          </a:blip>
          <a:srcRect/>
          <a:stretch/>
        </p:blipFill>
        <p:spPr>
          <a:xfrm>
            <a:off x="2845836" y="3125733"/>
            <a:ext cx="8770776" cy="2110136"/>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59"/>
          <p:cNvSpPr/>
          <p:nvPr/>
        </p:nvSpPr>
        <p:spPr>
          <a:xfrm>
            <a:off x="4287780" y="4318364"/>
            <a:ext cx="3377960" cy="1980861"/>
          </a:xfrm>
          <a:prstGeom prst="roundRect">
            <a:avLst>
              <a:gd name="adj" fmla="val 4046"/>
            </a:avLst>
          </a:prstGeom>
          <a:noFill/>
          <a:ln w="12700" cap="flat" cmpd="sng">
            <a:solidFill>
              <a:srgbClr val="C55A11"/>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867" b="1">
                <a:solidFill>
                  <a:srgbClr val="833C0B"/>
                </a:solidFill>
                <a:latin typeface="Josefin Sans"/>
                <a:ea typeface="Josefin Sans"/>
                <a:cs typeface="Josefin Sans"/>
                <a:sym typeface="Josefin Sans"/>
              </a:rPr>
              <a:t>Import / Conversion</a:t>
            </a:r>
            <a:endParaRPr/>
          </a:p>
        </p:txBody>
      </p:sp>
      <p:pic>
        <p:nvPicPr>
          <p:cNvPr id="1305" name="Google Shape;1305;p59" descr="Microsoft, office, 365, excel, logo Free Icon of Logos Microsoft Office 365"/>
          <p:cNvPicPr preferRelativeResize="0"/>
          <p:nvPr/>
        </p:nvPicPr>
        <p:blipFill rotWithShape="1">
          <a:blip r:embed="rId3">
            <a:alphaModFix/>
          </a:blip>
          <a:srcRect/>
          <a:stretch/>
        </p:blipFill>
        <p:spPr>
          <a:xfrm>
            <a:off x="4612804" y="4851816"/>
            <a:ext cx="366749" cy="371741"/>
          </a:xfrm>
          <a:prstGeom prst="rect">
            <a:avLst/>
          </a:prstGeom>
          <a:noFill/>
          <a:ln>
            <a:noFill/>
          </a:ln>
        </p:spPr>
      </p:pic>
      <p:pic>
        <p:nvPicPr>
          <p:cNvPr id="1306" name="Google Shape;1306;p59" descr="Microsoft, office, 365, word, logo Free Icon of Logos Microsoft Office 365"/>
          <p:cNvPicPr preferRelativeResize="0"/>
          <p:nvPr/>
        </p:nvPicPr>
        <p:blipFill rotWithShape="1">
          <a:blip r:embed="rId4">
            <a:alphaModFix/>
          </a:blip>
          <a:srcRect/>
          <a:stretch/>
        </p:blipFill>
        <p:spPr>
          <a:xfrm>
            <a:off x="5273007" y="4865357"/>
            <a:ext cx="366748" cy="371740"/>
          </a:xfrm>
          <a:prstGeom prst="rect">
            <a:avLst/>
          </a:prstGeom>
          <a:noFill/>
          <a:ln>
            <a:noFill/>
          </a:ln>
        </p:spPr>
      </p:pic>
      <p:pic>
        <p:nvPicPr>
          <p:cNvPr id="1307" name="Google Shape;1307;p59" descr="TestRail Importer"/>
          <p:cNvPicPr preferRelativeResize="0"/>
          <p:nvPr/>
        </p:nvPicPr>
        <p:blipFill rotWithShape="1">
          <a:blip r:embed="rId5">
            <a:alphaModFix/>
          </a:blip>
          <a:srcRect/>
          <a:stretch/>
        </p:blipFill>
        <p:spPr>
          <a:xfrm>
            <a:off x="4551138" y="5427415"/>
            <a:ext cx="422381" cy="422381"/>
          </a:xfrm>
          <a:prstGeom prst="rect">
            <a:avLst/>
          </a:prstGeom>
          <a:noFill/>
          <a:ln>
            <a:noFill/>
          </a:ln>
        </p:spPr>
      </p:pic>
      <p:pic>
        <p:nvPicPr>
          <p:cNvPr id="1308" name="Google Shape;1308;p59" descr="HP ALM / Quality Center Importer"/>
          <p:cNvPicPr preferRelativeResize="0"/>
          <p:nvPr/>
        </p:nvPicPr>
        <p:blipFill rotWithShape="1">
          <a:blip r:embed="rId6">
            <a:alphaModFix/>
          </a:blip>
          <a:srcRect/>
          <a:stretch/>
        </p:blipFill>
        <p:spPr>
          <a:xfrm>
            <a:off x="6543908" y="4894641"/>
            <a:ext cx="313172" cy="313172"/>
          </a:xfrm>
          <a:prstGeom prst="rect">
            <a:avLst/>
          </a:prstGeom>
          <a:noFill/>
          <a:ln>
            <a:noFill/>
          </a:ln>
        </p:spPr>
      </p:pic>
      <p:pic>
        <p:nvPicPr>
          <p:cNvPr id="1309" name="Google Shape;1309;p59"/>
          <p:cNvPicPr preferRelativeResize="0"/>
          <p:nvPr/>
        </p:nvPicPr>
        <p:blipFill rotWithShape="1">
          <a:blip r:embed="rId7">
            <a:alphaModFix/>
          </a:blip>
          <a:srcRect/>
          <a:stretch/>
        </p:blipFill>
        <p:spPr>
          <a:xfrm>
            <a:off x="5976947" y="4870557"/>
            <a:ext cx="407115" cy="406417"/>
          </a:xfrm>
          <a:prstGeom prst="rect">
            <a:avLst/>
          </a:prstGeom>
          <a:noFill/>
          <a:ln>
            <a:noFill/>
          </a:ln>
        </p:spPr>
      </p:pic>
      <p:pic>
        <p:nvPicPr>
          <p:cNvPr id="1310" name="Google Shape;1310;p59" descr="TestLink Importer"/>
          <p:cNvPicPr preferRelativeResize="0"/>
          <p:nvPr/>
        </p:nvPicPr>
        <p:blipFill rotWithShape="1">
          <a:blip r:embed="rId8">
            <a:alphaModFix/>
          </a:blip>
          <a:srcRect/>
          <a:stretch/>
        </p:blipFill>
        <p:spPr>
          <a:xfrm>
            <a:off x="7079863" y="4844048"/>
            <a:ext cx="422381" cy="422381"/>
          </a:xfrm>
          <a:prstGeom prst="rect">
            <a:avLst/>
          </a:prstGeom>
          <a:noFill/>
          <a:ln>
            <a:noFill/>
          </a:ln>
        </p:spPr>
      </p:pic>
      <p:pic>
        <p:nvPicPr>
          <p:cNvPr id="1311" name="Google Shape;1311;p59" descr="Test Director Importer"/>
          <p:cNvPicPr preferRelativeResize="0"/>
          <p:nvPr/>
        </p:nvPicPr>
        <p:blipFill rotWithShape="1">
          <a:blip r:embed="rId9">
            <a:alphaModFix/>
          </a:blip>
          <a:srcRect/>
          <a:stretch/>
        </p:blipFill>
        <p:spPr>
          <a:xfrm>
            <a:off x="6006666" y="5410788"/>
            <a:ext cx="422381" cy="422381"/>
          </a:xfrm>
          <a:prstGeom prst="rect">
            <a:avLst/>
          </a:prstGeom>
          <a:noFill/>
          <a:ln>
            <a:noFill/>
          </a:ln>
        </p:spPr>
      </p:pic>
      <p:pic>
        <p:nvPicPr>
          <p:cNvPr id="1312" name="Google Shape;1312;p59" descr="MS Test Manager 2010 Importer"/>
          <p:cNvPicPr preferRelativeResize="0"/>
          <p:nvPr/>
        </p:nvPicPr>
        <p:blipFill rotWithShape="1">
          <a:blip r:embed="rId10">
            <a:alphaModFix/>
          </a:blip>
          <a:srcRect/>
          <a:stretch/>
        </p:blipFill>
        <p:spPr>
          <a:xfrm>
            <a:off x="6494088" y="5432475"/>
            <a:ext cx="422381" cy="422381"/>
          </a:xfrm>
          <a:prstGeom prst="rect">
            <a:avLst/>
          </a:prstGeom>
          <a:noFill/>
          <a:ln>
            <a:noFill/>
          </a:ln>
        </p:spPr>
      </p:pic>
      <p:grpSp>
        <p:nvGrpSpPr>
          <p:cNvPr id="1313" name="Google Shape;1313;p59"/>
          <p:cNvGrpSpPr/>
          <p:nvPr/>
        </p:nvGrpSpPr>
        <p:grpSpPr>
          <a:xfrm>
            <a:off x="7953438" y="1204827"/>
            <a:ext cx="4074991" cy="2284261"/>
            <a:chOff x="6120001" y="909481"/>
            <a:chExt cx="2893370" cy="1732383"/>
          </a:xfrm>
        </p:grpSpPr>
        <p:sp>
          <p:nvSpPr>
            <p:cNvPr id="1314" name="Google Shape;1314;p59"/>
            <p:cNvSpPr/>
            <p:nvPr/>
          </p:nvSpPr>
          <p:spPr>
            <a:xfrm>
              <a:off x="6120001" y="909481"/>
              <a:ext cx="2893370" cy="1732383"/>
            </a:xfrm>
            <a:prstGeom prst="roundRect">
              <a:avLst>
                <a:gd name="adj" fmla="val 2632"/>
              </a:avLst>
            </a:prstGeom>
            <a:noFill/>
            <a:ln w="12700" cap="flat" cmpd="sng">
              <a:solidFill>
                <a:srgbClr val="C55A11"/>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867" b="1">
                  <a:solidFill>
                    <a:srgbClr val="833C0B"/>
                  </a:solidFill>
                  <a:latin typeface="Josefin Sans"/>
                  <a:ea typeface="Josefin Sans"/>
                  <a:cs typeface="Josefin Sans"/>
                  <a:sym typeface="Josefin Sans"/>
                </a:rPr>
                <a:t>Automation</a:t>
              </a:r>
              <a:endParaRPr/>
            </a:p>
          </p:txBody>
        </p:sp>
        <p:pic>
          <p:nvPicPr>
            <p:cNvPr id="1315" name="Google Shape;1315;p59" descr="Command-Line Plug-In"/>
            <p:cNvPicPr preferRelativeResize="0"/>
            <p:nvPr/>
          </p:nvPicPr>
          <p:blipFill rotWithShape="1">
            <a:blip r:embed="rId11">
              <a:alphaModFix/>
            </a:blip>
            <a:srcRect/>
            <a:stretch/>
          </p:blipFill>
          <p:spPr>
            <a:xfrm>
              <a:off x="8528940" y="1254396"/>
              <a:ext cx="330889" cy="330889"/>
            </a:xfrm>
            <a:prstGeom prst="rect">
              <a:avLst/>
            </a:prstGeom>
            <a:noFill/>
            <a:ln>
              <a:noFill/>
            </a:ln>
          </p:spPr>
        </p:pic>
        <p:pic>
          <p:nvPicPr>
            <p:cNvPr id="1316" name="Google Shape;1316;p59" descr="SoapUI Plug-In"/>
            <p:cNvPicPr preferRelativeResize="0"/>
            <p:nvPr/>
          </p:nvPicPr>
          <p:blipFill rotWithShape="1">
            <a:blip r:embed="rId12">
              <a:alphaModFix/>
            </a:blip>
            <a:srcRect/>
            <a:stretch/>
          </p:blipFill>
          <p:spPr>
            <a:xfrm>
              <a:off x="7738399" y="1739855"/>
              <a:ext cx="330889" cy="330889"/>
            </a:xfrm>
            <a:prstGeom prst="rect">
              <a:avLst/>
            </a:prstGeom>
            <a:noFill/>
            <a:ln>
              <a:noFill/>
            </a:ln>
          </p:spPr>
        </p:pic>
        <p:pic>
          <p:nvPicPr>
            <p:cNvPr id="1317" name="Google Shape;1317;p59" descr="Ranorex Plug-In"/>
            <p:cNvPicPr preferRelativeResize="0"/>
            <p:nvPr/>
          </p:nvPicPr>
          <p:blipFill rotWithShape="1">
            <a:blip r:embed="rId13">
              <a:alphaModFix/>
            </a:blip>
            <a:srcRect/>
            <a:stretch/>
          </p:blipFill>
          <p:spPr>
            <a:xfrm>
              <a:off x="8166375" y="1764289"/>
              <a:ext cx="329184" cy="329184"/>
            </a:xfrm>
            <a:prstGeom prst="rect">
              <a:avLst/>
            </a:prstGeom>
            <a:noFill/>
            <a:ln>
              <a:noFill/>
            </a:ln>
          </p:spPr>
        </p:pic>
        <p:pic>
          <p:nvPicPr>
            <p:cNvPr id="1318" name="Google Shape;1318;p59" descr="Froglogic Squish Plug-In"/>
            <p:cNvPicPr preferRelativeResize="0"/>
            <p:nvPr/>
          </p:nvPicPr>
          <p:blipFill rotWithShape="1">
            <a:blip r:embed="rId14">
              <a:alphaModFix/>
            </a:blip>
            <a:srcRect/>
            <a:stretch/>
          </p:blipFill>
          <p:spPr>
            <a:xfrm>
              <a:off x="7718889" y="2223519"/>
              <a:ext cx="330889" cy="330889"/>
            </a:xfrm>
            <a:prstGeom prst="rect">
              <a:avLst/>
            </a:prstGeom>
            <a:noFill/>
            <a:ln>
              <a:noFill/>
            </a:ln>
          </p:spPr>
        </p:pic>
        <p:pic>
          <p:nvPicPr>
            <p:cNvPr id="1319" name="Google Shape;1319;p59" descr="ZAPTEST Plug-In"/>
            <p:cNvPicPr preferRelativeResize="0"/>
            <p:nvPr/>
          </p:nvPicPr>
          <p:blipFill rotWithShape="1">
            <a:blip r:embed="rId15">
              <a:alphaModFix/>
            </a:blip>
            <a:srcRect/>
            <a:stretch/>
          </p:blipFill>
          <p:spPr>
            <a:xfrm>
              <a:off x="6725403" y="1752995"/>
              <a:ext cx="330889" cy="330889"/>
            </a:xfrm>
            <a:prstGeom prst="rect">
              <a:avLst/>
            </a:prstGeom>
            <a:noFill/>
            <a:ln>
              <a:noFill/>
            </a:ln>
          </p:spPr>
        </p:pic>
        <p:pic>
          <p:nvPicPr>
            <p:cNvPr id="1320" name="Google Shape;1320;p59" descr="TestingAnywhere Plug-In"/>
            <p:cNvPicPr preferRelativeResize="0"/>
            <p:nvPr/>
          </p:nvPicPr>
          <p:blipFill rotWithShape="1">
            <a:blip r:embed="rId16">
              <a:alphaModFix/>
            </a:blip>
            <a:srcRect/>
            <a:stretch/>
          </p:blipFill>
          <p:spPr>
            <a:xfrm>
              <a:off x="7259316" y="1263117"/>
              <a:ext cx="330889" cy="330889"/>
            </a:xfrm>
            <a:prstGeom prst="rect">
              <a:avLst/>
            </a:prstGeom>
            <a:noFill/>
            <a:ln>
              <a:noFill/>
            </a:ln>
          </p:spPr>
        </p:pic>
        <p:pic>
          <p:nvPicPr>
            <p:cNvPr id="1321" name="Google Shape;1321;p59" descr="Rational Functional Tester Plug-In"/>
            <p:cNvPicPr preferRelativeResize="0"/>
            <p:nvPr/>
          </p:nvPicPr>
          <p:blipFill rotWithShape="1">
            <a:blip r:embed="rId17">
              <a:alphaModFix/>
            </a:blip>
            <a:srcRect/>
            <a:stretch/>
          </p:blipFill>
          <p:spPr>
            <a:xfrm>
              <a:off x="7183408" y="2198912"/>
              <a:ext cx="330889" cy="330889"/>
            </a:xfrm>
            <a:prstGeom prst="rect">
              <a:avLst/>
            </a:prstGeom>
            <a:noFill/>
            <a:ln>
              <a:noFill/>
            </a:ln>
          </p:spPr>
        </p:pic>
        <p:pic>
          <p:nvPicPr>
            <p:cNvPr id="1322" name="Google Shape;1322;p59" descr="BadBoy Plug-In"/>
            <p:cNvPicPr preferRelativeResize="0"/>
            <p:nvPr/>
          </p:nvPicPr>
          <p:blipFill rotWithShape="1">
            <a:blip r:embed="rId18">
              <a:alphaModFix/>
            </a:blip>
            <a:srcRect/>
            <a:stretch/>
          </p:blipFill>
          <p:spPr>
            <a:xfrm>
              <a:off x="7673808" y="1254522"/>
              <a:ext cx="330889" cy="330889"/>
            </a:xfrm>
            <a:prstGeom prst="rect">
              <a:avLst/>
            </a:prstGeom>
            <a:noFill/>
            <a:ln>
              <a:noFill/>
            </a:ln>
          </p:spPr>
        </p:pic>
        <p:pic>
          <p:nvPicPr>
            <p:cNvPr id="1323" name="Google Shape;1323;p59" descr="MicroFocus TestPartner Plug-In"/>
            <p:cNvPicPr preferRelativeResize="0"/>
            <p:nvPr/>
          </p:nvPicPr>
          <p:blipFill rotWithShape="1">
            <a:blip r:embed="rId19">
              <a:alphaModFix/>
            </a:blip>
            <a:srcRect/>
            <a:stretch/>
          </p:blipFill>
          <p:spPr>
            <a:xfrm>
              <a:off x="6694383" y="2220488"/>
              <a:ext cx="330889" cy="330889"/>
            </a:xfrm>
            <a:prstGeom prst="rect">
              <a:avLst/>
            </a:prstGeom>
            <a:noFill/>
            <a:ln>
              <a:noFill/>
            </a:ln>
          </p:spPr>
        </p:pic>
        <p:pic>
          <p:nvPicPr>
            <p:cNvPr id="1324" name="Google Shape;1324;p59"/>
            <p:cNvPicPr preferRelativeResize="0"/>
            <p:nvPr/>
          </p:nvPicPr>
          <p:blipFill rotWithShape="1">
            <a:blip r:embed="rId20">
              <a:alphaModFix/>
            </a:blip>
            <a:srcRect/>
            <a:stretch/>
          </p:blipFill>
          <p:spPr>
            <a:xfrm>
              <a:off x="6752066" y="1194018"/>
              <a:ext cx="418738" cy="418738"/>
            </a:xfrm>
            <a:prstGeom prst="rect">
              <a:avLst/>
            </a:prstGeom>
            <a:noFill/>
            <a:ln>
              <a:noFill/>
            </a:ln>
          </p:spPr>
        </p:pic>
      </p:grpSp>
      <p:sp>
        <p:nvSpPr>
          <p:cNvPr id="1325" name="Google Shape;1325;p59"/>
          <p:cNvSpPr/>
          <p:nvPr/>
        </p:nvSpPr>
        <p:spPr>
          <a:xfrm>
            <a:off x="550986" y="4934928"/>
            <a:ext cx="3388076" cy="1341255"/>
          </a:xfrm>
          <a:prstGeom prst="roundRect">
            <a:avLst>
              <a:gd name="adj" fmla="val 4363"/>
            </a:avLst>
          </a:prstGeom>
          <a:noFill/>
          <a:ln w="12700" cap="flat" cmpd="sng">
            <a:solidFill>
              <a:srgbClr val="C55A11"/>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867" b="1">
                <a:solidFill>
                  <a:srgbClr val="833C0B"/>
                </a:solidFill>
                <a:latin typeface="Josefin Sans"/>
                <a:ea typeface="Josefin Sans"/>
                <a:cs typeface="Josefin Sans"/>
                <a:sym typeface="Josefin Sans"/>
              </a:rPr>
              <a:t>Load Testing</a:t>
            </a:r>
            <a:endParaRPr sz="1867" b="1">
              <a:solidFill>
                <a:srgbClr val="833C0B"/>
              </a:solidFill>
              <a:latin typeface="Josefin Sans"/>
              <a:ea typeface="Josefin Sans"/>
              <a:cs typeface="Josefin Sans"/>
              <a:sym typeface="Josefin Sans"/>
            </a:endParaRPr>
          </a:p>
        </p:txBody>
      </p:sp>
      <p:pic>
        <p:nvPicPr>
          <p:cNvPr id="1326" name="Google Shape;1326;p59" descr="LoadRunner Plug-In"/>
          <p:cNvPicPr preferRelativeResize="0"/>
          <p:nvPr/>
        </p:nvPicPr>
        <p:blipFill rotWithShape="1">
          <a:blip r:embed="rId21">
            <a:alphaModFix/>
          </a:blip>
          <a:srcRect/>
          <a:stretch/>
        </p:blipFill>
        <p:spPr>
          <a:xfrm>
            <a:off x="3149932" y="5787390"/>
            <a:ext cx="360119" cy="360119"/>
          </a:xfrm>
          <a:prstGeom prst="rect">
            <a:avLst/>
          </a:prstGeom>
          <a:noFill/>
          <a:ln>
            <a:noFill/>
          </a:ln>
        </p:spPr>
      </p:pic>
      <p:pic>
        <p:nvPicPr>
          <p:cNvPr id="1327" name="Google Shape;1327;p59" descr="NeoLoad Plug-In"/>
          <p:cNvPicPr preferRelativeResize="0"/>
          <p:nvPr/>
        </p:nvPicPr>
        <p:blipFill rotWithShape="1">
          <a:blip r:embed="rId22">
            <a:alphaModFix/>
          </a:blip>
          <a:srcRect/>
          <a:stretch/>
        </p:blipFill>
        <p:spPr>
          <a:xfrm>
            <a:off x="2225444" y="5399378"/>
            <a:ext cx="325660" cy="325660"/>
          </a:xfrm>
          <a:prstGeom prst="rect">
            <a:avLst/>
          </a:prstGeom>
          <a:noFill/>
          <a:ln>
            <a:noFill/>
          </a:ln>
        </p:spPr>
      </p:pic>
      <p:pic>
        <p:nvPicPr>
          <p:cNvPr id="1328" name="Google Shape;1328;p59" descr="OctoPerf | OpsMatters"/>
          <p:cNvPicPr preferRelativeResize="0"/>
          <p:nvPr/>
        </p:nvPicPr>
        <p:blipFill rotWithShape="1">
          <a:blip r:embed="rId23">
            <a:alphaModFix/>
          </a:blip>
          <a:srcRect/>
          <a:stretch/>
        </p:blipFill>
        <p:spPr>
          <a:xfrm>
            <a:off x="3093489" y="5292112"/>
            <a:ext cx="445485" cy="445485"/>
          </a:xfrm>
          <a:prstGeom prst="rect">
            <a:avLst/>
          </a:prstGeom>
          <a:noFill/>
          <a:ln>
            <a:noFill/>
          </a:ln>
        </p:spPr>
      </p:pic>
      <p:pic>
        <p:nvPicPr>
          <p:cNvPr id="1329" name="Google Shape;1329;p59" descr="WebLOAD Icon"/>
          <p:cNvPicPr preferRelativeResize="0"/>
          <p:nvPr/>
        </p:nvPicPr>
        <p:blipFill rotWithShape="1">
          <a:blip r:embed="rId24">
            <a:alphaModFix/>
          </a:blip>
          <a:srcRect r="-1"/>
          <a:stretch/>
        </p:blipFill>
        <p:spPr>
          <a:xfrm>
            <a:off x="2200730" y="5814257"/>
            <a:ext cx="430569" cy="421976"/>
          </a:xfrm>
          <a:prstGeom prst="rect">
            <a:avLst/>
          </a:prstGeom>
          <a:noFill/>
          <a:ln>
            <a:noFill/>
          </a:ln>
        </p:spPr>
      </p:pic>
      <p:sp>
        <p:nvSpPr>
          <p:cNvPr id="1330" name="Google Shape;1330;p59"/>
          <p:cNvSpPr/>
          <p:nvPr/>
        </p:nvSpPr>
        <p:spPr>
          <a:xfrm>
            <a:off x="517035" y="2172566"/>
            <a:ext cx="3415642" cy="2557653"/>
          </a:xfrm>
          <a:prstGeom prst="roundRect">
            <a:avLst>
              <a:gd name="adj" fmla="val 3872"/>
            </a:avLst>
          </a:prstGeom>
          <a:noFill/>
          <a:ln w="12700" cap="flat" cmpd="sng">
            <a:solidFill>
              <a:srgbClr val="C55A11"/>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867" b="1">
                <a:solidFill>
                  <a:srgbClr val="833C0B"/>
                </a:solidFill>
                <a:latin typeface="Josefin Sans"/>
                <a:ea typeface="Josefin Sans"/>
                <a:cs typeface="Josefin Sans"/>
                <a:sym typeface="Josefin Sans"/>
              </a:rPr>
              <a:t>Unit Testing</a:t>
            </a:r>
            <a:endParaRPr sz="1867" b="1">
              <a:solidFill>
                <a:srgbClr val="833C0B"/>
              </a:solidFill>
              <a:latin typeface="Josefin Sans"/>
              <a:ea typeface="Josefin Sans"/>
              <a:cs typeface="Josefin Sans"/>
              <a:sym typeface="Josefin Sans"/>
            </a:endParaRPr>
          </a:p>
        </p:txBody>
      </p:sp>
      <p:pic>
        <p:nvPicPr>
          <p:cNvPr id="1331" name="Google Shape;1331;p59" descr="NUnit Add-In"/>
          <p:cNvPicPr preferRelativeResize="0"/>
          <p:nvPr/>
        </p:nvPicPr>
        <p:blipFill rotWithShape="1">
          <a:blip r:embed="rId25">
            <a:alphaModFix/>
          </a:blip>
          <a:srcRect/>
          <a:stretch/>
        </p:blipFill>
        <p:spPr>
          <a:xfrm>
            <a:off x="3407529" y="2643494"/>
            <a:ext cx="398588" cy="386276"/>
          </a:xfrm>
          <a:prstGeom prst="rect">
            <a:avLst/>
          </a:prstGeom>
          <a:noFill/>
          <a:ln>
            <a:noFill/>
          </a:ln>
        </p:spPr>
      </p:pic>
      <p:pic>
        <p:nvPicPr>
          <p:cNvPr id="1332" name="Google Shape;1332;p59" descr="Visual Studio 2017 Icon"/>
          <p:cNvPicPr preferRelativeResize="0"/>
          <p:nvPr/>
        </p:nvPicPr>
        <p:blipFill rotWithShape="1">
          <a:blip r:embed="rId26">
            <a:alphaModFix/>
          </a:blip>
          <a:srcRect/>
          <a:stretch/>
        </p:blipFill>
        <p:spPr>
          <a:xfrm>
            <a:off x="2868647" y="2693823"/>
            <a:ext cx="398588" cy="386276"/>
          </a:xfrm>
          <a:prstGeom prst="rect">
            <a:avLst/>
          </a:prstGeom>
          <a:noFill/>
          <a:ln>
            <a:noFill/>
          </a:ln>
        </p:spPr>
      </p:pic>
      <p:pic>
        <p:nvPicPr>
          <p:cNvPr id="1333" name="Google Shape;1333;p59" descr="TestNG Listener"/>
          <p:cNvPicPr preferRelativeResize="0"/>
          <p:nvPr/>
        </p:nvPicPr>
        <p:blipFill rotWithShape="1">
          <a:blip r:embed="rId27">
            <a:alphaModFix/>
          </a:blip>
          <a:srcRect/>
          <a:stretch/>
        </p:blipFill>
        <p:spPr>
          <a:xfrm>
            <a:off x="3257557" y="3968536"/>
            <a:ext cx="398588" cy="386276"/>
          </a:xfrm>
          <a:prstGeom prst="rect">
            <a:avLst/>
          </a:prstGeom>
          <a:noFill/>
          <a:ln>
            <a:noFill/>
          </a:ln>
        </p:spPr>
      </p:pic>
      <p:pic>
        <p:nvPicPr>
          <p:cNvPr id="1334" name="Google Shape;1334;p59" descr="JUnit Extension"/>
          <p:cNvPicPr preferRelativeResize="0"/>
          <p:nvPr/>
        </p:nvPicPr>
        <p:blipFill rotWithShape="1">
          <a:blip r:embed="rId28">
            <a:alphaModFix/>
          </a:blip>
          <a:srcRect/>
          <a:stretch/>
        </p:blipFill>
        <p:spPr>
          <a:xfrm>
            <a:off x="991795" y="2643494"/>
            <a:ext cx="398588" cy="386276"/>
          </a:xfrm>
          <a:prstGeom prst="rect">
            <a:avLst/>
          </a:prstGeom>
          <a:noFill/>
          <a:ln>
            <a:noFill/>
          </a:ln>
        </p:spPr>
      </p:pic>
      <p:pic>
        <p:nvPicPr>
          <p:cNvPr id="1335" name="Google Shape;1335;p59" descr="Perl TAP Extension"/>
          <p:cNvPicPr preferRelativeResize="0"/>
          <p:nvPr/>
        </p:nvPicPr>
        <p:blipFill rotWithShape="1">
          <a:blip r:embed="rId29">
            <a:alphaModFix/>
          </a:blip>
          <a:srcRect/>
          <a:stretch/>
        </p:blipFill>
        <p:spPr>
          <a:xfrm>
            <a:off x="2811983" y="3343102"/>
            <a:ext cx="398588" cy="386276"/>
          </a:xfrm>
          <a:prstGeom prst="rect">
            <a:avLst/>
          </a:prstGeom>
          <a:noFill/>
          <a:ln>
            <a:noFill/>
          </a:ln>
        </p:spPr>
      </p:pic>
      <p:pic>
        <p:nvPicPr>
          <p:cNvPr id="1336" name="Google Shape;1336;p59" descr="MochaJS Reporter"/>
          <p:cNvPicPr preferRelativeResize="0"/>
          <p:nvPr/>
        </p:nvPicPr>
        <p:blipFill rotWithShape="1">
          <a:blip r:embed="rId30">
            <a:alphaModFix/>
          </a:blip>
          <a:srcRect/>
          <a:stretch/>
        </p:blipFill>
        <p:spPr>
          <a:xfrm>
            <a:off x="1558870" y="2667891"/>
            <a:ext cx="398588" cy="386276"/>
          </a:xfrm>
          <a:prstGeom prst="rect">
            <a:avLst/>
          </a:prstGeom>
          <a:noFill/>
          <a:ln>
            <a:noFill/>
          </a:ln>
        </p:spPr>
      </p:pic>
      <p:pic>
        <p:nvPicPr>
          <p:cNvPr id="1337" name="Google Shape;1337;p59" descr="UnitJS Extension"/>
          <p:cNvPicPr preferRelativeResize="0"/>
          <p:nvPr/>
        </p:nvPicPr>
        <p:blipFill rotWithShape="1">
          <a:blip r:embed="rId31">
            <a:alphaModFix/>
          </a:blip>
          <a:srcRect/>
          <a:stretch/>
        </p:blipFill>
        <p:spPr>
          <a:xfrm>
            <a:off x="2191525" y="4033557"/>
            <a:ext cx="398588" cy="386276"/>
          </a:xfrm>
          <a:prstGeom prst="rect">
            <a:avLst/>
          </a:prstGeom>
          <a:noFill/>
          <a:ln>
            <a:noFill/>
          </a:ln>
        </p:spPr>
      </p:pic>
      <p:pic>
        <p:nvPicPr>
          <p:cNvPr id="1338" name="Google Shape;1338;p59" descr="JasmineJS Reporter"/>
          <p:cNvPicPr preferRelativeResize="0"/>
          <p:nvPr/>
        </p:nvPicPr>
        <p:blipFill rotWithShape="1">
          <a:blip r:embed="rId32">
            <a:alphaModFix/>
          </a:blip>
          <a:srcRect/>
          <a:stretch/>
        </p:blipFill>
        <p:spPr>
          <a:xfrm>
            <a:off x="3363784" y="3366595"/>
            <a:ext cx="398588" cy="386276"/>
          </a:xfrm>
          <a:prstGeom prst="rect">
            <a:avLst/>
          </a:prstGeom>
          <a:noFill/>
          <a:ln>
            <a:noFill/>
          </a:ln>
        </p:spPr>
      </p:pic>
      <p:pic>
        <p:nvPicPr>
          <p:cNvPr id="1339" name="Google Shape;1339;p59" descr="Jest Reporter"/>
          <p:cNvPicPr preferRelativeResize="0"/>
          <p:nvPr/>
        </p:nvPicPr>
        <p:blipFill rotWithShape="1">
          <a:blip r:embed="rId33">
            <a:alphaModFix/>
          </a:blip>
          <a:srcRect/>
          <a:stretch/>
        </p:blipFill>
        <p:spPr>
          <a:xfrm>
            <a:off x="978836" y="3366595"/>
            <a:ext cx="336069" cy="325688"/>
          </a:xfrm>
          <a:prstGeom prst="rect">
            <a:avLst/>
          </a:prstGeom>
          <a:noFill/>
          <a:ln>
            <a:noFill/>
          </a:ln>
        </p:spPr>
      </p:pic>
      <p:pic>
        <p:nvPicPr>
          <p:cNvPr id="1340" name="Google Shape;1340;p59" descr="PHPUnit Extension"/>
          <p:cNvPicPr preferRelativeResize="0"/>
          <p:nvPr/>
        </p:nvPicPr>
        <p:blipFill rotWithShape="1">
          <a:blip r:embed="rId34">
            <a:alphaModFix/>
          </a:blip>
          <a:srcRect/>
          <a:stretch/>
        </p:blipFill>
        <p:spPr>
          <a:xfrm>
            <a:off x="991795" y="4029533"/>
            <a:ext cx="398588" cy="386276"/>
          </a:xfrm>
          <a:prstGeom prst="rect">
            <a:avLst/>
          </a:prstGeom>
          <a:noFill/>
          <a:ln>
            <a:noFill/>
          </a:ln>
        </p:spPr>
      </p:pic>
      <p:pic>
        <p:nvPicPr>
          <p:cNvPr id="1341" name="Google Shape;1341;p59" descr="PyTest Extension for SpiraTest"/>
          <p:cNvPicPr preferRelativeResize="0"/>
          <p:nvPr/>
        </p:nvPicPr>
        <p:blipFill rotWithShape="1">
          <a:blip r:embed="rId35">
            <a:alphaModFix/>
          </a:blip>
          <a:srcRect/>
          <a:stretch/>
        </p:blipFill>
        <p:spPr>
          <a:xfrm>
            <a:off x="1586383" y="4027546"/>
            <a:ext cx="398588" cy="386276"/>
          </a:xfrm>
          <a:prstGeom prst="rect">
            <a:avLst/>
          </a:prstGeom>
          <a:noFill/>
          <a:ln>
            <a:noFill/>
          </a:ln>
        </p:spPr>
      </p:pic>
      <p:pic>
        <p:nvPicPr>
          <p:cNvPr id="1342" name="Google Shape;1342;p59" descr="VSTS MS-Test 2008 Extension"/>
          <p:cNvPicPr preferRelativeResize="0"/>
          <p:nvPr/>
        </p:nvPicPr>
        <p:blipFill rotWithShape="1">
          <a:blip r:embed="rId36">
            <a:alphaModFix/>
          </a:blip>
          <a:srcRect/>
          <a:stretch/>
        </p:blipFill>
        <p:spPr>
          <a:xfrm>
            <a:off x="1580586" y="3284543"/>
            <a:ext cx="398588" cy="386276"/>
          </a:xfrm>
          <a:prstGeom prst="rect">
            <a:avLst/>
          </a:prstGeom>
          <a:noFill/>
          <a:ln>
            <a:noFill/>
          </a:ln>
        </p:spPr>
      </p:pic>
      <p:pic>
        <p:nvPicPr>
          <p:cNvPr id="1343" name="Google Shape;1343;p59" descr="VSTS MS-Test 2010 Extension"/>
          <p:cNvPicPr preferRelativeResize="0"/>
          <p:nvPr/>
        </p:nvPicPr>
        <p:blipFill rotWithShape="1">
          <a:blip r:embed="rId10">
            <a:alphaModFix/>
          </a:blip>
          <a:srcRect/>
          <a:stretch/>
        </p:blipFill>
        <p:spPr>
          <a:xfrm>
            <a:off x="2215717" y="2662418"/>
            <a:ext cx="398588" cy="386276"/>
          </a:xfrm>
          <a:prstGeom prst="rect">
            <a:avLst/>
          </a:prstGeom>
          <a:noFill/>
          <a:ln>
            <a:noFill/>
          </a:ln>
        </p:spPr>
      </p:pic>
      <p:sp>
        <p:nvSpPr>
          <p:cNvPr id="1344" name="Google Shape;1344;p59"/>
          <p:cNvSpPr/>
          <p:nvPr/>
        </p:nvSpPr>
        <p:spPr>
          <a:xfrm>
            <a:off x="517035" y="1216636"/>
            <a:ext cx="3388076" cy="830446"/>
          </a:xfrm>
          <a:prstGeom prst="roundRect">
            <a:avLst>
              <a:gd name="adj" fmla="val 3744"/>
            </a:avLst>
          </a:prstGeom>
          <a:noFill/>
          <a:ln w="12700" cap="flat" cmpd="sng">
            <a:solidFill>
              <a:srgbClr val="C55A11"/>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867" b="1">
                <a:solidFill>
                  <a:srgbClr val="833C0B"/>
                </a:solidFill>
                <a:latin typeface="Josefin Sans"/>
                <a:ea typeface="Josefin Sans"/>
                <a:cs typeface="Josefin Sans"/>
                <a:sym typeface="Josefin Sans"/>
              </a:rPr>
              <a:t>IDE</a:t>
            </a:r>
            <a:endParaRPr/>
          </a:p>
        </p:txBody>
      </p:sp>
      <p:pic>
        <p:nvPicPr>
          <p:cNvPr id="1345" name="Google Shape;1345;p59" descr="Visual Studio 2017 Add-In"/>
          <p:cNvPicPr preferRelativeResize="0"/>
          <p:nvPr/>
        </p:nvPicPr>
        <p:blipFill rotWithShape="1">
          <a:blip r:embed="rId26">
            <a:alphaModFix/>
          </a:blip>
          <a:srcRect/>
          <a:stretch/>
        </p:blipFill>
        <p:spPr>
          <a:xfrm>
            <a:off x="588998" y="1573714"/>
            <a:ext cx="361885" cy="361885"/>
          </a:xfrm>
          <a:prstGeom prst="rect">
            <a:avLst/>
          </a:prstGeom>
          <a:noFill/>
          <a:ln>
            <a:noFill/>
          </a:ln>
        </p:spPr>
      </p:pic>
      <p:pic>
        <p:nvPicPr>
          <p:cNvPr id="1346" name="Google Shape;1346;p59" descr="Visual Studio Code Add-In"/>
          <p:cNvPicPr preferRelativeResize="0"/>
          <p:nvPr/>
        </p:nvPicPr>
        <p:blipFill rotWithShape="1">
          <a:blip r:embed="rId37">
            <a:alphaModFix/>
          </a:blip>
          <a:srcRect/>
          <a:stretch/>
        </p:blipFill>
        <p:spPr>
          <a:xfrm>
            <a:off x="2004379" y="1591803"/>
            <a:ext cx="361885" cy="361885"/>
          </a:xfrm>
          <a:prstGeom prst="rect">
            <a:avLst/>
          </a:prstGeom>
          <a:noFill/>
          <a:ln>
            <a:noFill/>
          </a:ln>
        </p:spPr>
      </p:pic>
      <p:pic>
        <p:nvPicPr>
          <p:cNvPr id="1347" name="Google Shape;1347;p59" descr="JetBrains IDEs Plugin"/>
          <p:cNvPicPr preferRelativeResize="0"/>
          <p:nvPr/>
        </p:nvPicPr>
        <p:blipFill rotWithShape="1">
          <a:blip r:embed="rId38">
            <a:alphaModFix/>
          </a:blip>
          <a:srcRect/>
          <a:stretch/>
        </p:blipFill>
        <p:spPr>
          <a:xfrm>
            <a:off x="3513901" y="1527384"/>
            <a:ext cx="361885" cy="361885"/>
          </a:xfrm>
          <a:prstGeom prst="rect">
            <a:avLst/>
          </a:prstGeom>
          <a:noFill/>
          <a:ln>
            <a:noFill/>
          </a:ln>
        </p:spPr>
      </p:pic>
      <p:pic>
        <p:nvPicPr>
          <p:cNvPr id="1348" name="Google Shape;1348;p59" descr="Eclipse/Mylyn Plug-In"/>
          <p:cNvPicPr preferRelativeResize="0"/>
          <p:nvPr/>
        </p:nvPicPr>
        <p:blipFill rotWithShape="1">
          <a:blip r:embed="rId39">
            <a:alphaModFix/>
          </a:blip>
          <a:srcRect/>
          <a:stretch/>
        </p:blipFill>
        <p:spPr>
          <a:xfrm>
            <a:off x="1049031" y="1555006"/>
            <a:ext cx="361885" cy="361885"/>
          </a:xfrm>
          <a:prstGeom prst="rect">
            <a:avLst/>
          </a:prstGeom>
          <a:noFill/>
          <a:ln>
            <a:noFill/>
          </a:ln>
        </p:spPr>
      </p:pic>
      <p:pic>
        <p:nvPicPr>
          <p:cNvPr id="1349" name="Google Shape;1349;p59" descr="Visual Studio 2012+ Add-In"/>
          <p:cNvPicPr preferRelativeResize="0"/>
          <p:nvPr/>
        </p:nvPicPr>
        <p:blipFill rotWithShape="1">
          <a:blip r:embed="rId40">
            <a:alphaModFix/>
          </a:blip>
          <a:srcRect/>
          <a:stretch/>
        </p:blipFill>
        <p:spPr>
          <a:xfrm>
            <a:off x="1557688" y="1580008"/>
            <a:ext cx="361885" cy="361885"/>
          </a:xfrm>
          <a:prstGeom prst="rect">
            <a:avLst/>
          </a:prstGeom>
          <a:noFill/>
          <a:ln>
            <a:noFill/>
          </a:ln>
        </p:spPr>
      </p:pic>
      <p:pic>
        <p:nvPicPr>
          <p:cNvPr id="1350" name="Google Shape;1350;p59" descr="Visual Studio 2010 Add-In"/>
          <p:cNvPicPr preferRelativeResize="0"/>
          <p:nvPr/>
        </p:nvPicPr>
        <p:blipFill rotWithShape="1">
          <a:blip r:embed="rId10">
            <a:alphaModFix/>
          </a:blip>
          <a:srcRect/>
          <a:stretch/>
        </p:blipFill>
        <p:spPr>
          <a:xfrm>
            <a:off x="2558727" y="1595586"/>
            <a:ext cx="361885" cy="361885"/>
          </a:xfrm>
          <a:prstGeom prst="rect">
            <a:avLst/>
          </a:prstGeom>
          <a:noFill/>
          <a:ln>
            <a:noFill/>
          </a:ln>
        </p:spPr>
      </p:pic>
      <p:pic>
        <p:nvPicPr>
          <p:cNvPr id="1351" name="Google Shape;1351;p59" descr="Visual Studio 2005/2008 Add-In"/>
          <p:cNvPicPr preferRelativeResize="0"/>
          <p:nvPr/>
        </p:nvPicPr>
        <p:blipFill rotWithShape="1">
          <a:blip r:embed="rId36">
            <a:alphaModFix/>
          </a:blip>
          <a:srcRect/>
          <a:stretch/>
        </p:blipFill>
        <p:spPr>
          <a:xfrm>
            <a:off x="3061804" y="1573714"/>
            <a:ext cx="361885" cy="361885"/>
          </a:xfrm>
          <a:prstGeom prst="rect">
            <a:avLst/>
          </a:prstGeom>
          <a:noFill/>
          <a:ln>
            <a:noFill/>
          </a:ln>
        </p:spPr>
      </p:pic>
      <p:sp>
        <p:nvSpPr>
          <p:cNvPr id="1352" name="Google Shape;1352;p59"/>
          <p:cNvSpPr/>
          <p:nvPr/>
        </p:nvSpPr>
        <p:spPr>
          <a:xfrm>
            <a:off x="4277663" y="1238146"/>
            <a:ext cx="3388076" cy="824428"/>
          </a:xfrm>
          <a:prstGeom prst="roundRect">
            <a:avLst>
              <a:gd name="adj" fmla="val 9641"/>
            </a:avLst>
          </a:prstGeom>
          <a:noFill/>
          <a:ln w="12700" cap="flat" cmpd="sng">
            <a:solidFill>
              <a:srgbClr val="C55A11"/>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867" b="1">
                <a:solidFill>
                  <a:srgbClr val="833C0B"/>
                </a:solidFill>
                <a:latin typeface="Josefin Sans"/>
                <a:ea typeface="Josefin Sans"/>
                <a:cs typeface="Josefin Sans"/>
                <a:sym typeface="Josefin Sans"/>
              </a:rPr>
              <a:t>CI/CD</a:t>
            </a:r>
            <a:endParaRPr/>
          </a:p>
        </p:txBody>
      </p:sp>
      <p:pic>
        <p:nvPicPr>
          <p:cNvPr id="1353" name="Google Shape;1353;p59" descr="Axosoft Plug-In"/>
          <p:cNvPicPr preferRelativeResize="0"/>
          <p:nvPr/>
        </p:nvPicPr>
        <p:blipFill rotWithShape="1">
          <a:blip r:embed="rId41">
            <a:alphaModFix/>
          </a:blip>
          <a:srcRect/>
          <a:stretch/>
        </p:blipFill>
        <p:spPr>
          <a:xfrm>
            <a:off x="9033260" y="4891463"/>
            <a:ext cx="372177" cy="481471"/>
          </a:xfrm>
          <a:prstGeom prst="rect">
            <a:avLst/>
          </a:prstGeom>
          <a:noFill/>
          <a:ln>
            <a:noFill/>
          </a:ln>
        </p:spPr>
      </p:pic>
      <p:sp>
        <p:nvSpPr>
          <p:cNvPr id="1354" name="Google Shape;1354;p59"/>
          <p:cNvSpPr/>
          <p:nvPr/>
        </p:nvSpPr>
        <p:spPr>
          <a:xfrm>
            <a:off x="7960823" y="3572965"/>
            <a:ext cx="4074991" cy="2739591"/>
          </a:xfrm>
          <a:prstGeom prst="roundRect">
            <a:avLst>
              <a:gd name="adj" fmla="val 3874"/>
            </a:avLst>
          </a:prstGeom>
          <a:noFill/>
          <a:ln w="12700" cap="flat" cmpd="sng">
            <a:solidFill>
              <a:srgbClr val="C55A11"/>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867" b="1">
                <a:solidFill>
                  <a:srgbClr val="833C0B"/>
                </a:solidFill>
                <a:latin typeface="Josefin Sans"/>
                <a:ea typeface="Josefin Sans"/>
                <a:cs typeface="Josefin Sans"/>
                <a:sym typeface="Josefin Sans"/>
              </a:rPr>
              <a:t>Bug-Tracking</a:t>
            </a:r>
            <a:endParaRPr sz="1867" b="1">
              <a:solidFill>
                <a:srgbClr val="833C0B"/>
              </a:solidFill>
              <a:latin typeface="Josefin Sans"/>
              <a:ea typeface="Josefin Sans"/>
              <a:cs typeface="Josefin Sans"/>
              <a:sym typeface="Josefin Sans"/>
            </a:endParaRPr>
          </a:p>
        </p:txBody>
      </p:sp>
      <p:pic>
        <p:nvPicPr>
          <p:cNvPr id="1355" name="Google Shape;1355;p59" descr="JIRA Plug-In"/>
          <p:cNvPicPr preferRelativeResize="0"/>
          <p:nvPr/>
        </p:nvPicPr>
        <p:blipFill rotWithShape="1">
          <a:blip r:embed="rId42">
            <a:alphaModFix/>
          </a:blip>
          <a:srcRect/>
          <a:stretch/>
        </p:blipFill>
        <p:spPr>
          <a:xfrm>
            <a:off x="11145260" y="4354812"/>
            <a:ext cx="444339" cy="444339"/>
          </a:xfrm>
          <a:prstGeom prst="rect">
            <a:avLst/>
          </a:prstGeom>
          <a:noFill/>
          <a:ln>
            <a:noFill/>
          </a:ln>
        </p:spPr>
      </p:pic>
      <p:pic>
        <p:nvPicPr>
          <p:cNvPr id="1356" name="Google Shape;1356;p59" descr="Azure DevOps Logo"/>
          <p:cNvPicPr preferRelativeResize="0"/>
          <p:nvPr/>
        </p:nvPicPr>
        <p:blipFill rotWithShape="1">
          <a:blip r:embed="rId43">
            <a:alphaModFix/>
          </a:blip>
          <a:srcRect/>
          <a:stretch/>
        </p:blipFill>
        <p:spPr>
          <a:xfrm>
            <a:off x="10416410" y="4312558"/>
            <a:ext cx="453431" cy="453431"/>
          </a:xfrm>
          <a:prstGeom prst="rect">
            <a:avLst/>
          </a:prstGeom>
          <a:noFill/>
          <a:ln>
            <a:noFill/>
          </a:ln>
        </p:spPr>
      </p:pic>
      <p:pic>
        <p:nvPicPr>
          <p:cNvPr id="1357" name="Google Shape;1357;p59" descr="GitLab Plug-In"/>
          <p:cNvPicPr preferRelativeResize="0"/>
          <p:nvPr/>
        </p:nvPicPr>
        <p:blipFill rotWithShape="1">
          <a:blip r:embed="rId44">
            <a:alphaModFix/>
          </a:blip>
          <a:srcRect/>
          <a:stretch/>
        </p:blipFill>
        <p:spPr>
          <a:xfrm>
            <a:off x="9716887" y="4238501"/>
            <a:ext cx="519572" cy="519572"/>
          </a:xfrm>
          <a:prstGeom prst="rect">
            <a:avLst/>
          </a:prstGeom>
          <a:noFill/>
          <a:ln>
            <a:noFill/>
          </a:ln>
        </p:spPr>
      </p:pic>
      <p:pic>
        <p:nvPicPr>
          <p:cNvPr id="1358" name="Google Shape;1358;p59" descr="JetBrains YouTrack Icon"/>
          <p:cNvPicPr preferRelativeResize="0"/>
          <p:nvPr/>
        </p:nvPicPr>
        <p:blipFill rotWithShape="1">
          <a:blip r:embed="rId45">
            <a:alphaModFix/>
          </a:blip>
          <a:srcRect/>
          <a:stretch/>
        </p:blipFill>
        <p:spPr>
          <a:xfrm>
            <a:off x="8378110" y="4254169"/>
            <a:ext cx="546919" cy="546919"/>
          </a:xfrm>
          <a:prstGeom prst="rect">
            <a:avLst/>
          </a:prstGeom>
          <a:noFill/>
          <a:ln>
            <a:noFill/>
          </a:ln>
        </p:spPr>
      </p:pic>
      <p:pic>
        <p:nvPicPr>
          <p:cNvPr id="1359" name="Google Shape;1359;p59" descr="Asana Plug-In"/>
          <p:cNvPicPr preferRelativeResize="0"/>
          <p:nvPr/>
        </p:nvPicPr>
        <p:blipFill rotWithShape="1">
          <a:blip r:embed="rId46">
            <a:alphaModFix/>
          </a:blip>
          <a:srcRect/>
          <a:stretch/>
        </p:blipFill>
        <p:spPr>
          <a:xfrm>
            <a:off x="8419985" y="5622892"/>
            <a:ext cx="410104" cy="410104"/>
          </a:xfrm>
          <a:prstGeom prst="rect">
            <a:avLst/>
          </a:prstGeom>
          <a:noFill/>
          <a:ln>
            <a:noFill/>
          </a:ln>
        </p:spPr>
      </p:pic>
      <p:pic>
        <p:nvPicPr>
          <p:cNvPr id="1360" name="Google Shape;1360;p59" descr="VersionOne Plug-In"/>
          <p:cNvPicPr preferRelativeResize="0"/>
          <p:nvPr/>
        </p:nvPicPr>
        <p:blipFill rotWithShape="1">
          <a:blip r:embed="rId47">
            <a:alphaModFix/>
          </a:blip>
          <a:srcRect/>
          <a:stretch/>
        </p:blipFill>
        <p:spPr>
          <a:xfrm>
            <a:off x="10404543" y="4984531"/>
            <a:ext cx="519572" cy="519572"/>
          </a:xfrm>
          <a:prstGeom prst="rect">
            <a:avLst/>
          </a:prstGeom>
          <a:noFill/>
          <a:ln>
            <a:noFill/>
          </a:ln>
        </p:spPr>
      </p:pic>
      <p:pic>
        <p:nvPicPr>
          <p:cNvPr id="1361" name="Google Shape;1361;p59" descr="MSTFS 2010 Plug-In"/>
          <p:cNvPicPr preferRelativeResize="0"/>
          <p:nvPr/>
        </p:nvPicPr>
        <p:blipFill rotWithShape="1">
          <a:blip r:embed="rId48">
            <a:alphaModFix/>
          </a:blip>
          <a:srcRect/>
          <a:stretch/>
        </p:blipFill>
        <p:spPr>
          <a:xfrm>
            <a:off x="11250024" y="4891808"/>
            <a:ext cx="75419" cy="75419"/>
          </a:xfrm>
          <a:prstGeom prst="rect">
            <a:avLst/>
          </a:prstGeom>
          <a:noFill/>
          <a:ln>
            <a:noFill/>
          </a:ln>
        </p:spPr>
      </p:pic>
      <p:pic>
        <p:nvPicPr>
          <p:cNvPr id="1362" name="Google Shape;1362;p59" descr="MSTFS 2005/2008 Plug-In"/>
          <p:cNvPicPr preferRelativeResize="0"/>
          <p:nvPr/>
        </p:nvPicPr>
        <p:blipFill rotWithShape="1">
          <a:blip r:embed="rId36">
            <a:alphaModFix/>
          </a:blip>
          <a:srcRect/>
          <a:stretch/>
        </p:blipFill>
        <p:spPr>
          <a:xfrm>
            <a:off x="11121442" y="5568158"/>
            <a:ext cx="519572" cy="519572"/>
          </a:xfrm>
          <a:prstGeom prst="rect">
            <a:avLst/>
          </a:prstGeom>
          <a:noFill/>
          <a:ln>
            <a:noFill/>
          </a:ln>
        </p:spPr>
      </p:pic>
      <p:pic>
        <p:nvPicPr>
          <p:cNvPr id="1363" name="Google Shape;1363;p59" descr="IBM Rational Team Concert (RTC) Plug-In"/>
          <p:cNvPicPr preferRelativeResize="0"/>
          <p:nvPr/>
        </p:nvPicPr>
        <p:blipFill rotWithShape="1">
          <a:blip r:embed="rId49">
            <a:alphaModFix/>
          </a:blip>
          <a:srcRect/>
          <a:stretch/>
        </p:blipFill>
        <p:spPr>
          <a:xfrm>
            <a:off x="11169097" y="5037687"/>
            <a:ext cx="430003" cy="430003"/>
          </a:xfrm>
          <a:prstGeom prst="rect">
            <a:avLst/>
          </a:prstGeom>
          <a:noFill/>
          <a:ln>
            <a:noFill/>
          </a:ln>
        </p:spPr>
      </p:pic>
      <p:pic>
        <p:nvPicPr>
          <p:cNvPr id="1364" name="Google Shape;1364;p59" descr="IBM Rational ClearQuest Plug-In"/>
          <p:cNvPicPr preferRelativeResize="0"/>
          <p:nvPr/>
        </p:nvPicPr>
        <p:blipFill rotWithShape="1">
          <a:blip r:embed="rId50">
            <a:alphaModFix/>
          </a:blip>
          <a:srcRect/>
          <a:stretch/>
        </p:blipFill>
        <p:spPr>
          <a:xfrm>
            <a:off x="9782377" y="5600529"/>
            <a:ext cx="424716" cy="424716"/>
          </a:xfrm>
          <a:prstGeom prst="rect">
            <a:avLst/>
          </a:prstGeom>
          <a:noFill/>
          <a:ln>
            <a:noFill/>
          </a:ln>
        </p:spPr>
      </p:pic>
      <p:pic>
        <p:nvPicPr>
          <p:cNvPr id="1365" name="Google Shape;1365;p59" descr="Axosoft OnTime Plug-In"/>
          <p:cNvPicPr preferRelativeResize="0"/>
          <p:nvPr/>
        </p:nvPicPr>
        <p:blipFill rotWithShape="1">
          <a:blip r:embed="rId51">
            <a:alphaModFix/>
          </a:blip>
          <a:srcRect/>
          <a:stretch/>
        </p:blipFill>
        <p:spPr>
          <a:xfrm>
            <a:off x="11108475" y="3691998"/>
            <a:ext cx="519572" cy="519572"/>
          </a:xfrm>
          <a:prstGeom prst="rect">
            <a:avLst/>
          </a:prstGeom>
          <a:noFill/>
          <a:ln>
            <a:noFill/>
          </a:ln>
        </p:spPr>
      </p:pic>
      <p:sp>
        <p:nvSpPr>
          <p:cNvPr id="1366" name="Google Shape;1366;p59"/>
          <p:cNvSpPr txBox="1"/>
          <p:nvPr/>
        </p:nvSpPr>
        <p:spPr>
          <a:xfrm>
            <a:off x="4632698" y="3936765"/>
            <a:ext cx="252083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dk1"/>
                </a:solidFill>
                <a:latin typeface="Josefin Sans"/>
                <a:ea typeface="Josefin Sans"/>
                <a:cs typeface="Josefin Sans"/>
                <a:sym typeface="Josefin Sans"/>
                <a:hlinkClick r:id="rId52">
                  <a:extLst>
                    <a:ext uri="{A12FA001-AC4F-418D-AE19-62706E023703}">
                      <ahyp:hlinkClr xmlns:ahyp="http://schemas.microsoft.com/office/drawing/2018/hyperlinkcolor" val="tx"/>
                    </a:ext>
                  </a:extLst>
                </a:hlinkClick>
              </a:rPr>
              <a:t>Detailed Integration List</a:t>
            </a:r>
            <a:endParaRPr sz="1600">
              <a:solidFill>
                <a:schemeClr val="dk1"/>
              </a:solidFill>
              <a:latin typeface="Josefin Sans"/>
              <a:ea typeface="Josefin Sans"/>
              <a:cs typeface="Josefin Sans"/>
              <a:sym typeface="Josefin Sans"/>
            </a:endParaRPr>
          </a:p>
        </p:txBody>
      </p:sp>
      <p:pic>
        <p:nvPicPr>
          <p:cNvPr id="1367" name="Google Shape;1367;p59" descr="@gatling"/>
          <p:cNvPicPr preferRelativeResize="0"/>
          <p:nvPr/>
        </p:nvPicPr>
        <p:blipFill rotWithShape="1">
          <a:blip r:embed="rId53">
            <a:alphaModFix amt="33000"/>
          </a:blip>
          <a:srcRect/>
          <a:stretch/>
        </p:blipFill>
        <p:spPr>
          <a:xfrm>
            <a:off x="1235199" y="5355608"/>
            <a:ext cx="562421" cy="356393"/>
          </a:xfrm>
          <a:prstGeom prst="rect">
            <a:avLst/>
          </a:prstGeom>
          <a:noFill/>
          <a:ln>
            <a:noFill/>
          </a:ln>
        </p:spPr>
      </p:pic>
      <p:pic>
        <p:nvPicPr>
          <p:cNvPr id="1368" name="Google Shape;1368;p59"/>
          <p:cNvPicPr preferRelativeResize="0"/>
          <p:nvPr/>
        </p:nvPicPr>
        <p:blipFill rotWithShape="1">
          <a:blip r:embed="rId54">
            <a:alphaModFix/>
          </a:blip>
          <a:srcRect/>
          <a:stretch/>
        </p:blipFill>
        <p:spPr>
          <a:xfrm>
            <a:off x="1027503" y="5842556"/>
            <a:ext cx="908029" cy="290125"/>
          </a:xfrm>
          <a:prstGeom prst="rect">
            <a:avLst/>
          </a:prstGeom>
          <a:noFill/>
          <a:ln>
            <a:noFill/>
          </a:ln>
        </p:spPr>
      </p:pic>
      <p:pic>
        <p:nvPicPr>
          <p:cNvPr id="1369" name="Google Shape;1369;p59"/>
          <p:cNvPicPr preferRelativeResize="0"/>
          <p:nvPr/>
        </p:nvPicPr>
        <p:blipFill rotWithShape="1">
          <a:blip r:embed="rId55">
            <a:alphaModFix/>
          </a:blip>
          <a:srcRect/>
          <a:stretch/>
        </p:blipFill>
        <p:spPr>
          <a:xfrm>
            <a:off x="5111792" y="2211244"/>
            <a:ext cx="1620324" cy="1620324"/>
          </a:xfrm>
          <a:prstGeom prst="rect">
            <a:avLst/>
          </a:prstGeom>
          <a:noFill/>
          <a:ln>
            <a:noFill/>
          </a:ln>
        </p:spPr>
      </p:pic>
      <p:grpSp>
        <p:nvGrpSpPr>
          <p:cNvPr id="1370" name="Google Shape;1370;p59"/>
          <p:cNvGrpSpPr/>
          <p:nvPr/>
        </p:nvGrpSpPr>
        <p:grpSpPr>
          <a:xfrm>
            <a:off x="8014860" y="1531012"/>
            <a:ext cx="751636" cy="527093"/>
            <a:chOff x="4727991" y="2153023"/>
            <a:chExt cx="1169914" cy="832637"/>
          </a:xfrm>
        </p:grpSpPr>
        <p:pic>
          <p:nvPicPr>
            <p:cNvPr id="1371" name="Google Shape;1371;p59" descr="Plug - Free Tools and utensils icons"/>
            <p:cNvPicPr preferRelativeResize="0"/>
            <p:nvPr/>
          </p:nvPicPr>
          <p:blipFill rotWithShape="1">
            <a:blip r:embed="rId56">
              <a:alphaModFix/>
            </a:blip>
            <a:srcRect/>
            <a:stretch/>
          </p:blipFill>
          <p:spPr>
            <a:xfrm rot="-4736885">
              <a:off x="5531760" y="2570516"/>
              <a:ext cx="336971" cy="336971"/>
            </a:xfrm>
            <a:prstGeom prst="rect">
              <a:avLst/>
            </a:prstGeom>
            <a:noFill/>
            <a:ln>
              <a:noFill/>
            </a:ln>
          </p:spPr>
        </p:pic>
        <p:pic>
          <p:nvPicPr>
            <p:cNvPr id="1372" name="Google Shape;1372;p59"/>
            <p:cNvPicPr preferRelativeResize="0"/>
            <p:nvPr/>
          </p:nvPicPr>
          <p:blipFill rotWithShape="1">
            <a:blip r:embed="rId57">
              <a:alphaModFix/>
            </a:blip>
            <a:srcRect/>
            <a:stretch/>
          </p:blipFill>
          <p:spPr>
            <a:xfrm>
              <a:off x="4923561" y="2153023"/>
              <a:ext cx="676734" cy="647471"/>
            </a:xfrm>
            <a:prstGeom prst="rect">
              <a:avLst/>
            </a:prstGeom>
            <a:noFill/>
            <a:ln>
              <a:noFill/>
            </a:ln>
          </p:spPr>
        </p:pic>
        <p:pic>
          <p:nvPicPr>
            <p:cNvPr id="1373" name="Google Shape;1373;p59"/>
            <p:cNvPicPr preferRelativeResize="0"/>
            <p:nvPr/>
          </p:nvPicPr>
          <p:blipFill rotWithShape="1">
            <a:blip r:embed="rId58">
              <a:alphaModFix/>
            </a:blip>
            <a:srcRect/>
            <a:stretch/>
          </p:blipFill>
          <p:spPr>
            <a:xfrm>
              <a:off x="4727991" y="2720671"/>
              <a:ext cx="794968" cy="264989"/>
            </a:xfrm>
            <a:prstGeom prst="rect">
              <a:avLst/>
            </a:prstGeom>
            <a:noFill/>
            <a:ln>
              <a:noFill/>
            </a:ln>
          </p:spPr>
        </p:pic>
      </p:grpSp>
      <p:grpSp>
        <p:nvGrpSpPr>
          <p:cNvPr id="1374" name="Google Shape;1374;p59"/>
          <p:cNvGrpSpPr/>
          <p:nvPr/>
        </p:nvGrpSpPr>
        <p:grpSpPr>
          <a:xfrm>
            <a:off x="8076208" y="3589556"/>
            <a:ext cx="751636" cy="527093"/>
            <a:chOff x="4727991" y="2153023"/>
            <a:chExt cx="1169914" cy="832637"/>
          </a:xfrm>
        </p:grpSpPr>
        <p:pic>
          <p:nvPicPr>
            <p:cNvPr id="1375" name="Google Shape;1375;p59" descr="Plug - Free Tools and utensils icons"/>
            <p:cNvPicPr preferRelativeResize="0"/>
            <p:nvPr/>
          </p:nvPicPr>
          <p:blipFill rotWithShape="1">
            <a:blip r:embed="rId56">
              <a:alphaModFix/>
            </a:blip>
            <a:srcRect/>
            <a:stretch/>
          </p:blipFill>
          <p:spPr>
            <a:xfrm rot="-4736885">
              <a:off x="5531760" y="2570516"/>
              <a:ext cx="336971" cy="336971"/>
            </a:xfrm>
            <a:prstGeom prst="rect">
              <a:avLst/>
            </a:prstGeom>
            <a:noFill/>
            <a:ln>
              <a:noFill/>
            </a:ln>
          </p:spPr>
        </p:pic>
        <p:pic>
          <p:nvPicPr>
            <p:cNvPr id="1376" name="Google Shape;1376;p59"/>
            <p:cNvPicPr preferRelativeResize="0"/>
            <p:nvPr/>
          </p:nvPicPr>
          <p:blipFill rotWithShape="1">
            <a:blip r:embed="rId57">
              <a:alphaModFix/>
            </a:blip>
            <a:srcRect/>
            <a:stretch/>
          </p:blipFill>
          <p:spPr>
            <a:xfrm>
              <a:off x="4923561" y="2153023"/>
              <a:ext cx="676734" cy="647471"/>
            </a:xfrm>
            <a:prstGeom prst="rect">
              <a:avLst/>
            </a:prstGeom>
            <a:noFill/>
            <a:ln>
              <a:noFill/>
            </a:ln>
          </p:spPr>
        </p:pic>
        <p:pic>
          <p:nvPicPr>
            <p:cNvPr id="1377" name="Google Shape;1377;p59"/>
            <p:cNvPicPr preferRelativeResize="0"/>
            <p:nvPr/>
          </p:nvPicPr>
          <p:blipFill rotWithShape="1">
            <a:blip r:embed="rId58">
              <a:alphaModFix/>
            </a:blip>
            <a:srcRect/>
            <a:stretch/>
          </p:blipFill>
          <p:spPr>
            <a:xfrm>
              <a:off x="4727991" y="2720671"/>
              <a:ext cx="794968" cy="264989"/>
            </a:xfrm>
            <a:prstGeom prst="rect">
              <a:avLst/>
            </a:prstGeom>
            <a:noFill/>
            <a:ln>
              <a:noFill/>
            </a:ln>
          </p:spPr>
        </p:pic>
      </p:grpSp>
      <p:grpSp>
        <p:nvGrpSpPr>
          <p:cNvPr id="1378" name="Google Shape;1378;p59"/>
          <p:cNvGrpSpPr/>
          <p:nvPr/>
        </p:nvGrpSpPr>
        <p:grpSpPr>
          <a:xfrm>
            <a:off x="566731" y="4980770"/>
            <a:ext cx="751636" cy="527093"/>
            <a:chOff x="4727991" y="2153023"/>
            <a:chExt cx="1169914" cy="832637"/>
          </a:xfrm>
        </p:grpSpPr>
        <p:pic>
          <p:nvPicPr>
            <p:cNvPr id="1379" name="Google Shape;1379;p59" descr="Plug - Free Tools and utensils icons"/>
            <p:cNvPicPr preferRelativeResize="0"/>
            <p:nvPr/>
          </p:nvPicPr>
          <p:blipFill rotWithShape="1">
            <a:blip r:embed="rId56">
              <a:alphaModFix/>
            </a:blip>
            <a:srcRect/>
            <a:stretch/>
          </p:blipFill>
          <p:spPr>
            <a:xfrm rot="-4736885">
              <a:off x="5531760" y="2570516"/>
              <a:ext cx="336971" cy="336971"/>
            </a:xfrm>
            <a:prstGeom prst="rect">
              <a:avLst/>
            </a:prstGeom>
            <a:noFill/>
            <a:ln>
              <a:noFill/>
            </a:ln>
          </p:spPr>
        </p:pic>
        <p:pic>
          <p:nvPicPr>
            <p:cNvPr id="1380" name="Google Shape;1380;p59"/>
            <p:cNvPicPr preferRelativeResize="0"/>
            <p:nvPr/>
          </p:nvPicPr>
          <p:blipFill rotWithShape="1">
            <a:blip r:embed="rId57">
              <a:alphaModFix/>
            </a:blip>
            <a:srcRect/>
            <a:stretch/>
          </p:blipFill>
          <p:spPr>
            <a:xfrm>
              <a:off x="4923561" y="2153023"/>
              <a:ext cx="676734" cy="647471"/>
            </a:xfrm>
            <a:prstGeom prst="rect">
              <a:avLst/>
            </a:prstGeom>
            <a:noFill/>
            <a:ln>
              <a:noFill/>
            </a:ln>
          </p:spPr>
        </p:pic>
        <p:pic>
          <p:nvPicPr>
            <p:cNvPr id="1381" name="Google Shape;1381;p59"/>
            <p:cNvPicPr preferRelativeResize="0"/>
            <p:nvPr/>
          </p:nvPicPr>
          <p:blipFill rotWithShape="1">
            <a:blip r:embed="rId58">
              <a:alphaModFix/>
            </a:blip>
            <a:srcRect/>
            <a:stretch/>
          </p:blipFill>
          <p:spPr>
            <a:xfrm>
              <a:off x="4727991" y="2720671"/>
              <a:ext cx="794968" cy="264989"/>
            </a:xfrm>
            <a:prstGeom prst="rect">
              <a:avLst/>
            </a:prstGeom>
            <a:noFill/>
            <a:ln>
              <a:noFill/>
            </a:ln>
          </p:spPr>
        </p:pic>
      </p:grpSp>
      <p:pic>
        <p:nvPicPr>
          <p:cNvPr id="1382" name="Google Shape;1382;p59" descr="Getting Started with Jenkins Plugin | Coralogix"/>
          <p:cNvPicPr preferRelativeResize="0"/>
          <p:nvPr/>
        </p:nvPicPr>
        <p:blipFill rotWithShape="1">
          <a:blip r:embed="rId59">
            <a:alphaModFix/>
          </a:blip>
          <a:srcRect/>
          <a:stretch/>
        </p:blipFill>
        <p:spPr>
          <a:xfrm>
            <a:off x="6239274" y="1537284"/>
            <a:ext cx="478656" cy="478656"/>
          </a:xfrm>
          <a:prstGeom prst="rect">
            <a:avLst/>
          </a:prstGeom>
          <a:noFill/>
          <a:ln>
            <a:noFill/>
          </a:ln>
        </p:spPr>
      </p:pic>
      <p:pic>
        <p:nvPicPr>
          <p:cNvPr id="1383" name="Google Shape;1383;p59" descr="TeamCity on Behance"/>
          <p:cNvPicPr preferRelativeResize="0"/>
          <p:nvPr/>
        </p:nvPicPr>
        <p:blipFill rotWithShape="1">
          <a:blip r:embed="rId60">
            <a:alphaModFix/>
          </a:blip>
          <a:srcRect/>
          <a:stretch/>
        </p:blipFill>
        <p:spPr>
          <a:xfrm>
            <a:off x="4534843" y="1516933"/>
            <a:ext cx="401083" cy="401083"/>
          </a:xfrm>
          <a:prstGeom prst="rect">
            <a:avLst/>
          </a:prstGeom>
          <a:noFill/>
          <a:ln>
            <a:noFill/>
          </a:ln>
        </p:spPr>
      </p:pic>
      <p:pic>
        <p:nvPicPr>
          <p:cNvPr id="1384" name="Google Shape;1384;p59" descr="LayerCI Alternatives Review: best software - Compsmag"/>
          <p:cNvPicPr preferRelativeResize="0"/>
          <p:nvPr/>
        </p:nvPicPr>
        <p:blipFill rotWithShape="1">
          <a:blip r:embed="rId61">
            <a:alphaModFix/>
          </a:blip>
          <a:srcRect/>
          <a:stretch/>
        </p:blipFill>
        <p:spPr>
          <a:xfrm>
            <a:off x="5082219" y="1533574"/>
            <a:ext cx="361807" cy="361807"/>
          </a:xfrm>
          <a:prstGeom prst="rect">
            <a:avLst/>
          </a:prstGeom>
          <a:noFill/>
          <a:ln>
            <a:noFill/>
          </a:ln>
        </p:spPr>
      </p:pic>
      <p:pic>
        <p:nvPicPr>
          <p:cNvPr id="1385" name="Google Shape;1385;p59"/>
          <p:cNvPicPr preferRelativeResize="0"/>
          <p:nvPr/>
        </p:nvPicPr>
        <p:blipFill rotWithShape="1">
          <a:blip r:embed="rId62">
            <a:alphaModFix/>
          </a:blip>
          <a:srcRect/>
          <a:stretch/>
        </p:blipFill>
        <p:spPr>
          <a:xfrm>
            <a:off x="5615496" y="1516933"/>
            <a:ext cx="410185" cy="399319"/>
          </a:xfrm>
          <a:prstGeom prst="rect">
            <a:avLst/>
          </a:prstGeom>
          <a:noFill/>
          <a:ln>
            <a:noFill/>
          </a:ln>
        </p:spPr>
      </p:pic>
      <p:pic>
        <p:nvPicPr>
          <p:cNvPr id="1386" name="Google Shape;1386;p59"/>
          <p:cNvPicPr preferRelativeResize="0"/>
          <p:nvPr/>
        </p:nvPicPr>
        <p:blipFill rotWithShape="1">
          <a:blip r:embed="rId63">
            <a:alphaModFix/>
          </a:blip>
          <a:srcRect/>
          <a:stretch/>
        </p:blipFill>
        <p:spPr>
          <a:xfrm>
            <a:off x="2181736" y="3338004"/>
            <a:ext cx="413077" cy="374571"/>
          </a:xfrm>
          <a:prstGeom prst="rect">
            <a:avLst/>
          </a:prstGeom>
          <a:noFill/>
          <a:ln>
            <a:noFill/>
          </a:ln>
        </p:spPr>
      </p:pic>
      <p:pic>
        <p:nvPicPr>
          <p:cNvPr id="1387" name="Google Shape;1387;p59"/>
          <p:cNvPicPr preferRelativeResize="0"/>
          <p:nvPr/>
        </p:nvPicPr>
        <p:blipFill rotWithShape="1">
          <a:blip r:embed="rId64">
            <a:alphaModFix/>
          </a:blip>
          <a:srcRect r="76582"/>
          <a:stretch/>
        </p:blipFill>
        <p:spPr>
          <a:xfrm>
            <a:off x="10782107" y="1653679"/>
            <a:ext cx="438007" cy="457200"/>
          </a:xfrm>
          <a:prstGeom prst="rect">
            <a:avLst/>
          </a:prstGeom>
          <a:noFill/>
          <a:ln>
            <a:noFill/>
          </a:ln>
        </p:spPr>
      </p:pic>
      <p:pic>
        <p:nvPicPr>
          <p:cNvPr id="1388" name="Google Shape;1388;p59" descr="TestComplete • Anyware Softwares"/>
          <p:cNvPicPr preferRelativeResize="0"/>
          <p:nvPr/>
        </p:nvPicPr>
        <p:blipFill rotWithShape="1">
          <a:blip r:embed="rId65">
            <a:alphaModFix/>
          </a:blip>
          <a:srcRect/>
          <a:stretch/>
        </p:blipFill>
        <p:spPr>
          <a:xfrm>
            <a:off x="8000992" y="2270845"/>
            <a:ext cx="519997" cy="519997"/>
          </a:xfrm>
          <a:prstGeom prst="rect">
            <a:avLst/>
          </a:prstGeom>
          <a:noFill/>
          <a:ln>
            <a:noFill/>
          </a:ln>
        </p:spPr>
      </p:pic>
      <p:pic>
        <p:nvPicPr>
          <p:cNvPr id="1389" name="Google Shape;1389;p59"/>
          <p:cNvPicPr preferRelativeResize="0"/>
          <p:nvPr/>
        </p:nvPicPr>
        <p:blipFill rotWithShape="1">
          <a:blip r:embed="rId66">
            <a:alphaModFix/>
          </a:blip>
          <a:srcRect/>
          <a:stretch/>
        </p:blipFill>
        <p:spPr>
          <a:xfrm>
            <a:off x="9477376" y="2265260"/>
            <a:ext cx="514532" cy="514532"/>
          </a:xfrm>
          <a:prstGeom prst="rect">
            <a:avLst/>
          </a:prstGeom>
          <a:noFill/>
          <a:ln>
            <a:noFill/>
          </a:ln>
        </p:spPr>
      </p:pic>
      <p:pic>
        <p:nvPicPr>
          <p:cNvPr id="1390" name="Google Shape;1390;p59" descr="GitHub Plug-In"/>
          <p:cNvPicPr preferRelativeResize="0"/>
          <p:nvPr/>
        </p:nvPicPr>
        <p:blipFill rotWithShape="1">
          <a:blip r:embed="rId67">
            <a:alphaModFix/>
          </a:blip>
          <a:srcRect/>
          <a:stretch/>
        </p:blipFill>
        <p:spPr>
          <a:xfrm>
            <a:off x="9797114" y="4949174"/>
            <a:ext cx="424716" cy="424716"/>
          </a:xfrm>
          <a:prstGeom prst="rect">
            <a:avLst/>
          </a:prstGeom>
          <a:noFill/>
          <a:ln>
            <a:noFill/>
          </a:ln>
        </p:spPr>
      </p:pic>
      <p:pic>
        <p:nvPicPr>
          <p:cNvPr id="1391" name="Google Shape;1391;p59" descr="How to install MantisBT 2.4 on CentOS 7"/>
          <p:cNvPicPr preferRelativeResize="0"/>
          <p:nvPr/>
        </p:nvPicPr>
        <p:blipFill rotWithShape="1">
          <a:blip r:embed="rId68">
            <a:alphaModFix/>
          </a:blip>
          <a:srcRect/>
          <a:stretch/>
        </p:blipFill>
        <p:spPr>
          <a:xfrm>
            <a:off x="8847625" y="4238500"/>
            <a:ext cx="1016875" cy="533859"/>
          </a:xfrm>
          <a:prstGeom prst="rect">
            <a:avLst/>
          </a:prstGeom>
          <a:noFill/>
          <a:ln>
            <a:noFill/>
          </a:ln>
        </p:spPr>
      </p:pic>
      <p:pic>
        <p:nvPicPr>
          <p:cNvPr id="1392" name="Google Shape;1392;p59" descr="Restyaboard Integrations with FogBugz through Zapier | Restya"/>
          <p:cNvPicPr preferRelativeResize="0"/>
          <p:nvPr/>
        </p:nvPicPr>
        <p:blipFill rotWithShape="1">
          <a:blip r:embed="rId69">
            <a:alphaModFix/>
          </a:blip>
          <a:srcRect/>
          <a:stretch/>
        </p:blipFill>
        <p:spPr>
          <a:xfrm>
            <a:off x="10415329" y="5514855"/>
            <a:ext cx="519572" cy="519572"/>
          </a:xfrm>
          <a:prstGeom prst="rect">
            <a:avLst/>
          </a:prstGeom>
          <a:noFill/>
          <a:ln>
            <a:noFill/>
          </a:ln>
        </p:spPr>
      </p:pic>
      <p:pic>
        <p:nvPicPr>
          <p:cNvPr id="1393" name="Google Shape;1393;p59"/>
          <p:cNvPicPr preferRelativeResize="0"/>
          <p:nvPr/>
        </p:nvPicPr>
        <p:blipFill rotWithShape="1">
          <a:blip r:embed="rId70">
            <a:alphaModFix/>
          </a:blip>
          <a:srcRect/>
          <a:stretch/>
        </p:blipFill>
        <p:spPr>
          <a:xfrm>
            <a:off x="8406390" y="4884163"/>
            <a:ext cx="441441" cy="580843"/>
          </a:xfrm>
          <a:prstGeom prst="rect">
            <a:avLst/>
          </a:prstGeom>
          <a:noFill/>
          <a:ln>
            <a:noFill/>
          </a:ln>
        </p:spPr>
      </p:pic>
      <p:pic>
        <p:nvPicPr>
          <p:cNvPr id="1394" name="Google Shape;1394;p59" descr="Télécharger Redmine pour Windows: téléchargement gratuit !"/>
          <p:cNvPicPr preferRelativeResize="0"/>
          <p:nvPr/>
        </p:nvPicPr>
        <p:blipFill rotWithShape="1">
          <a:blip r:embed="rId71">
            <a:alphaModFix/>
          </a:blip>
          <a:srcRect/>
          <a:stretch/>
        </p:blipFill>
        <p:spPr>
          <a:xfrm>
            <a:off x="9011302" y="5516075"/>
            <a:ext cx="517133" cy="517133"/>
          </a:xfrm>
          <a:prstGeom prst="rect">
            <a:avLst/>
          </a:prstGeom>
          <a:noFill/>
          <a:ln>
            <a:noFill/>
          </a:ln>
        </p:spPr>
      </p:pic>
      <p:pic>
        <p:nvPicPr>
          <p:cNvPr id="1395" name="Google Shape;1395;p59" descr="10 Visual Studio 2013 Icon Images - Visual Studio Icon, Microsoft Visual  Studio 2013 Logo and Visual Studio Icon / Newdesignfile.com"/>
          <p:cNvPicPr preferRelativeResize="0"/>
          <p:nvPr/>
        </p:nvPicPr>
        <p:blipFill rotWithShape="1">
          <a:blip r:embed="rId72">
            <a:alphaModFix/>
          </a:blip>
          <a:srcRect/>
          <a:stretch/>
        </p:blipFill>
        <p:spPr>
          <a:xfrm>
            <a:off x="5180586" y="5391735"/>
            <a:ext cx="529895" cy="529895"/>
          </a:xfrm>
          <a:prstGeom prst="rect">
            <a:avLst/>
          </a:prstGeom>
          <a:noFill/>
          <a:ln>
            <a:noFill/>
          </a:ln>
        </p:spPr>
      </p:pic>
      <p:pic>
        <p:nvPicPr>
          <p:cNvPr id="1396" name="Google Shape;1396;p59" descr="SaaS Test Management Tool and QA Management Tools - PractiTest"/>
          <p:cNvPicPr preferRelativeResize="0"/>
          <p:nvPr/>
        </p:nvPicPr>
        <p:blipFill rotWithShape="1">
          <a:blip r:embed="rId73">
            <a:alphaModFix/>
          </a:blip>
          <a:srcRect/>
          <a:stretch/>
        </p:blipFill>
        <p:spPr>
          <a:xfrm>
            <a:off x="6974267" y="5463955"/>
            <a:ext cx="527977" cy="422381"/>
          </a:xfrm>
          <a:prstGeom prst="rect">
            <a:avLst/>
          </a:prstGeom>
          <a:noFill/>
          <a:ln>
            <a:noFill/>
          </a:ln>
        </p:spPr>
      </p:pic>
      <p:pic>
        <p:nvPicPr>
          <p:cNvPr id="1397" name="Google Shape;1397;p59" descr="Worksoft - Crunchbase Company Profile &amp;amp; Funding"/>
          <p:cNvPicPr preferRelativeResize="0"/>
          <p:nvPr/>
        </p:nvPicPr>
        <p:blipFill rotWithShape="1">
          <a:blip r:embed="rId74">
            <a:alphaModFix/>
          </a:blip>
          <a:srcRect/>
          <a:stretch/>
        </p:blipFill>
        <p:spPr>
          <a:xfrm>
            <a:off x="11469597" y="2379993"/>
            <a:ext cx="388383" cy="364872"/>
          </a:xfrm>
          <a:prstGeom prst="rect">
            <a:avLst/>
          </a:prstGeom>
          <a:noFill/>
          <a:ln>
            <a:noFill/>
          </a:ln>
        </p:spPr>
      </p:pic>
      <p:pic>
        <p:nvPicPr>
          <p:cNvPr id="1398" name="Google Shape;1398;p59"/>
          <p:cNvPicPr preferRelativeResize="0"/>
          <p:nvPr/>
        </p:nvPicPr>
        <p:blipFill rotWithShape="1">
          <a:blip r:embed="rId75">
            <a:alphaModFix/>
          </a:blip>
          <a:srcRect/>
          <a:stretch/>
        </p:blipFill>
        <p:spPr>
          <a:xfrm>
            <a:off x="8069980" y="2908060"/>
            <a:ext cx="422381" cy="437740"/>
          </a:xfrm>
          <a:prstGeom prst="rect">
            <a:avLst/>
          </a:prstGeom>
          <a:noFill/>
          <a:ln>
            <a:noFill/>
          </a:ln>
        </p:spPr>
      </p:pic>
      <p:sp>
        <p:nvSpPr>
          <p:cNvPr id="1399" name="Google Shape;1399;p59"/>
          <p:cNvSpPr txBox="1">
            <a:spLocks noGrp="1"/>
          </p:cNvSpPr>
          <p:nvPr>
            <p:ph type="title"/>
          </p:nvPr>
        </p:nvSpPr>
        <p:spPr>
          <a:xfrm>
            <a:off x="485510" y="1403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Open Ecosystem – Over 80 Integrations</a:t>
            </a:r>
            <a:endParaRPr/>
          </a:p>
        </p:txBody>
      </p:sp>
      <p:pic>
        <p:nvPicPr>
          <p:cNvPr id="1400" name="Google Shape;1400;p59"/>
          <p:cNvPicPr preferRelativeResize="0"/>
          <p:nvPr/>
        </p:nvPicPr>
        <p:blipFill rotWithShape="1">
          <a:blip r:embed="rId76">
            <a:alphaModFix/>
          </a:blip>
          <a:srcRect/>
          <a:stretch/>
        </p:blipFill>
        <p:spPr>
          <a:xfrm>
            <a:off x="6919984" y="1537284"/>
            <a:ext cx="420512" cy="42471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Josefin Sans"/>
              <a:buNone/>
            </a:pPr>
            <a:r>
              <a:rPr lang="en-US"/>
              <a:t>Case Studies</a:t>
            </a:r>
            <a:endParaRPr/>
          </a:p>
        </p:txBody>
      </p:sp>
      <p:sp>
        <p:nvSpPr>
          <p:cNvPr id="1476" name="Google Shape;1476;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ED98B"/>
              </a:buClr>
              <a:buSzPts val="2400"/>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49"/>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solidFill>
                  <a:schemeClr val="dk1"/>
                </a:solidFill>
                <a:latin typeface="Josefin Sans"/>
                <a:ea typeface="Josefin Sans"/>
                <a:cs typeface="Josefin Sans"/>
                <a:sym typeface="Josefin Sans"/>
              </a:rPr>
              <a:t>Leica Biosystems (Life Sciences)</a:t>
            </a:r>
            <a:endParaRPr>
              <a:solidFill>
                <a:schemeClr val="dk1"/>
              </a:solidFill>
              <a:latin typeface="Josefin Sans"/>
              <a:ea typeface="Josefin Sans"/>
              <a:cs typeface="Josefin Sans"/>
              <a:sym typeface="Josefin Sans"/>
            </a:endParaRPr>
          </a:p>
        </p:txBody>
      </p:sp>
      <p:sp>
        <p:nvSpPr>
          <p:cNvPr id="1494" name="Google Shape;1494;p49"/>
          <p:cNvSpPr txBox="1">
            <a:spLocks noGrp="1"/>
          </p:cNvSpPr>
          <p:nvPr>
            <p:ph type="body" idx="4294967295"/>
          </p:nvPr>
        </p:nvSpPr>
        <p:spPr>
          <a:xfrm>
            <a:off x="575145" y="1235647"/>
            <a:ext cx="6406696" cy="1704215"/>
          </a:xfrm>
          <a:prstGeom prst="rect">
            <a:avLst/>
          </a:prstGeom>
          <a:solidFill>
            <a:srgbClr val="D8D8D8"/>
          </a:solidFill>
          <a:ln>
            <a:noFill/>
          </a:ln>
        </p:spPr>
        <p:txBody>
          <a:bodyPr spcFirstLastPara="1" wrap="square" lIns="91425" tIns="45700" rIns="91425" bIns="45700" anchor="t" anchorCtr="0">
            <a:noAutofit/>
          </a:bodyPr>
          <a:lstStyle/>
          <a:p>
            <a:pPr marL="50800" lvl="0" indent="0" algn="l" rtl="0">
              <a:lnSpc>
                <a:spcPct val="100000"/>
              </a:lnSpc>
              <a:spcBef>
                <a:spcPts val="0"/>
              </a:spcBef>
              <a:spcAft>
                <a:spcPts val="0"/>
              </a:spcAft>
              <a:buSzPts val="1800"/>
              <a:buNone/>
            </a:pPr>
            <a:r>
              <a:rPr lang="en-US" sz="1700" b="1">
                <a:solidFill>
                  <a:schemeClr val="dk1"/>
                </a:solidFill>
                <a:latin typeface="Josefin Sans"/>
                <a:ea typeface="Josefin Sans"/>
                <a:cs typeface="Josefin Sans"/>
                <a:sym typeface="Josefin Sans"/>
              </a:rPr>
              <a:t>The Challenge</a:t>
            </a:r>
            <a:endParaRPr sz="1700" b="1">
              <a:solidFill>
                <a:schemeClr val="dk1"/>
              </a:solidFill>
              <a:latin typeface="Josefin Sans"/>
              <a:ea typeface="Josefin Sans"/>
              <a:cs typeface="Josefin Sans"/>
              <a:sym typeface="Josefin Sans"/>
            </a:endParaRPr>
          </a:p>
          <a:p>
            <a:pPr marL="50800" lvl="0" indent="0" algn="l" rtl="0">
              <a:lnSpc>
                <a:spcPct val="100000"/>
              </a:lnSpc>
              <a:spcBef>
                <a:spcPts val="0"/>
              </a:spcBef>
              <a:spcAft>
                <a:spcPts val="0"/>
              </a:spcAft>
              <a:buSzPts val="1800"/>
              <a:buNone/>
            </a:pPr>
            <a:r>
              <a:rPr lang="en-US" sz="1700">
                <a:solidFill>
                  <a:schemeClr val="dk1"/>
                </a:solidFill>
                <a:latin typeface="Josefin Sans"/>
                <a:ea typeface="Josefin Sans"/>
                <a:cs typeface="Josefin Sans"/>
                <a:sym typeface="Josefin Sans"/>
              </a:rPr>
              <a:t>Leica Biosystems was seeking an efficient solution for managing and summarizing test cases for both software and hardware instruments. This included a need for a comprehensive view of tests involving sophisticated sensors for automation.</a:t>
            </a:r>
            <a:endParaRPr sz="1700">
              <a:solidFill>
                <a:schemeClr val="dk1"/>
              </a:solidFill>
              <a:latin typeface="Josefin Sans"/>
              <a:ea typeface="Josefin Sans"/>
              <a:cs typeface="Josefin Sans"/>
              <a:sym typeface="Josefin Sans"/>
            </a:endParaRPr>
          </a:p>
        </p:txBody>
      </p:sp>
      <p:sp>
        <p:nvSpPr>
          <p:cNvPr id="1495" name="Google Shape;1495;p49"/>
          <p:cNvSpPr txBox="1"/>
          <p:nvPr/>
        </p:nvSpPr>
        <p:spPr>
          <a:xfrm>
            <a:off x="7363878" y="3508302"/>
            <a:ext cx="4321964" cy="2507313"/>
          </a:xfrm>
          <a:prstGeom prst="rect">
            <a:avLst/>
          </a:prstGeom>
          <a:solidFill>
            <a:srgbClr val="F2F2F2"/>
          </a:solidFill>
          <a:ln>
            <a:noFill/>
          </a:ln>
          <a:effectLst>
            <a:outerShdw blurRad="356499" sx="102000" sy="102000" algn="ctr" rotWithShape="0">
              <a:srgbClr val="000000">
                <a:alpha val="40000"/>
              </a:srgbClr>
            </a:outerShdw>
          </a:effectLst>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Josefin Sans"/>
                <a:ea typeface="Josefin Sans"/>
                <a:cs typeface="Josefin Sans"/>
                <a:sym typeface="Josefin Sans"/>
              </a:rPr>
              <a:t>Key Results and Metrics</a:t>
            </a:r>
            <a:endParaRPr sz="1700" b="1" i="0" u="none" strike="noStrike" cap="none">
              <a:solidFill>
                <a:schemeClr val="dk1"/>
              </a:solidFill>
              <a:latin typeface="Josefin Sans"/>
              <a:ea typeface="Josefin Sans"/>
              <a:cs typeface="Josefin Sans"/>
              <a:sym typeface="Josefin Sans"/>
            </a:endParaRPr>
          </a:p>
          <a:p>
            <a:pPr marL="5080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Josefin Sans"/>
                <a:ea typeface="Josefin Sans"/>
                <a:cs typeface="Josefin Sans"/>
                <a:sym typeface="Josefin Sans"/>
              </a:rPr>
              <a:t>Inflectra’s platform enhanced collaboration across Leica Biosystems’ teams in Germany, India, and China. It allowed different departments to effectively share requirements, feedback, and reviews. Finally, it centralized management of requirements, incidents, and tests, improving overall productivity.</a:t>
            </a:r>
            <a:endParaRPr sz="1700" b="0" i="0" u="none" strike="noStrike" cap="none">
              <a:solidFill>
                <a:schemeClr val="dk1"/>
              </a:solidFill>
              <a:latin typeface="Josefin Sans"/>
              <a:ea typeface="Josefin Sans"/>
              <a:cs typeface="Josefin Sans"/>
              <a:sym typeface="Josefin Sans"/>
            </a:endParaRPr>
          </a:p>
        </p:txBody>
      </p:sp>
      <p:pic>
        <p:nvPicPr>
          <p:cNvPr id="1496" name="Google Shape;1496;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63878" y="1209846"/>
            <a:ext cx="4342862" cy="2255388"/>
          </a:xfrm>
          <a:prstGeom prst="rect">
            <a:avLst/>
          </a:prstGeom>
          <a:noFill/>
          <a:ln>
            <a:noFill/>
          </a:ln>
        </p:spPr>
      </p:pic>
      <p:sp>
        <p:nvSpPr>
          <p:cNvPr id="1497" name="Google Shape;1497;p49"/>
          <p:cNvSpPr txBox="1"/>
          <p:nvPr/>
        </p:nvSpPr>
        <p:spPr>
          <a:xfrm>
            <a:off x="575145" y="3111626"/>
            <a:ext cx="6424849" cy="1677342"/>
          </a:xfrm>
          <a:prstGeom prst="rect">
            <a:avLst/>
          </a:prstGeom>
          <a:noFill/>
          <a:ln>
            <a:noFill/>
          </a:ln>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chemeClr val="dk1"/>
              </a:buClr>
              <a:buSzPts val="1800"/>
              <a:buFont typeface="Kanit"/>
              <a:buNone/>
            </a:pPr>
            <a:r>
              <a:rPr lang="en-US" sz="1800" b="1" i="0" u="none" strike="noStrike" cap="none">
                <a:solidFill>
                  <a:schemeClr val="dk1"/>
                </a:solidFill>
                <a:latin typeface="Josefin Sans"/>
                <a:ea typeface="Josefin Sans"/>
                <a:cs typeface="Josefin Sans"/>
                <a:sym typeface="Josefin Sans"/>
              </a:rPr>
              <a:t>The Solution</a:t>
            </a:r>
            <a:endParaRPr sz="1400" b="0" i="0" u="none" strike="noStrike" cap="none">
              <a:solidFill>
                <a:schemeClr val="dk1"/>
              </a:solidFill>
              <a:latin typeface="Josefin Sans"/>
              <a:ea typeface="Josefin Sans"/>
              <a:cs typeface="Josefin Sans"/>
              <a:sym typeface="Josefin Sans"/>
            </a:endParaRPr>
          </a:p>
          <a:p>
            <a:pPr marL="50800" marR="0" lvl="0" indent="0" algn="l" rtl="0">
              <a:lnSpc>
                <a:spcPct val="100000"/>
              </a:lnSpc>
              <a:spcBef>
                <a:spcPts val="0"/>
              </a:spcBef>
              <a:spcAft>
                <a:spcPts val="0"/>
              </a:spcAft>
              <a:buClr>
                <a:schemeClr val="dk1"/>
              </a:buClr>
              <a:buSzPts val="1800"/>
              <a:buFont typeface="Kanit"/>
              <a:buNone/>
            </a:pPr>
            <a:r>
              <a:rPr lang="en-US" sz="1700" b="0" i="0" u="none" strike="noStrike" cap="none">
                <a:solidFill>
                  <a:schemeClr val="dk1"/>
                </a:solidFill>
                <a:latin typeface="Josefin Sans"/>
                <a:ea typeface="Josefin Sans"/>
                <a:cs typeface="Josefin Sans"/>
                <a:sym typeface="Josefin Sans"/>
              </a:rPr>
              <a:t>The deployment of Inflectra's SpiraPlan revolutionized Leica Biosystems’ approach to managing medical device development projects, offering a unified platform for diverse project needs. Inflectra's integrated requirements management played a crucial role in keeping all stakeholders aligned.</a:t>
            </a:r>
            <a:endParaRPr sz="1700" b="0" i="0" u="none" strike="noStrike" cap="none">
              <a:solidFill>
                <a:schemeClr val="dk1"/>
              </a:solidFill>
              <a:latin typeface="Josefin Sans"/>
              <a:ea typeface="Josefin Sans"/>
              <a:cs typeface="Josefin Sans"/>
              <a:sym typeface="Josefin Sans"/>
            </a:endParaRPr>
          </a:p>
        </p:txBody>
      </p:sp>
      <p:sp>
        <p:nvSpPr>
          <p:cNvPr id="1498" name="Google Shape;1498;p49"/>
          <p:cNvSpPr txBox="1"/>
          <p:nvPr/>
        </p:nvSpPr>
        <p:spPr>
          <a:xfrm>
            <a:off x="531807" y="4903332"/>
            <a:ext cx="6493372" cy="1551153"/>
          </a:xfrm>
          <a:prstGeom prst="rect">
            <a:avLst/>
          </a:prstGeom>
          <a:solidFill>
            <a:srgbClr val="055174"/>
          </a:solidFill>
          <a:ln>
            <a:noFill/>
          </a:ln>
          <a:effectLst>
            <a:outerShdw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10000"/>
              </a:lnSpc>
              <a:spcBef>
                <a:spcPts val="600"/>
              </a:spcBef>
              <a:spcAft>
                <a:spcPts val="0"/>
              </a:spcAft>
              <a:buClr>
                <a:srgbClr val="000000"/>
              </a:buClr>
              <a:buSzPts val="1700"/>
              <a:buFont typeface="Arial"/>
              <a:buNone/>
            </a:pPr>
            <a:r>
              <a:rPr lang="en-US" sz="1700" b="0" i="1" u="none" strike="noStrike" cap="none">
                <a:solidFill>
                  <a:schemeClr val="lt2"/>
                </a:solidFill>
                <a:latin typeface="Josefin Sans"/>
                <a:ea typeface="Josefin Sans"/>
                <a:cs typeface="Josefin Sans"/>
                <a:sym typeface="Josefin Sans"/>
              </a:rPr>
              <a:t>“SpiraPlan is an excellent integrated tool for managing both new and ongoing projects. It centralizes all important data, facilitating easy access and consensus among stakeholders.”</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1200"/>
              </a:spcBef>
              <a:spcAft>
                <a:spcPts val="600"/>
              </a:spcAft>
              <a:buClr>
                <a:srgbClr val="000000"/>
              </a:buClr>
              <a:buSzPts val="1700"/>
              <a:buFont typeface="Arial"/>
              <a:buNone/>
            </a:pPr>
            <a:r>
              <a:rPr lang="en-US" sz="1700" b="0" i="0" u="none" strike="noStrike" cap="none">
                <a:solidFill>
                  <a:schemeClr val="lt2"/>
                </a:solidFill>
                <a:latin typeface="Josefin Sans"/>
                <a:ea typeface="Josefin Sans"/>
                <a:cs typeface="Josefin Sans"/>
                <a:sym typeface="Josefin Sans"/>
              </a:rPr>
              <a:t>- Carey S. V&amp;V Manager, Leica</a:t>
            </a:r>
            <a:endParaRPr sz="1700" b="0" i="0" u="none" strike="noStrike" cap="none">
              <a:solidFill>
                <a:schemeClr val="lt2"/>
              </a:solidFill>
              <a:latin typeface="Josefin Sans"/>
              <a:ea typeface="Josefin Sans"/>
              <a:cs typeface="Josefin Sans"/>
              <a:sym typeface="Josefin Sans"/>
            </a:endParaRPr>
          </a:p>
        </p:txBody>
      </p:sp>
      <p:pic>
        <p:nvPicPr>
          <p:cNvPr id="1499" name="Google Shape;1499;p4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03388" y="271257"/>
            <a:ext cx="1374212" cy="805141"/>
          </a:xfrm>
          <a:prstGeom prst="rect">
            <a:avLst/>
          </a:prstGeom>
          <a:noFill/>
          <a:ln>
            <a:noFill/>
          </a:ln>
        </p:spPr>
      </p:pic>
      <p:sp>
        <p:nvSpPr>
          <p:cNvPr id="1500" name="Google Shape;1500;p49"/>
          <p:cNvSpPr/>
          <p:nvPr/>
        </p:nvSpPr>
        <p:spPr>
          <a:xfrm>
            <a:off x="485260" y="3008652"/>
            <a:ext cx="6519021" cy="1827447"/>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53"/>
          <p:cNvSpPr txBox="1">
            <a:spLocks noGrp="1"/>
          </p:cNvSpPr>
          <p:nvPr>
            <p:ph type="title"/>
          </p:nvPr>
        </p:nvSpPr>
        <p:spPr>
          <a:xfrm>
            <a:off x="575144" y="461421"/>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iDirect (Aerospace/Defense)</a:t>
            </a:r>
            <a:endParaRPr>
              <a:latin typeface="Josefin Sans"/>
              <a:ea typeface="Josefin Sans"/>
              <a:cs typeface="Josefin Sans"/>
              <a:sym typeface="Josefin Sans"/>
            </a:endParaRPr>
          </a:p>
        </p:txBody>
      </p:sp>
      <p:sp>
        <p:nvSpPr>
          <p:cNvPr id="1520" name="Google Shape;1520;p53"/>
          <p:cNvSpPr txBox="1">
            <a:spLocks noGrp="1"/>
          </p:cNvSpPr>
          <p:nvPr>
            <p:ph type="body" idx="4294967295"/>
          </p:nvPr>
        </p:nvSpPr>
        <p:spPr>
          <a:xfrm>
            <a:off x="704477" y="1515758"/>
            <a:ext cx="6396038" cy="1848488"/>
          </a:xfrm>
          <a:prstGeom prst="rect">
            <a:avLst/>
          </a:prstGeom>
          <a:solidFill>
            <a:srgbClr val="D8D8D8"/>
          </a:solidFill>
          <a:ln>
            <a:noFill/>
          </a:ln>
        </p:spPr>
        <p:txBody>
          <a:bodyPr spcFirstLastPara="1" wrap="square" lIns="91425" tIns="91425" rIns="91425" bIns="91425" anchor="t" anchorCtr="0">
            <a:normAutofit/>
          </a:bodyPr>
          <a:lstStyle/>
          <a:p>
            <a:pPr marL="50800" lvl="0" indent="0" algn="l" rtl="0">
              <a:lnSpc>
                <a:spcPct val="100000"/>
              </a:lnSpc>
              <a:spcBef>
                <a:spcPts val="0"/>
              </a:spcBef>
              <a:spcAft>
                <a:spcPts val="0"/>
              </a:spcAft>
              <a:buClr>
                <a:schemeClr val="dk1"/>
              </a:buClr>
              <a:buSzPts val="1800"/>
              <a:buNone/>
            </a:pPr>
            <a:r>
              <a:rPr lang="en-US" sz="1700" b="1">
                <a:latin typeface="Josefin Sans"/>
                <a:ea typeface="Josefin Sans"/>
                <a:cs typeface="Josefin Sans"/>
                <a:sym typeface="Josefin Sans"/>
              </a:rPr>
              <a:t>The Challenge</a:t>
            </a:r>
            <a:endParaRPr sz="1700">
              <a:latin typeface="Josefin Sans"/>
              <a:ea typeface="Josefin Sans"/>
              <a:cs typeface="Josefin Sans"/>
              <a:sym typeface="Josefin Sans"/>
            </a:endParaRPr>
          </a:p>
          <a:p>
            <a:pPr marL="50800" lvl="0" indent="0" algn="l" rtl="0">
              <a:lnSpc>
                <a:spcPct val="100000"/>
              </a:lnSpc>
              <a:spcBef>
                <a:spcPts val="0"/>
              </a:spcBef>
              <a:spcAft>
                <a:spcPts val="0"/>
              </a:spcAft>
              <a:buClr>
                <a:schemeClr val="dk1"/>
              </a:buClr>
              <a:buSzPts val="1800"/>
              <a:buNone/>
            </a:pPr>
            <a:r>
              <a:rPr lang="en-US" sz="1700">
                <a:latin typeface="Josefin Sans"/>
                <a:ea typeface="Josefin Sans"/>
                <a:cs typeface="Josefin Sans"/>
                <a:sym typeface="Josefin Sans"/>
              </a:rPr>
              <a:t>ST Engineering iDirect sought a robust solution to overcome challenges in maintaining test cases which was becoming increasingly complex and time-consuming as well as enabling efficient project delivery by overcoming the limitations in the existing toolset (Jama).</a:t>
            </a:r>
            <a:endParaRPr sz="1700">
              <a:latin typeface="Josefin Sans"/>
              <a:ea typeface="Josefin Sans"/>
              <a:cs typeface="Josefin Sans"/>
              <a:sym typeface="Josefin Sans"/>
            </a:endParaRPr>
          </a:p>
        </p:txBody>
      </p:sp>
      <p:sp>
        <p:nvSpPr>
          <p:cNvPr id="1521" name="Google Shape;1521;p53"/>
          <p:cNvSpPr txBox="1"/>
          <p:nvPr/>
        </p:nvSpPr>
        <p:spPr>
          <a:xfrm>
            <a:off x="7376966" y="4009864"/>
            <a:ext cx="4301228" cy="1871794"/>
          </a:xfrm>
          <a:prstGeom prst="rect">
            <a:avLst/>
          </a:prstGeom>
          <a:solidFill>
            <a:srgbClr val="DDEAF6"/>
          </a:solidFill>
          <a:ln>
            <a:noFill/>
          </a:ln>
        </p:spPr>
        <p:txBody>
          <a:bodyPr spcFirstLastPara="1" wrap="square" lIns="182875" tIns="182875" rIns="182875" bIns="91425" anchor="t" anchorCtr="0">
            <a:spAutoFit/>
          </a:bodyPr>
          <a:lstStyle/>
          <a:p>
            <a:pPr marL="50800" marR="0" lvl="0" indent="0" algn="l" rtl="0">
              <a:lnSpc>
                <a:spcPct val="90000"/>
              </a:lnSpc>
              <a:spcBef>
                <a:spcPts val="0"/>
              </a:spcBef>
              <a:spcAft>
                <a:spcPts val="0"/>
              </a:spcAft>
              <a:buClr>
                <a:srgbClr val="000000"/>
              </a:buClr>
              <a:buSzPts val="1700"/>
              <a:buFont typeface="Arial"/>
              <a:buNone/>
            </a:pPr>
            <a:r>
              <a:rPr lang="en-US" sz="1700" b="1" i="0" u="none" strike="noStrike" cap="none">
                <a:solidFill>
                  <a:schemeClr val="dk1"/>
                </a:solidFill>
                <a:latin typeface="Josefin Sans"/>
                <a:ea typeface="Josefin Sans"/>
                <a:cs typeface="Josefin Sans"/>
                <a:sym typeface="Josefin Sans"/>
              </a:rPr>
              <a:t>Key Benefits and Results</a:t>
            </a:r>
            <a:endParaRPr sz="17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400"/>
              </a:spcBef>
              <a:spcAft>
                <a:spcPts val="0"/>
              </a:spcAft>
              <a:buClr>
                <a:srgbClr val="000000"/>
              </a:buClr>
              <a:buSzPts val="1700"/>
              <a:buFont typeface="Arial"/>
              <a:buNone/>
            </a:pPr>
            <a:r>
              <a:rPr lang="en-US" sz="1700" b="0" i="0" u="none" strike="noStrike" cap="none">
                <a:solidFill>
                  <a:schemeClr val="dk1"/>
                </a:solidFill>
                <a:latin typeface="Josefin Sans"/>
                <a:ea typeface="Josefin Sans"/>
                <a:cs typeface="Josefin Sans"/>
                <a:sym typeface="Josefin Sans"/>
              </a:rPr>
              <a:t>A competitive advantage: SpiraPlan’s ability to manage multiple projects and portfolios seamlessly and with end-to-end traceability enhances the projects’ governance capabilities.</a:t>
            </a:r>
            <a:endParaRPr sz="1700" b="0" i="0" u="none" strike="noStrike" cap="none">
              <a:solidFill>
                <a:srgbClr val="000000"/>
              </a:solidFill>
              <a:latin typeface="Josefin Sans"/>
              <a:ea typeface="Josefin Sans"/>
              <a:cs typeface="Josefin Sans"/>
              <a:sym typeface="Josefin Sans"/>
            </a:endParaRPr>
          </a:p>
        </p:txBody>
      </p:sp>
      <p:sp>
        <p:nvSpPr>
          <p:cNvPr id="1522" name="Google Shape;1522;p53"/>
          <p:cNvSpPr/>
          <p:nvPr/>
        </p:nvSpPr>
        <p:spPr>
          <a:xfrm>
            <a:off x="575144" y="1232627"/>
            <a:ext cx="6525371" cy="2070279"/>
          </a:xfrm>
          <a:prstGeom prst="roundRect">
            <a:avLst>
              <a:gd name="adj" fmla="val 12188"/>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Kanit"/>
              <a:buNone/>
            </a:pPr>
            <a:endParaRPr sz="1800" b="0" i="0" u="none" strike="noStrike" cap="none">
              <a:solidFill>
                <a:srgbClr val="FFFFFF"/>
              </a:solidFill>
              <a:latin typeface="Josefin Sans"/>
              <a:ea typeface="Josefin Sans"/>
              <a:cs typeface="Josefin Sans"/>
              <a:sym typeface="Josefin Sans"/>
            </a:endParaRPr>
          </a:p>
        </p:txBody>
      </p:sp>
      <p:sp>
        <p:nvSpPr>
          <p:cNvPr id="1523" name="Google Shape;1523;p53"/>
          <p:cNvSpPr txBox="1"/>
          <p:nvPr/>
        </p:nvSpPr>
        <p:spPr>
          <a:xfrm>
            <a:off x="694404" y="3647377"/>
            <a:ext cx="6525370" cy="2015936"/>
          </a:xfrm>
          <a:prstGeom prst="rect">
            <a:avLst/>
          </a:prstGeom>
          <a:noFill/>
          <a:ln>
            <a:noFill/>
          </a:ln>
        </p:spPr>
        <p:txBody>
          <a:bodyPr spcFirstLastPara="1" wrap="square" lIns="182875" tIns="91425" rIns="182875" bIns="91425" anchor="t" anchorCtr="0">
            <a:spAutoFit/>
          </a:bodyPr>
          <a:lstStyle/>
          <a:p>
            <a:pPr marL="50800" marR="0" lvl="0" indent="0" algn="l" rtl="0">
              <a:lnSpc>
                <a:spcPct val="100000"/>
              </a:lnSpc>
              <a:spcBef>
                <a:spcPts val="0"/>
              </a:spcBef>
              <a:spcAft>
                <a:spcPts val="0"/>
              </a:spcAft>
              <a:buClr>
                <a:schemeClr val="dk1"/>
              </a:buClr>
              <a:buSzPts val="1800"/>
              <a:buFont typeface="Kanit"/>
              <a:buNone/>
            </a:pPr>
            <a:r>
              <a:rPr lang="en-US" sz="1700" b="1" i="0" u="none" strike="noStrike" cap="none">
                <a:solidFill>
                  <a:schemeClr val="dk1"/>
                </a:solidFill>
                <a:latin typeface="Josefin Sans"/>
                <a:ea typeface="Josefin Sans"/>
                <a:cs typeface="Josefin Sans"/>
                <a:sym typeface="Josefin Sans"/>
              </a:rPr>
              <a:t>The Solution</a:t>
            </a:r>
            <a:endParaRPr sz="1700" b="0" i="0" u="none" strike="noStrike" cap="none">
              <a:solidFill>
                <a:srgbClr val="000000"/>
              </a:solidFill>
              <a:latin typeface="Josefin Sans"/>
              <a:ea typeface="Josefin Sans"/>
              <a:cs typeface="Josefin Sans"/>
              <a:sym typeface="Josefin Sans"/>
            </a:endParaRPr>
          </a:p>
          <a:p>
            <a:pPr marL="50800" marR="0" lvl="0" indent="0" algn="l" rtl="0">
              <a:lnSpc>
                <a:spcPct val="100000"/>
              </a:lnSpc>
              <a:spcBef>
                <a:spcPts val="0"/>
              </a:spcBef>
              <a:spcAft>
                <a:spcPts val="0"/>
              </a:spcAft>
              <a:buClr>
                <a:schemeClr val="dk1"/>
              </a:buClr>
              <a:buSzPts val="1800"/>
              <a:buFont typeface="Kanit"/>
              <a:buNone/>
            </a:pPr>
            <a:r>
              <a:rPr lang="en-US" sz="1700" b="0" i="0" u="none" strike="noStrike" cap="none">
                <a:solidFill>
                  <a:schemeClr val="dk1"/>
                </a:solidFill>
                <a:latin typeface="Josefin Sans"/>
                <a:ea typeface="Josefin Sans"/>
                <a:cs typeface="Josefin Sans"/>
                <a:sym typeface="Josefin Sans"/>
              </a:rPr>
              <a:t>SpiraPlan was seamlessly integrated into ST Engineering iDirect’s existing systems. Custom configurations were implemented to cater to their specific needs in satellite communication project management. The implementation enhanced requirements management, compliance, and project governance capabilities.</a:t>
            </a:r>
            <a:endParaRPr sz="1700" b="0" i="0" u="none" strike="noStrike" cap="none">
              <a:solidFill>
                <a:srgbClr val="000000"/>
              </a:solidFill>
              <a:latin typeface="Josefin Sans"/>
              <a:ea typeface="Josefin Sans"/>
              <a:cs typeface="Josefin Sans"/>
              <a:sym typeface="Josefin Sans"/>
            </a:endParaRPr>
          </a:p>
        </p:txBody>
      </p:sp>
      <p:pic>
        <p:nvPicPr>
          <p:cNvPr id="1524" name="Google Shape;1524;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72816" y="594893"/>
            <a:ext cx="1844040" cy="381449"/>
          </a:xfrm>
          <a:prstGeom prst="rect">
            <a:avLst/>
          </a:prstGeom>
          <a:noFill/>
          <a:ln>
            <a:noFill/>
          </a:ln>
        </p:spPr>
      </p:pic>
      <p:sp>
        <p:nvSpPr>
          <p:cNvPr id="1525" name="Google Shape;1525;p53"/>
          <p:cNvSpPr/>
          <p:nvPr/>
        </p:nvSpPr>
        <p:spPr>
          <a:xfrm>
            <a:off x="7376966" y="1515758"/>
            <a:ext cx="4284000" cy="1191142"/>
          </a:xfrm>
          <a:prstGeom prst="rect">
            <a:avLst/>
          </a:prstGeom>
          <a:solidFill>
            <a:srgbClr val="EB772D"/>
          </a:solidFill>
          <a:ln>
            <a:noFill/>
          </a:ln>
        </p:spPr>
        <p:txBody>
          <a:bodyPr spcFirstLastPara="1" wrap="square" lIns="91425" tIns="45700" rIns="91425" bIns="45700" anchor="ctr" anchorCtr="0">
            <a:noAutofit/>
          </a:bodyPr>
          <a:lstStyle/>
          <a:p>
            <a:pPr marL="27432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LIKELIHOOD TO RECOMMEND</a:t>
            </a:r>
            <a:endParaRPr sz="1400" b="0" i="0" u="none" strike="noStrike" cap="none">
              <a:solidFill>
                <a:srgbClr val="000000"/>
              </a:solidFill>
              <a:latin typeface="Josefin Sans"/>
              <a:ea typeface="Josefin Sans"/>
              <a:cs typeface="Josefin Sans"/>
              <a:sym typeface="Josefin Sans"/>
            </a:endParaRPr>
          </a:p>
          <a:p>
            <a:pPr marL="274320" marR="0" lvl="0" indent="0" algn="l" rtl="0">
              <a:lnSpc>
                <a:spcPct val="100000"/>
              </a:lnSpc>
              <a:spcBef>
                <a:spcPts val="1200"/>
              </a:spcBef>
              <a:spcAft>
                <a:spcPts val="0"/>
              </a:spcAft>
              <a:buClr>
                <a:srgbClr val="000000"/>
              </a:buClr>
              <a:buSzPts val="1400"/>
              <a:buFont typeface="Arial"/>
              <a:buNone/>
            </a:pPr>
            <a:r>
              <a:rPr lang="en-US" sz="1400" b="0" i="0" u="none" strike="noStrike" cap="none">
                <a:solidFill>
                  <a:schemeClr val="lt2"/>
                </a:solidFill>
                <a:latin typeface="Josefin Sans"/>
                <a:ea typeface="Josefin Sans"/>
                <a:cs typeface="Josefin Sans"/>
                <a:sym typeface="Josefin Sans"/>
              </a:rPr>
              <a:t>Extremely likely: 8 out of 10</a:t>
            </a:r>
            <a:endParaRPr sz="1400" b="0" i="0" u="none" strike="noStrike" cap="none">
              <a:solidFill>
                <a:srgbClr val="000000"/>
              </a:solidFill>
              <a:latin typeface="Josefin Sans"/>
              <a:ea typeface="Josefin Sans"/>
              <a:cs typeface="Josefin Sans"/>
              <a:sym typeface="Josefin Sans"/>
            </a:endParaRPr>
          </a:p>
        </p:txBody>
      </p:sp>
      <p:sp>
        <p:nvSpPr>
          <p:cNvPr id="1526" name="Google Shape;1526;p53"/>
          <p:cNvSpPr/>
          <p:nvPr/>
        </p:nvSpPr>
        <p:spPr>
          <a:xfrm>
            <a:off x="7394194" y="2768847"/>
            <a:ext cx="4266772" cy="1123450"/>
          </a:xfrm>
          <a:prstGeom prst="rect">
            <a:avLst/>
          </a:prstGeom>
          <a:solidFill>
            <a:srgbClr val="1E4E79"/>
          </a:solidFill>
          <a:ln>
            <a:noFill/>
          </a:ln>
        </p:spPr>
        <p:txBody>
          <a:bodyPr spcFirstLastPara="1" wrap="square" lIns="91425" tIns="45700" rIns="91425" bIns="45700" anchor="ctr" anchorCtr="0">
            <a:noAutofit/>
          </a:bodyPr>
          <a:lstStyle/>
          <a:p>
            <a:pPr marL="27432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Josefin Sans"/>
                <a:ea typeface="Josefin Sans"/>
                <a:cs typeface="Josefin Sans"/>
                <a:sym typeface="Josefin Sans"/>
              </a:rPr>
              <a:t>SUPPORT SATISFACTION</a:t>
            </a:r>
            <a:endParaRPr sz="1400" b="0" i="0" u="none" strike="noStrike" cap="none">
              <a:solidFill>
                <a:srgbClr val="000000"/>
              </a:solidFill>
              <a:latin typeface="Josefin Sans"/>
              <a:ea typeface="Josefin Sans"/>
              <a:cs typeface="Josefin Sans"/>
              <a:sym typeface="Josefin Sans"/>
            </a:endParaRPr>
          </a:p>
          <a:p>
            <a:pPr marL="274320" marR="0" lvl="0" indent="0" algn="l" rtl="0">
              <a:lnSpc>
                <a:spcPct val="100000"/>
              </a:lnSpc>
              <a:spcBef>
                <a:spcPts val="1200"/>
              </a:spcBef>
              <a:spcAft>
                <a:spcPts val="0"/>
              </a:spcAft>
              <a:buClr>
                <a:srgbClr val="000000"/>
              </a:buClr>
              <a:buSzPts val="1400"/>
              <a:buFont typeface="Arial"/>
              <a:buNone/>
            </a:pPr>
            <a:r>
              <a:rPr lang="en-US" sz="1400" b="0" i="0" u="none" strike="noStrike" cap="none">
                <a:solidFill>
                  <a:schemeClr val="lt2"/>
                </a:solidFill>
                <a:latin typeface="Josefin Sans"/>
                <a:ea typeface="Josefin Sans"/>
                <a:cs typeface="Josefin Sans"/>
                <a:sym typeface="Josefin Sans"/>
              </a:rPr>
              <a:t>Satisfaction Score: 9 out of 10</a:t>
            </a:r>
            <a:endParaRPr sz="1400" b="0" i="0" u="none" strike="noStrike" cap="none">
              <a:solidFill>
                <a:srgbClr val="000000"/>
              </a:solidFill>
              <a:latin typeface="Josefin Sans"/>
              <a:ea typeface="Josefin Sans"/>
              <a:cs typeface="Josefin Sans"/>
              <a:sym typeface="Josefin Sans"/>
            </a:endParaRPr>
          </a:p>
        </p:txBody>
      </p:sp>
      <p:sp>
        <p:nvSpPr>
          <p:cNvPr id="1527" name="Google Shape;1527;p53"/>
          <p:cNvSpPr/>
          <p:nvPr/>
        </p:nvSpPr>
        <p:spPr>
          <a:xfrm>
            <a:off x="704477" y="3586036"/>
            <a:ext cx="6396038" cy="2180779"/>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52"/>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Safran Federal (Defense)</a:t>
            </a:r>
            <a:endParaRPr>
              <a:latin typeface="Josefin Sans"/>
              <a:ea typeface="Josefin Sans"/>
              <a:cs typeface="Josefin Sans"/>
              <a:sym typeface="Josefin Sans"/>
            </a:endParaRPr>
          </a:p>
        </p:txBody>
      </p:sp>
      <p:sp>
        <p:nvSpPr>
          <p:cNvPr id="1556" name="Google Shape;1556;p52"/>
          <p:cNvSpPr txBox="1">
            <a:spLocks noGrp="1"/>
          </p:cNvSpPr>
          <p:nvPr>
            <p:ph type="body" idx="4294967295"/>
          </p:nvPr>
        </p:nvSpPr>
        <p:spPr>
          <a:xfrm>
            <a:off x="628423" y="1270795"/>
            <a:ext cx="6621463" cy="1741487"/>
          </a:xfrm>
          <a:prstGeom prst="rect">
            <a:avLst/>
          </a:prstGeom>
          <a:solidFill>
            <a:srgbClr val="D8D8D8"/>
          </a:solidFill>
          <a:ln>
            <a:noFill/>
          </a:ln>
        </p:spPr>
        <p:txBody>
          <a:bodyPr spcFirstLastPara="1" wrap="square" lIns="91425" tIns="45700" rIns="91425" bIns="45700" anchor="t" anchorCtr="0">
            <a:normAutofit/>
          </a:bodyPr>
          <a:lstStyle/>
          <a:p>
            <a:pPr marL="50800" lvl="0" indent="0" algn="l" rtl="0">
              <a:lnSpc>
                <a:spcPct val="100000"/>
              </a:lnSpc>
              <a:spcBef>
                <a:spcPts val="0"/>
              </a:spcBef>
              <a:spcAft>
                <a:spcPts val="0"/>
              </a:spcAft>
              <a:buClr>
                <a:schemeClr val="dk1"/>
              </a:buClr>
              <a:buSzPts val="1900"/>
              <a:buNone/>
            </a:pPr>
            <a:r>
              <a:rPr lang="en-US" sz="1700" b="1">
                <a:latin typeface="Josefin Sans"/>
                <a:ea typeface="Josefin Sans"/>
                <a:cs typeface="Josefin Sans"/>
                <a:sym typeface="Josefin Sans"/>
              </a:rPr>
              <a:t>The Challenge</a:t>
            </a:r>
            <a:endParaRPr sz="1700">
              <a:latin typeface="Josefin Sans"/>
              <a:ea typeface="Josefin Sans"/>
              <a:cs typeface="Josefin Sans"/>
              <a:sym typeface="Josefin Sans"/>
            </a:endParaRPr>
          </a:p>
          <a:p>
            <a:pPr marL="50800" lvl="0" indent="0" algn="l" rtl="0">
              <a:lnSpc>
                <a:spcPct val="100000"/>
              </a:lnSpc>
              <a:spcBef>
                <a:spcPts val="600"/>
              </a:spcBef>
              <a:spcAft>
                <a:spcPts val="0"/>
              </a:spcAft>
              <a:buClr>
                <a:schemeClr val="dk1"/>
              </a:buClr>
              <a:buSzPts val="1900"/>
              <a:buNone/>
            </a:pPr>
            <a:r>
              <a:rPr lang="en-US" sz="1700">
                <a:latin typeface="Josefin Sans"/>
                <a:ea typeface="Josefin Sans"/>
                <a:cs typeface="Josefin Sans"/>
                <a:sym typeface="Josefin Sans"/>
              </a:rPr>
              <a:t>Safran Federal Systems wanted to consolidate its builds and track requirements, while building out an entirely new process. They wanted to enhance agile capabilities and requirements tracking as well as transition from a Microsoft Office-based toolset to a more dynamic QA and project management system.</a:t>
            </a:r>
            <a:endParaRPr sz="1700">
              <a:latin typeface="Josefin Sans"/>
              <a:ea typeface="Josefin Sans"/>
              <a:cs typeface="Josefin Sans"/>
              <a:sym typeface="Josefin Sans"/>
            </a:endParaRPr>
          </a:p>
        </p:txBody>
      </p:sp>
      <p:pic>
        <p:nvPicPr>
          <p:cNvPr id="1557" name="Google Shape;1557;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94508" y="1240700"/>
            <a:ext cx="4198794" cy="2255388"/>
          </a:xfrm>
          <a:prstGeom prst="rect">
            <a:avLst/>
          </a:prstGeom>
          <a:noFill/>
          <a:ln>
            <a:noFill/>
          </a:ln>
        </p:spPr>
      </p:pic>
      <p:sp>
        <p:nvSpPr>
          <p:cNvPr id="1558" name="Google Shape;1558;p52"/>
          <p:cNvSpPr txBox="1"/>
          <p:nvPr/>
        </p:nvSpPr>
        <p:spPr>
          <a:xfrm>
            <a:off x="628423" y="3273500"/>
            <a:ext cx="6620558" cy="3046948"/>
          </a:xfrm>
          <a:prstGeom prst="rect">
            <a:avLst/>
          </a:prstGeom>
          <a:noFill/>
          <a:ln>
            <a:noFill/>
          </a:ln>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chemeClr val="dk1"/>
              </a:buClr>
              <a:buSzPts val="1800"/>
              <a:buFont typeface="Kanit"/>
              <a:buNone/>
            </a:pPr>
            <a:r>
              <a:rPr lang="en-US" sz="1700" b="1" i="0" u="none" strike="noStrike" cap="none">
                <a:solidFill>
                  <a:schemeClr val="dk1"/>
                </a:solidFill>
                <a:latin typeface="Josefin Sans"/>
                <a:ea typeface="Josefin Sans"/>
                <a:cs typeface="Josefin Sans"/>
                <a:sym typeface="Josefin Sans"/>
              </a:rPr>
              <a:t>The Solution</a:t>
            </a:r>
            <a:endParaRPr sz="1700" b="0" i="0" u="none" strike="noStrike" cap="none">
              <a:solidFill>
                <a:srgbClr val="000000"/>
              </a:solidFill>
              <a:latin typeface="Josefin Sans"/>
              <a:ea typeface="Josefin Sans"/>
              <a:cs typeface="Josefin Sans"/>
              <a:sym typeface="Josefin Sans"/>
            </a:endParaRPr>
          </a:p>
          <a:p>
            <a:pPr marL="50800" marR="0" lvl="0" indent="0" algn="l" rtl="0">
              <a:lnSpc>
                <a:spcPct val="100000"/>
              </a:lnSpc>
              <a:spcBef>
                <a:spcPts val="0"/>
              </a:spcBef>
              <a:spcAft>
                <a:spcPts val="0"/>
              </a:spcAft>
              <a:buClr>
                <a:schemeClr val="dk1"/>
              </a:buClr>
              <a:buSzPts val="1600"/>
              <a:buFont typeface="Kanit"/>
              <a:buNone/>
            </a:pPr>
            <a:r>
              <a:rPr lang="en-US" sz="1700" b="0" i="0" u="none" strike="noStrike" cap="none">
                <a:solidFill>
                  <a:schemeClr val="dk1"/>
                </a:solidFill>
                <a:latin typeface="Josefin Sans"/>
                <a:ea typeface="Josefin Sans"/>
                <a:cs typeface="Josefin Sans"/>
                <a:sym typeface="Josefin Sans"/>
              </a:rPr>
              <a:t>Safran chose Inflectra’s platform for: </a:t>
            </a:r>
            <a:endParaRPr sz="1700" b="0" i="0" u="none" strike="noStrike" cap="none">
              <a:solidFill>
                <a:srgbClr val="000000"/>
              </a:solidFill>
              <a:latin typeface="Josefin Sans"/>
              <a:ea typeface="Josefin Sans"/>
              <a:cs typeface="Josefin Sans"/>
              <a:sym typeface="Josefin Sans"/>
            </a:endParaRPr>
          </a:p>
          <a:p>
            <a:pPr marL="336550" marR="0" lvl="0" indent="-285750" algn="l" rtl="0">
              <a:lnSpc>
                <a:spcPct val="100000"/>
              </a:lnSpc>
              <a:spcBef>
                <a:spcPts val="600"/>
              </a:spcBef>
              <a:spcAft>
                <a:spcPts val="0"/>
              </a:spcAft>
              <a:buClr>
                <a:schemeClr val="dk1"/>
              </a:buClr>
              <a:buSzPts val="1600"/>
              <a:buFont typeface="Arial"/>
              <a:buChar char="•"/>
            </a:pPr>
            <a:r>
              <a:rPr lang="en-US" sz="1700" b="0" i="0" u="none" strike="noStrike" cap="none">
                <a:solidFill>
                  <a:schemeClr val="dk1"/>
                </a:solidFill>
                <a:latin typeface="Josefin Sans"/>
                <a:ea typeface="Josefin Sans"/>
                <a:cs typeface="Josefin Sans"/>
                <a:sym typeface="Josefin Sans"/>
              </a:rPr>
              <a:t>Deployment capabilities in both cloud and on-premise environments</a:t>
            </a:r>
            <a:endParaRPr sz="1700" b="0" i="0" u="none" strike="noStrike" cap="none">
              <a:solidFill>
                <a:srgbClr val="000000"/>
              </a:solidFill>
              <a:latin typeface="Josefin Sans"/>
              <a:ea typeface="Josefin Sans"/>
              <a:cs typeface="Josefin Sans"/>
              <a:sym typeface="Josefin Sans"/>
            </a:endParaRPr>
          </a:p>
          <a:p>
            <a:pPr marL="336550" marR="0" lvl="0" indent="-285750" algn="l" rtl="0">
              <a:lnSpc>
                <a:spcPct val="100000"/>
              </a:lnSpc>
              <a:spcBef>
                <a:spcPts val="0"/>
              </a:spcBef>
              <a:spcAft>
                <a:spcPts val="0"/>
              </a:spcAft>
              <a:buClr>
                <a:schemeClr val="dk1"/>
              </a:buClr>
              <a:buSzPts val="1600"/>
              <a:buFont typeface="Arial"/>
              <a:buChar char="•"/>
            </a:pPr>
            <a:r>
              <a:rPr lang="en-US" sz="1700" b="0" i="0" u="none" strike="noStrike" cap="none">
                <a:solidFill>
                  <a:schemeClr val="dk1"/>
                </a:solidFill>
                <a:latin typeface="Josefin Sans"/>
                <a:ea typeface="Josefin Sans"/>
                <a:cs typeface="Josefin Sans"/>
                <a:sym typeface="Josefin Sans"/>
              </a:rPr>
              <a:t>Enhanced compliance, traceability, and auditability functionalities</a:t>
            </a:r>
            <a:endParaRPr sz="1700" b="0" i="0" u="none" strike="noStrike" cap="none">
              <a:solidFill>
                <a:srgbClr val="000000"/>
              </a:solidFill>
              <a:latin typeface="Josefin Sans"/>
              <a:ea typeface="Josefin Sans"/>
              <a:cs typeface="Josefin Sans"/>
              <a:sym typeface="Josefin Sans"/>
            </a:endParaRPr>
          </a:p>
          <a:p>
            <a:pPr marL="336550" marR="0" lvl="0" indent="-285750" algn="l" rtl="0">
              <a:lnSpc>
                <a:spcPct val="100000"/>
              </a:lnSpc>
              <a:spcBef>
                <a:spcPts val="0"/>
              </a:spcBef>
              <a:spcAft>
                <a:spcPts val="0"/>
              </a:spcAft>
              <a:buClr>
                <a:schemeClr val="dk1"/>
              </a:buClr>
              <a:buSzPts val="1600"/>
              <a:buFont typeface="Arial"/>
              <a:buChar char="•"/>
            </a:pPr>
            <a:r>
              <a:rPr lang="en-US" sz="1700" b="0" i="0" u="none" strike="noStrike" cap="none">
                <a:solidFill>
                  <a:schemeClr val="dk1"/>
                </a:solidFill>
                <a:latin typeface="Josefin Sans"/>
                <a:ea typeface="Josefin Sans"/>
                <a:cs typeface="Josefin Sans"/>
                <a:sym typeface="Josefin Sans"/>
              </a:rPr>
              <a:t>Support for scaled agile methodologies</a:t>
            </a:r>
            <a:endParaRPr sz="1700" b="0" i="0" u="none" strike="noStrike" cap="none">
              <a:solidFill>
                <a:srgbClr val="000000"/>
              </a:solidFill>
              <a:latin typeface="Josefin Sans"/>
              <a:ea typeface="Josefin Sans"/>
              <a:cs typeface="Josefin Sans"/>
              <a:sym typeface="Josefin Sans"/>
            </a:endParaRPr>
          </a:p>
          <a:p>
            <a:pPr marL="336550" marR="0" lvl="0" indent="-285750" algn="l" rtl="0">
              <a:lnSpc>
                <a:spcPct val="100000"/>
              </a:lnSpc>
              <a:spcBef>
                <a:spcPts val="0"/>
              </a:spcBef>
              <a:spcAft>
                <a:spcPts val="0"/>
              </a:spcAft>
              <a:buClr>
                <a:schemeClr val="dk1"/>
              </a:buClr>
              <a:buSzPts val="1600"/>
              <a:buFont typeface="Arial"/>
              <a:buChar char="•"/>
            </a:pPr>
            <a:r>
              <a:rPr lang="en-US" sz="1700" b="0" i="0" u="none" strike="noStrike" cap="none">
                <a:solidFill>
                  <a:schemeClr val="dk1"/>
                </a:solidFill>
                <a:latin typeface="Josefin Sans"/>
                <a:ea typeface="Josefin Sans"/>
                <a:cs typeface="Josefin Sans"/>
                <a:sym typeface="Josefin Sans"/>
              </a:rPr>
              <a:t>Advanced project and risk management</a:t>
            </a:r>
            <a:endParaRPr sz="1700" b="0" i="0" u="none" strike="noStrike" cap="none">
              <a:solidFill>
                <a:srgbClr val="000000"/>
              </a:solidFill>
              <a:latin typeface="Josefin Sans"/>
              <a:ea typeface="Josefin Sans"/>
              <a:cs typeface="Josefin Sans"/>
              <a:sym typeface="Josefin Sans"/>
            </a:endParaRPr>
          </a:p>
          <a:p>
            <a:pPr marL="336550" marR="0" lvl="0" indent="-285750" algn="l" rtl="0">
              <a:lnSpc>
                <a:spcPct val="100000"/>
              </a:lnSpc>
              <a:spcBef>
                <a:spcPts val="0"/>
              </a:spcBef>
              <a:spcAft>
                <a:spcPts val="0"/>
              </a:spcAft>
              <a:buClr>
                <a:schemeClr val="dk1"/>
              </a:buClr>
              <a:buSzPts val="1600"/>
              <a:buFont typeface="Arial"/>
              <a:buChar char="•"/>
            </a:pPr>
            <a:r>
              <a:rPr lang="en-US" sz="1700" b="0" i="0" u="none" strike="noStrike" cap="none">
                <a:solidFill>
                  <a:schemeClr val="dk1"/>
                </a:solidFill>
                <a:latin typeface="Josefin Sans"/>
                <a:ea typeface="Josefin Sans"/>
                <a:cs typeface="Josefin Sans"/>
                <a:sym typeface="Josefin Sans"/>
              </a:rPr>
              <a:t>Robust requirements management</a:t>
            </a:r>
            <a:endParaRPr sz="1700" b="0" i="0" u="none" strike="noStrike" cap="none">
              <a:solidFill>
                <a:srgbClr val="000000"/>
              </a:solidFill>
              <a:latin typeface="Josefin Sans"/>
              <a:ea typeface="Josefin Sans"/>
              <a:cs typeface="Josefin Sans"/>
              <a:sym typeface="Josefin Sans"/>
            </a:endParaRPr>
          </a:p>
          <a:p>
            <a:pPr marL="336550" marR="0" lvl="0" indent="-285750" algn="l" rtl="0">
              <a:lnSpc>
                <a:spcPct val="100000"/>
              </a:lnSpc>
              <a:spcBef>
                <a:spcPts val="0"/>
              </a:spcBef>
              <a:spcAft>
                <a:spcPts val="0"/>
              </a:spcAft>
              <a:buClr>
                <a:schemeClr val="dk1"/>
              </a:buClr>
              <a:buSzPts val="1600"/>
              <a:buFont typeface="Arial"/>
              <a:buChar char="•"/>
            </a:pPr>
            <a:r>
              <a:rPr lang="en-US" sz="1700" b="0" i="0" u="none" strike="noStrike" cap="none">
                <a:solidFill>
                  <a:schemeClr val="dk1"/>
                </a:solidFill>
                <a:latin typeface="Josefin Sans"/>
                <a:ea typeface="Josefin Sans"/>
                <a:cs typeface="Josefin Sans"/>
                <a:sym typeface="Josefin Sans"/>
              </a:rPr>
              <a:t>Cutting-edge test automation and RPA capabilities</a:t>
            </a:r>
            <a:endParaRPr sz="1700" b="0" i="0" u="none" strike="noStrike" cap="none">
              <a:solidFill>
                <a:srgbClr val="000000"/>
              </a:solidFill>
              <a:latin typeface="Josefin Sans"/>
              <a:ea typeface="Josefin Sans"/>
              <a:cs typeface="Josefin Sans"/>
              <a:sym typeface="Josefin Sans"/>
            </a:endParaRPr>
          </a:p>
          <a:p>
            <a:pPr marL="336550" marR="0" lvl="0" indent="-285750" algn="l" rtl="0">
              <a:lnSpc>
                <a:spcPct val="100000"/>
              </a:lnSpc>
              <a:spcBef>
                <a:spcPts val="0"/>
              </a:spcBef>
              <a:spcAft>
                <a:spcPts val="0"/>
              </a:spcAft>
              <a:buClr>
                <a:schemeClr val="dk1"/>
              </a:buClr>
              <a:buSzPts val="1600"/>
              <a:buFont typeface="Arial"/>
              <a:buChar char="•"/>
            </a:pPr>
            <a:r>
              <a:rPr lang="en-US" sz="1700" b="0" i="0" u="none" strike="noStrike" cap="none">
                <a:solidFill>
                  <a:schemeClr val="dk1"/>
                </a:solidFill>
                <a:latin typeface="Josefin Sans"/>
                <a:ea typeface="Josefin Sans"/>
                <a:cs typeface="Josefin Sans"/>
                <a:sym typeface="Josefin Sans"/>
              </a:rPr>
              <a:t>Framework agnostic solutions</a:t>
            </a:r>
            <a:endParaRPr sz="1700" b="0" i="0" u="none" strike="noStrike" cap="none">
              <a:solidFill>
                <a:schemeClr val="dk1"/>
              </a:solidFill>
              <a:latin typeface="Josefin Sans"/>
              <a:ea typeface="Josefin Sans"/>
              <a:cs typeface="Josefin Sans"/>
              <a:sym typeface="Josefin Sans"/>
            </a:endParaRPr>
          </a:p>
        </p:txBody>
      </p:sp>
      <p:sp>
        <p:nvSpPr>
          <p:cNvPr id="1559" name="Google Shape;1559;p52"/>
          <p:cNvSpPr txBox="1"/>
          <p:nvPr/>
        </p:nvSpPr>
        <p:spPr>
          <a:xfrm>
            <a:off x="7494508" y="3616793"/>
            <a:ext cx="4198794" cy="2000507"/>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1" u="none" strike="noStrike" cap="none">
                <a:solidFill>
                  <a:schemeClr val="dk1"/>
                </a:solidFill>
                <a:latin typeface="Josefin Sans"/>
                <a:ea typeface="Josefin Sans"/>
                <a:cs typeface="Josefin Sans"/>
                <a:sym typeface="Josefin Sans"/>
              </a:rPr>
              <a:t>“Inflectra has proven to be a great partner. Their annual conference, and excellent in-person training have been particularly beneficial. The company is attentive to our specific needs, striving to meet them effectively.”</a:t>
            </a:r>
            <a:endParaRPr sz="1700" b="0" i="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600"/>
              </a:spcBef>
              <a:spcAft>
                <a:spcPts val="0"/>
              </a:spcAft>
              <a:buClr>
                <a:srgbClr val="000000"/>
              </a:buClr>
              <a:buSzPts val="1700"/>
              <a:buFont typeface="Arial"/>
              <a:buNone/>
            </a:pPr>
            <a:r>
              <a:rPr lang="en-US" sz="1700" b="0" i="1" u="none" strike="noStrike" cap="none">
                <a:solidFill>
                  <a:schemeClr val="dk1"/>
                </a:solidFill>
                <a:latin typeface="Josefin Sans"/>
                <a:ea typeface="Josefin Sans"/>
                <a:cs typeface="Josefin Sans"/>
                <a:sym typeface="Josefin Sans"/>
              </a:rPr>
              <a:t>-- Mark W., Lead Software Engineer</a:t>
            </a:r>
            <a:endParaRPr sz="1700" b="0" i="0" u="none" strike="noStrike" cap="none">
              <a:solidFill>
                <a:schemeClr val="dk1"/>
              </a:solidFill>
              <a:latin typeface="Josefin Sans"/>
              <a:ea typeface="Josefin Sans"/>
              <a:cs typeface="Josefin Sans"/>
              <a:sym typeface="Josefin Sans"/>
            </a:endParaRPr>
          </a:p>
        </p:txBody>
      </p:sp>
      <p:pic>
        <p:nvPicPr>
          <p:cNvPr id="1560" name="Google Shape;1560;p52"/>
          <p:cNvPicPr preferRelativeResize="0"/>
          <p:nvPr/>
        </p:nvPicPr>
        <p:blipFill rotWithShape="1">
          <a:blip r:embed="rId4" cstate="screen">
            <a:alphaModFix/>
            <a:extLst>
              <a:ext uri="{28A0092B-C50C-407E-A947-70E740481C1C}">
                <a14:useLocalDpi xmlns:a14="http://schemas.microsoft.com/office/drawing/2010/main"/>
              </a:ext>
            </a:extLst>
          </a:blip>
          <a:srcRect t="-20" r="-1957"/>
          <a:stretch/>
        </p:blipFill>
        <p:spPr>
          <a:xfrm>
            <a:off x="9123150" y="443325"/>
            <a:ext cx="2463949" cy="507850"/>
          </a:xfrm>
          <a:prstGeom prst="rect">
            <a:avLst/>
          </a:prstGeom>
          <a:noFill/>
          <a:ln>
            <a:noFill/>
          </a:ln>
        </p:spPr>
      </p:pic>
      <p:sp>
        <p:nvSpPr>
          <p:cNvPr id="1561" name="Google Shape;1561;p52"/>
          <p:cNvSpPr/>
          <p:nvPr/>
        </p:nvSpPr>
        <p:spPr>
          <a:xfrm>
            <a:off x="485259" y="3142891"/>
            <a:ext cx="6764627" cy="3308167"/>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59108E-43C8-0F84-1DF1-2B47CC83B2F2}"/>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D8002938-AAC5-E5E8-3572-5EC46555976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1665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
          <p:cNvSpPr txBox="1">
            <a:spLocks noGrp="1"/>
          </p:cNvSpPr>
          <p:nvPr>
            <p:ph type="title"/>
          </p:nvPr>
        </p:nvSpPr>
        <p:spPr>
          <a:xfrm>
            <a:off x="371573" y="207730"/>
            <a:ext cx="10982227" cy="7658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Josefin Sans"/>
              <a:buNone/>
            </a:pPr>
            <a:r>
              <a:rPr lang="en-US" sz="3600">
                <a:latin typeface="Josefin Sans"/>
                <a:ea typeface="Josefin Sans"/>
                <a:cs typeface="Josefin Sans"/>
                <a:sym typeface="Josefin Sans"/>
              </a:rPr>
              <a:t>SpiraPlan® - Program Management for Scaling Agile</a:t>
            </a:r>
            <a:endParaRPr sz="3600">
              <a:latin typeface="Josefin Sans"/>
              <a:ea typeface="Josefin Sans"/>
              <a:cs typeface="Josefin Sans"/>
              <a:sym typeface="Josefin Sans"/>
            </a:endParaRPr>
          </a:p>
        </p:txBody>
      </p:sp>
      <p:pic>
        <p:nvPicPr>
          <p:cNvPr id="499" name="Google Shape;499;p8"/>
          <p:cNvPicPr preferRelativeResize="0"/>
          <p:nvPr/>
        </p:nvPicPr>
        <p:blipFill rotWithShape="1">
          <a:blip r:embed="rId3">
            <a:alphaModFix/>
          </a:blip>
          <a:srcRect/>
          <a:stretch/>
        </p:blipFill>
        <p:spPr>
          <a:xfrm>
            <a:off x="11247171" y="231047"/>
            <a:ext cx="662400" cy="719061"/>
          </a:xfrm>
          <a:prstGeom prst="rect">
            <a:avLst/>
          </a:prstGeom>
          <a:noFill/>
          <a:ln>
            <a:noFill/>
          </a:ln>
          <a:effectLst>
            <a:outerShdw blurRad="63500" sx="102000" sy="102000" algn="ctr" rotWithShape="0">
              <a:srgbClr val="000000">
                <a:alpha val="40000"/>
              </a:srgbClr>
            </a:outerShdw>
          </a:effectLst>
        </p:spPr>
      </p:pic>
      <p:sp>
        <p:nvSpPr>
          <p:cNvPr id="500" name="Google Shape;500;p8"/>
          <p:cNvSpPr/>
          <p:nvPr/>
        </p:nvSpPr>
        <p:spPr>
          <a:xfrm>
            <a:off x="9420127" y="4438812"/>
            <a:ext cx="2489444"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Poppins Medium"/>
                <a:ea typeface="Poppins Medium"/>
                <a:cs typeface="Poppins Medium"/>
                <a:sym typeface="Poppins Medium"/>
              </a:rPr>
              <a:t>END USER(S)</a:t>
            </a:r>
            <a:endParaRPr sz="1400" b="0" i="0" u="none" strike="noStrike" cap="none">
              <a:solidFill>
                <a:srgbClr val="FFFFFF"/>
              </a:solidFill>
              <a:latin typeface="Poppins Medium"/>
              <a:ea typeface="Poppins Medium"/>
              <a:cs typeface="Poppins Medium"/>
              <a:sym typeface="Poppins Medium"/>
            </a:endParaRPr>
          </a:p>
        </p:txBody>
      </p:sp>
      <p:sp>
        <p:nvSpPr>
          <p:cNvPr id="501" name="Google Shape;501;p8"/>
          <p:cNvSpPr txBox="1"/>
          <p:nvPr/>
        </p:nvSpPr>
        <p:spPr>
          <a:xfrm>
            <a:off x="1000723" y="1555099"/>
            <a:ext cx="4904778"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Enterprise-grade agile planning &amp; execution capabilities enable the user to have a 360-degree view of all projects and programs</a:t>
            </a:r>
            <a:endParaRPr sz="1400" b="0" i="0" u="none" strike="noStrike" cap="none">
              <a:solidFill>
                <a:srgbClr val="000000"/>
              </a:solidFill>
              <a:latin typeface="Josefin Sans"/>
              <a:ea typeface="Josefin Sans"/>
              <a:cs typeface="Josefin Sans"/>
              <a:sym typeface="Josefin Sans"/>
            </a:endParaRPr>
          </a:p>
        </p:txBody>
      </p:sp>
      <p:sp>
        <p:nvSpPr>
          <p:cNvPr id="502" name="Google Shape;502;p8"/>
          <p:cNvSpPr txBox="1"/>
          <p:nvPr/>
        </p:nvSpPr>
        <p:spPr>
          <a:xfrm>
            <a:off x="1007736" y="2406077"/>
            <a:ext cx="4898943"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Fine-tuned capabilities such as baseline management, configuration management, and version control that are tailored to the complex compliance &amp; quality standards of regulated industries</a:t>
            </a:r>
            <a:endParaRPr sz="1400" b="0" i="0" u="none" strike="noStrike" cap="none">
              <a:solidFill>
                <a:srgbClr val="000000"/>
              </a:solidFill>
              <a:latin typeface="Josefin Sans"/>
              <a:ea typeface="Josefin Sans"/>
              <a:cs typeface="Josefin Sans"/>
              <a:sym typeface="Josefin Sans"/>
            </a:endParaRPr>
          </a:p>
        </p:txBody>
      </p:sp>
      <p:sp>
        <p:nvSpPr>
          <p:cNvPr id="503" name="Google Shape;503;p8"/>
          <p:cNvSpPr txBox="1"/>
          <p:nvPr/>
        </p:nvSpPr>
        <p:spPr>
          <a:xfrm>
            <a:off x="1007737" y="3472107"/>
            <a:ext cx="4897764"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Fully ecosystem-agnostic integrations and various deployment options, designed to fit the needs of any enterprise</a:t>
            </a:r>
            <a:endParaRPr sz="1400" b="0" i="0" u="none" strike="noStrike" cap="none">
              <a:solidFill>
                <a:srgbClr val="000000"/>
              </a:solidFill>
              <a:latin typeface="Josefin Sans"/>
              <a:ea typeface="Josefin Sans"/>
              <a:cs typeface="Josefin Sans"/>
              <a:sym typeface="Josefin Sans"/>
            </a:endParaRPr>
          </a:p>
        </p:txBody>
      </p:sp>
      <p:sp>
        <p:nvSpPr>
          <p:cNvPr id="504" name="Google Shape;504;p8"/>
          <p:cNvSpPr txBox="1"/>
          <p:nvPr/>
        </p:nvSpPr>
        <p:spPr>
          <a:xfrm>
            <a:off x="1011167" y="4274559"/>
            <a:ext cx="490385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Enhanced automation through generative AI, driving efficiencies in creation of project artifacts from requirements and generation of test cases</a:t>
            </a:r>
            <a:endParaRPr sz="1400" b="0" i="0" u="none" strike="noStrike" cap="none">
              <a:solidFill>
                <a:srgbClr val="000000"/>
              </a:solidFill>
              <a:latin typeface="Josefin Sans"/>
              <a:ea typeface="Josefin Sans"/>
              <a:cs typeface="Josefin Sans"/>
              <a:sym typeface="Josefin Sans"/>
            </a:endParaRPr>
          </a:p>
        </p:txBody>
      </p:sp>
      <p:sp>
        <p:nvSpPr>
          <p:cNvPr id="505" name="Google Shape;505;p8"/>
          <p:cNvSpPr txBox="1"/>
          <p:nvPr/>
        </p:nvSpPr>
        <p:spPr>
          <a:xfrm>
            <a:off x="9420127" y="4928022"/>
            <a:ext cx="2489444" cy="1600398"/>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1F2E"/>
              </a:buClr>
              <a:buSzPts val="1200"/>
              <a:buFont typeface="Arial"/>
              <a:buChar char="•"/>
            </a:pPr>
            <a:r>
              <a:rPr lang="en-US" sz="1400" b="0" i="0" u="none" strike="noStrike" cap="none">
                <a:solidFill>
                  <a:srgbClr val="001F2E"/>
                </a:solidFill>
                <a:latin typeface="Josefin Sans"/>
                <a:ea typeface="Josefin Sans"/>
                <a:cs typeface="Josefin Sans"/>
                <a:sym typeface="Josefin Sans"/>
              </a:rPr>
              <a:t>Program &amp; Project Managers</a:t>
            </a:r>
            <a:endParaRPr sz="1600" b="0" i="0" u="none" strike="noStrike" cap="none">
              <a:solidFill>
                <a:srgbClr val="000000"/>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rgbClr val="001F2E"/>
              </a:buClr>
              <a:buSzPts val="1200"/>
              <a:buFont typeface="Arial"/>
              <a:buChar char="•"/>
            </a:pPr>
            <a:r>
              <a:rPr lang="en-US" sz="1400" b="0" i="0" u="none" strike="noStrike" cap="none">
                <a:solidFill>
                  <a:srgbClr val="001F2E"/>
                </a:solidFill>
                <a:latin typeface="Josefin Sans"/>
                <a:ea typeface="Josefin Sans"/>
                <a:cs typeface="Josefin Sans"/>
                <a:sym typeface="Josefin Sans"/>
              </a:rPr>
              <a:t>Risk Management Professionals</a:t>
            </a:r>
            <a:endParaRPr sz="1600" b="0" i="0" u="none" strike="noStrike" cap="none">
              <a:solidFill>
                <a:srgbClr val="000000"/>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rgbClr val="001F2E"/>
              </a:buClr>
              <a:buSzPts val="1200"/>
              <a:buFont typeface="Arial"/>
              <a:buChar char="•"/>
            </a:pPr>
            <a:r>
              <a:rPr lang="en-US" sz="1400" b="0" i="0" u="none" strike="noStrike" cap="none">
                <a:solidFill>
                  <a:srgbClr val="001F2E"/>
                </a:solidFill>
                <a:latin typeface="Josefin Sans"/>
                <a:ea typeface="Josefin Sans"/>
                <a:cs typeface="Josefin Sans"/>
                <a:sym typeface="Josefin Sans"/>
              </a:rPr>
              <a:t>Portfolio Managers</a:t>
            </a:r>
            <a:endParaRPr sz="1600" b="0" i="0" u="none" strike="noStrike" cap="none">
              <a:solidFill>
                <a:srgbClr val="000000"/>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rgbClr val="001F2E"/>
              </a:buClr>
              <a:buSzPts val="1200"/>
              <a:buFont typeface="Arial"/>
              <a:buChar char="•"/>
            </a:pPr>
            <a:r>
              <a:rPr lang="en-US" sz="1400" b="0" i="0" u="none" strike="noStrike" cap="none">
                <a:solidFill>
                  <a:srgbClr val="001F2E"/>
                </a:solidFill>
                <a:latin typeface="Josefin Sans"/>
                <a:ea typeface="Josefin Sans"/>
                <a:cs typeface="Josefin Sans"/>
                <a:sym typeface="Josefin Sans"/>
              </a:rPr>
              <a:t>Chief Information Officer (CIO)</a:t>
            </a:r>
            <a:endParaRPr sz="1600" b="0" i="0" u="none" strike="noStrike" cap="none">
              <a:solidFill>
                <a:srgbClr val="000000"/>
              </a:solidFill>
              <a:latin typeface="Josefin Sans"/>
              <a:ea typeface="Josefin Sans"/>
              <a:cs typeface="Josefin Sans"/>
              <a:sym typeface="Josefin Sans"/>
            </a:endParaRPr>
          </a:p>
        </p:txBody>
      </p:sp>
      <p:sp>
        <p:nvSpPr>
          <p:cNvPr id="506" name="Google Shape;506;p8"/>
          <p:cNvSpPr txBox="1"/>
          <p:nvPr/>
        </p:nvSpPr>
        <p:spPr>
          <a:xfrm>
            <a:off x="6593455" y="2160574"/>
            <a:ext cx="53161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Focus on “built-in”; with integrations, capabilities, artifacts, and more all included to minimize limitations</a:t>
            </a:r>
            <a:endParaRPr sz="1600" b="0" i="0" u="none" strike="noStrike" cap="none">
              <a:solidFill>
                <a:srgbClr val="000000"/>
              </a:solidFill>
              <a:latin typeface="Josefin Sans"/>
              <a:ea typeface="Josefin Sans"/>
              <a:cs typeface="Josefin Sans"/>
              <a:sym typeface="Josefin Sans"/>
            </a:endParaRPr>
          </a:p>
        </p:txBody>
      </p:sp>
      <p:sp>
        <p:nvSpPr>
          <p:cNvPr id="507" name="Google Shape;507;p8"/>
          <p:cNvSpPr txBox="1"/>
          <p:nvPr/>
        </p:nvSpPr>
        <p:spPr>
          <a:xfrm>
            <a:off x="6593455" y="2648725"/>
            <a:ext cx="531611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Tailored for highly regulated industries, enabling customers to deliver high quality, mission-critical software without sacrificing speed for compliance</a:t>
            </a:r>
            <a:endParaRPr sz="1600" b="0" i="0" u="none" strike="noStrike" cap="none">
              <a:solidFill>
                <a:srgbClr val="000000"/>
              </a:solidFill>
              <a:latin typeface="Josefin Sans"/>
              <a:ea typeface="Josefin Sans"/>
              <a:cs typeface="Josefin Sans"/>
              <a:sym typeface="Josefin Sans"/>
            </a:endParaRPr>
          </a:p>
        </p:txBody>
      </p:sp>
      <p:sp>
        <p:nvSpPr>
          <p:cNvPr id="508" name="Google Shape;508;p8"/>
          <p:cNvSpPr txBox="1"/>
          <p:nvPr/>
        </p:nvSpPr>
        <p:spPr>
          <a:xfrm>
            <a:off x="6614442" y="3329126"/>
            <a:ext cx="529512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OData API for dashboard / report creation with customized queries from common reporting tools (e.g., Excel, PowerBI)</a:t>
            </a:r>
            <a:endParaRPr sz="1600" b="0" i="0" u="none" strike="noStrike" cap="none">
              <a:solidFill>
                <a:srgbClr val="000000"/>
              </a:solidFill>
              <a:latin typeface="Josefin Sans"/>
              <a:ea typeface="Josefin Sans"/>
              <a:cs typeface="Josefin Sans"/>
              <a:sym typeface="Josefin Sans"/>
            </a:endParaRPr>
          </a:p>
        </p:txBody>
      </p:sp>
      <p:sp>
        <p:nvSpPr>
          <p:cNvPr id="509" name="Google Shape;509;p8"/>
          <p:cNvSpPr txBox="1"/>
          <p:nvPr/>
        </p:nvSpPr>
        <p:spPr>
          <a:xfrm>
            <a:off x="6578946" y="1484171"/>
            <a:ext cx="533062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Truly holistic solution that allows full planning, development, and testing in one solution, eliminating the need to purchase multiple products</a:t>
            </a:r>
            <a:endParaRPr sz="1400" b="0" i="0" u="none" strike="noStrike" cap="none">
              <a:solidFill>
                <a:srgbClr val="000000"/>
              </a:solidFill>
              <a:latin typeface="Josefin Sans"/>
              <a:ea typeface="Josefin Sans"/>
              <a:cs typeface="Josefin Sans"/>
              <a:sym typeface="Josefin Sans"/>
            </a:endParaRPr>
          </a:p>
        </p:txBody>
      </p:sp>
      <p:grpSp>
        <p:nvGrpSpPr>
          <p:cNvPr id="510" name="Google Shape;510;p8"/>
          <p:cNvGrpSpPr/>
          <p:nvPr/>
        </p:nvGrpSpPr>
        <p:grpSpPr>
          <a:xfrm>
            <a:off x="371573" y="3557371"/>
            <a:ext cx="596012" cy="594978"/>
            <a:chOff x="411097" y="3327393"/>
            <a:chExt cx="596012" cy="594978"/>
          </a:xfrm>
        </p:grpSpPr>
        <p:sp>
          <p:nvSpPr>
            <p:cNvPr id="511" name="Google Shape;511;p8"/>
            <p:cNvSpPr/>
            <p:nvPr/>
          </p:nvSpPr>
          <p:spPr>
            <a:xfrm>
              <a:off x="411097" y="3327393"/>
              <a:ext cx="596012" cy="594978"/>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512" name="Google Shape;512;p8" descr="Juggler with solid fill"/>
            <p:cNvPicPr preferRelativeResize="0"/>
            <p:nvPr/>
          </p:nvPicPr>
          <p:blipFill rotWithShape="1">
            <a:blip r:embed="rId4">
              <a:alphaModFix/>
            </a:blip>
            <a:srcRect/>
            <a:stretch/>
          </p:blipFill>
          <p:spPr>
            <a:xfrm>
              <a:off x="475931" y="3391710"/>
              <a:ext cx="466344" cy="466344"/>
            </a:xfrm>
            <a:prstGeom prst="rect">
              <a:avLst/>
            </a:prstGeom>
            <a:noFill/>
            <a:ln>
              <a:noFill/>
            </a:ln>
          </p:spPr>
        </p:pic>
      </p:grpSp>
      <p:grpSp>
        <p:nvGrpSpPr>
          <p:cNvPr id="513" name="Google Shape;513;p8"/>
          <p:cNvGrpSpPr/>
          <p:nvPr/>
        </p:nvGrpSpPr>
        <p:grpSpPr>
          <a:xfrm>
            <a:off x="371573" y="2591851"/>
            <a:ext cx="596012" cy="594978"/>
            <a:chOff x="411097" y="2669908"/>
            <a:chExt cx="596012" cy="594978"/>
          </a:xfrm>
        </p:grpSpPr>
        <p:sp>
          <p:nvSpPr>
            <p:cNvPr id="514" name="Google Shape;514;p8"/>
            <p:cNvSpPr/>
            <p:nvPr/>
          </p:nvSpPr>
          <p:spPr>
            <a:xfrm>
              <a:off x="411097" y="2669908"/>
              <a:ext cx="596012" cy="594978"/>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515" name="Google Shape;515;p8" descr="Rating 3 Star with solid fill"/>
            <p:cNvPicPr preferRelativeResize="0"/>
            <p:nvPr/>
          </p:nvPicPr>
          <p:blipFill rotWithShape="1">
            <a:blip r:embed="rId5">
              <a:alphaModFix/>
            </a:blip>
            <a:srcRect/>
            <a:stretch/>
          </p:blipFill>
          <p:spPr>
            <a:xfrm>
              <a:off x="475931" y="2734225"/>
              <a:ext cx="466344" cy="466344"/>
            </a:xfrm>
            <a:prstGeom prst="rect">
              <a:avLst/>
            </a:prstGeom>
            <a:noFill/>
            <a:ln>
              <a:noFill/>
            </a:ln>
          </p:spPr>
        </p:pic>
      </p:grpSp>
      <p:grpSp>
        <p:nvGrpSpPr>
          <p:cNvPr id="516" name="Google Shape;516;p8"/>
          <p:cNvGrpSpPr/>
          <p:nvPr/>
        </p:nvGrpSpPr>
        <p:grpSpPr>
          <a:xfrm>
            <a:off x="371573" y="1621474"/>
            <a:ext cx="596012" cy="594978"/>
            <a:chOff x="411097" y="2012423"/>
            <a:chExt cx="596012" cy="594978"/>
          </a:xfrm>
        </p:grpSpPr>
        <p:sp>
          <p:nvSpPr>
            <p:cNvPr id="517" name="Google Shape;517;p8"/>
            <p:cNvSpPr/>
            <p:nvPr/>
          </p:nvSpPr>
          <p:spPr>
            <a:xfrm>
              <a:off x="411097" y="2012423"/>
              <a:ext cx="596012" cy="594978"/>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518" name="Google Shape;518;p8" descr="Arrow circle with solid fill"/>
            <p:cNvPicPr preferRelativeResize="0"/>
            <p:nvPr/>
          </p:nvPicPr>
          <p:blipFill rotWithShape="1">
            <a:blip r:embed="rId6">
              <a:alphaModFix/>
            </a:blip>
            <a:srcRect/>
            <a:stretch/>
          </p:blipFill>
          <p:spPr>
            <a:xfrm>
              <a:off x="475931" y="2076740"/>
              <a:ext cx="466344" cy="466344"/>
            </a:xfrm>
            <a:prstGeom prst="rect">
              <a:avLst/>
            </a:prstGeom>
            <a:noFill/>
            <a:ln>
              <a:noFill/>
            </a:ln>
          </p:spPr>
        </p:pic>
      </p:grpSp>
      <p:grpSp>
        <p:nvGrpSpPr>
          <p:cNvPr id="519" name="Google Shape;519;p8"/>
          <p:cNvGrpSpPr/>
          <p:nvPr/>
        </p:nvGrpSpPr>
        <p:grpSpPr>
          <a:xfrm>
            <a:off x="371573" y="4375167"/>
            <a:ext cx="596012" cy="594978"/>
            <a:chOff x="411097" y="3984878"/>
            <a:chExt cx="596012" cy="594978"/>
          </a:xfrm>
        </p:grpSpPr>
        <p:sp>
          <p:nvSpPr>
            <p:cNvPr id="520" name="Google Shape;520;p8"/>
            <p:cNvSpPr/>
            <p:nvPr/>
          </p:nvSpPr>
          <p:spPr>
            <a:xfrm>
              <a:off x="411097" y="3984878"/>
              <a:ext cx="596012" cy="594978"/>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pic>
          <p:nvPicPr>
            <p:cNvPr id="521" name="Google Shape;521;p8" descr="Head with gears with solid fill"/>
            <p:cNvPicPr preferRelativeResize="0"/>
            <p:nvPr/>
          </p:nvPicPr>
          <p:blipFill rotWithShape="1">
            <a:blip r:embed="rId7">
              <a:alphaModFix/>
            </a:blip>
            <a:srcRect/>
            <a:stretch/>
          </p:blipFill>
          <p:spPr>
            <a:xfrm>
              <a:off x="475931" y="4049195"/>
              <a:ext cx="466344" cy="466344"/>
            </a:xfrm>
            <a:prstGeom prst="rect">
              <a:avLst/>
            </a:prstGeom>
            <a:noFill/>
            <a:ln>
              <a:noFill/>
            </a:ln>
          </p:spPr>
        </p:pic>
      </p:grpSp>
      <p:sp>
        <p:nvSpPr>
          <p:cNvPr id="522" name="Google Shape;522;p8"/>
          <p:cNvSpPr/>
          <p:nvPr/>
        </p:nvSpPr>
        <p:spPr>
          <a:xfrm>
            <a:off x="357010" y="1063195"/>
            <a:ext cx="5535106"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Poppins Medium"/>
                <a:ea typeface="Poppins Medium"/>
                <a:cs typeface="Poppins Medium"/>
                <a:sym typeface="Poppins Medium"/>
              </a:rPr>
              <a:t>KEY FEATURES &amp; BENEFITS</a:t>
            </a:r>
            <a:endParaRPr sz="1400" b="0" i="0" u="none" strike="noStrike" cap="none">
              <a:solidFill>
                <a:srgbClr val="FFFFFF"/>
              </a:solidFill>
              <a:latin typeface="Poppins Medium"/>
              <a:ea typeface="Poppins Medium"/>
              <a:cs typeface="Poppins Medium"/>
              <a:sym typeface="Poppins Medium"/>
            </a:endParaRPr>
          </a:p>
        </p:txBody>
      </p:sp>
      <p:sp>
        <p:nvSpPr>
          <p:cNvPr id="523" name="Google Shape;523;p8"/>
          <p:cNvSpPr/>
          <p:nvPr/>
        </p:nvSpPr>
        <p:spPr>
          <a:xfrm>
            <a:off x="6285320" y="1064947"/>
            <a:ext cx="5624251"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Poppins Medium"/>
                <a:ea typeface="Poppins Medium"/>
                <a:cs typeface="Poppins Medium"/>
                <a:sym typeface="Poppins Medium"/>
              </a:rPr>
              <a:t>DIFFERENTIATORS</a:t>
            </a:r>
            <a:endParaRPr sz="1400" b="0" i="0" u="none" strike="noStrike" cap="none">
              <a:solidFill>
                <a:srgbClr val="FFFFFF"/>
              </a:solidFill>
              <a:latin typeface="Poppins Medium"/>
              <a:ea typeface="Poppins Medium"/>
              <a:cs typeface="Poppins Medium"/>
              <a:sym typeface="Poppins Medium"/>
            </a:endParaRPr>
          </a:p>
        </p:txBody>
      </p:sp>
      <p:sp>
        <p:nvSpPr>
          <p:cNvPr id="524" name="Google Shape;524;p8"/>
          <p:cNvSpPr/>
          <p:nvPr/>
        </p:nvSpPr>
        <p:spPr>
          <a:xfrm>
            <a:off x="6286501" y="4448390"/>
            <a:ext cx="2940935"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Poppins Medium"/>
                <a:ea typeface="Poppins Medium"/>
                <a:cs typeface="Poppins Medium"/>
                <a:sym typeface="Poppins Medium"/>
              </a:rPr>
              <a:t>POPULAR INTEGRATIONS</a:t>
            </a:r>
            <a:endParaRPr sz="1600" b="1" i="0" u="none" strike="noStrike" cap="none" baseline="30000">
              <a:solidFill>
                <a:srgbClr val="FFFFFF"/>
              </a:solidFill>
              <a:latin typeface="Poppins Medium"/>
              <a:ea typeface="Poppins Medium"/>
              <a:cs typeface="Poppins Medium"/>
              <a:sym typeface="Poppins Medium"/>
            </a:endParaRPr>
          </a:p>
        </p:txBody>
      </p:sp>
      <p:sp>
        <p:nvSpPr>
          <p:cNvPr id="525" name="Google Shape;525;p8"/>
          <p:cNvSpPr txBox="1"/>
          <p:nvPr/>
        </p:nvSpPr>
        <p:spPr>
          <a:xfrm>
            <a:off x="6578947" y="3941735"/>
            <a:ext cx="531611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1F2E"/>
                </a:solidFill>
                <a:latin typeface="Josefin Sans"/>
                <a:ea typeface="Josefin Sans"/>
                <a:cs typeface="Josefin Sans"/>
                <a:sym typeface="Josefin Sans"/>
              </a:rPr>
              <a:t>Operate in both cloud and on-premise hosting environments</a:t>
            </a:r>
            <a:endParaRPr sz="1600" b="0" i="0" u="none" strike="noStrike" cap="none">
              <a:solidFill>
                <a:srgbClr val="000000"/>
              </a:solidFill>
              <a:latin typeface="Josefin Sans"/>
              <a:ea typeface="Josefin Sans"/>
              <a:cs typeface="Josefin Sans"/>
              <a:sym typeface="Josefin Sans"/>
            </a:endParaRPr>
          </a:p>
        </p:txBody>
      </p:sp>
      <p:sp>
        <p:nvSpPr>
          <p:cNvPr id="526" name="Google Shape;526;p8"/>
          <p:cNvSpPr/>
          <p:nvPr/>
        </p:nvSpPr>
        <p:spPr>
          <a:xfrm>
            <a:off x="6285320" y="1551949"/>
            <a:ext cx="306000" cy="305470"/>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1</a:t>
            </a:r>
            <a:endParaRPr sz="1400" b="0" i="0" u="none" strike="noStrike" cap="none">
              <a:solidFill>
                <a:srgbClr val="000000"/>
              </a:solidFill>
              <a:latin typeface="Josefin Sans"/>
              <a:ea typeface="Josefin Sans"/>
              <a:cs typeface="Josefin Sans"/>
              <a:sym typeface="Josefin Sans"/>
            </a:endParaRPr>
          </a:p>
        </p:txBody>
      </p:sp>
      <p:sp>
        <p:nvSpPr>
          <p:cNvPr id="527" name="Google Shape;527;p8"/>
          <p:cNvSpPr/>
          <p:nvPr/>
        </p:nvSpPr>
        <p:spPr>
          <a:xfrm>
            <a:off x="6285320" y="2165777"/>
            <a:ext cx="306000" cy="305470"/>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2</a:t>
            </a:r>
            <a:endParaRPr sz="1400" b="0" i="0" u="none" strike="noStrike" cap="none">
              <a:solidFill>
                <a:srgbClr val="000000"/>
              </a:solidFill>
              <a:latin typeface="Josefin Sans"/>
              <a:ea typeface="Josefin Sans"/>
              <a:cs typeface="Josefin Sans"/>
              <a:sym typeface="Josefin Sans"/>
            </a:endParaRPr>
          </a:p>
        </p:txBody>
      </p:sp>
      <p:sp>
        <p:nvSpPr>
          <p:cNvPr id="528" name="Google Shape;528;p8"/>
          <p:cNvSpPr/>
          <p:nvPr/>
        </p:nvSpPr>
        <p:spPr>
          <a:xfrm>
            <a:off x="6285320" y="2713441"/>
            <a:ext cx="306000" cy="305470"/>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3</a:t>
            </a:r>
            <a:endParaRPr sz="1400" b="0" i="0" u="none" strike="noStrike" cap="none">
              <a:solidFill>
                <a:srgbClr val="000000"/>
              </a:solidFill>
              <a:latin typeface="Josefin Sans"/>
              <a:ea typeface="Josefin Sans"/>
              <a:cs typeface="Josefin Sans"/>
              <a:sym typeface="Josefin Sans"/>
            </a:endParaRPr>
          </a:p>
        </p:txBody>
      </p:sp>
      <p:sp>
        <p:nvSpPr>
          <p:cNvPr id="529" name="Google Shape;529;p8"/>
          <p:cNvSpPr/>
          <p:nvPr/>
        </p:nvSpPr>
        <p:spPr>
          <a:xfrm>
            <a:off x="6285320" y="3342585"/>
            <a:ext cx="306000" cy="305470"/>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4</a:t>
            </a:r>
            <a:endParaRPr sz="1400" b="0" i="0" u="none" strike="noStrike" cap="none">
              <a:solidFill>
                <a:srgbClr val="000000"/>
              </a:solidFill>
              <a:latin typeface="Josefin Sans"/>
              <a:ea typeface="Josefin Sans"/>
              <a:cs typeface="Josefin Sans"/>
              <a:sym typeface="Josefin Sans"/>
            </a:endParaRPr>
          </a:p>
        </p:txBody>
      </p:sp>
      <p:sp>
        <p:nvSpPr>
          <p:cNvPr id="530" name="Google Shape;530;p8"/>
          <p:cNvSpPr/>
          <p:nvPr/>
        </p:nvSpPr>
        <p:spPr>
          <a:xfrm>
            <a:off x="6286501" y="3939319"/>
            <a:ext cx="306000" cy="305470"/>
          </a:xfrm>
          <a:prstGeom prst="ellipse">
            <a:avLst/>
          </a:prstGeom>
          <a:solidFill>
            <a:schemeClr val="dk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Josefin Sans"/>
                <a:ea typeface="Josefin Sans"/>
                <a:cs typeface="Josefin Sans"/>
                <a:sym typeface="Josefin Sans"/>
              </a:rPr>
              <a:t>5</a:t>
            </a:r>
            <a:endParaRPr sz="1400" b="0" i="0" u="none" strike="noStrike" cap="none">
              <a:solidFill>
                <a:srgbClr val="000000"/>
              </a:solidFill>
              <a:latin typeface="Josefin Sans"/>
              <a:ea typeface="Josefin Sans"/>
              <a:cs typeface="Josefin Sans"/>
              <a:sym typeface="Josefin Sans"/>
            </a:endParaRPr>
          </a:p>
        </p:txBody>
      </p:sp>
      <p:grpSp>
        <p:nvGrpSpPr>
          <p:cNvPr id="531" name="Google Shape;531;p8"/>
          <p:cNvGrpSpPr/>
          <p:nvPr/>
        </p:nvGrpSpPr>
        <p:grpSpPr>
          <a:xfrm>
            <a:off x="282429" y="5123630"/>
            <a:ext cx="1980119" cy="1393138"/>
            <a:chOff x="282429" y="4655282"/>
            <a:chExt cx="1980119" cy="1393138"/>
          </a:xfrm>
        </p:grpSpPr>
        <p:sp>
          <p:nvSpPr>
            <p:cNvPr id="532" name="Google Shape;532;p8"/>
            <p:cNvSpPr txBox="1"/>
            <p:nvPr/>
          </p:nvSpPr>
          <p:spPr>
            <a:xfrm>
              <a:off x="282429" y="4668087"/>
              <a:ext cx="198011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rgbClr val="001F2E"/>
                  </a:solidFill>
                  <a:latin typeface="Josefin Sans"/>
                  <a:ea typeface="Josefin Sans"/>
                  <a:cs typeface="Josefin Sans"/>
                  <a:sym typeface="Josefin Sans"/>
                </a:rPr>
                <a:t>30%</a:t>
              </a:r>
              <a:endParaRPr sz="1400" b="0" i="0" u="none" strike="noStrike" cap="none">
                <a:solidFill>
                  <a:srgbClr val="000000"/>
                </a:solidFill>
                <a:latin typeface="Josefin Sans"/>
                <a:ea typeface="Josefin Sans"/>
                <a:cs typeface="Josefin Sans"/>
                <a:sym typeface="Josefin Sans"/>
              </a:endParaRPr>
            </a:p>
          </p:txBody>
        </p:sp>
        <p:sp>
          <p:nvSpPr>
            <p:cNvPr id="533" name="Google Shape;533;p8"/>
            <p:cNvSpPr txBox="1"/>
            <p:nvPr/>
          </p:nvSpPr>
          <p:spPr>
            <a:xfrm>
              <a:off x="282429" y="5402089"/>
              <a:ext cx="19801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1F2E"/>
                  </a:solidFill>
                  <a:latin typeface="Josefin Sans"/>
                  <a:ea typeface="Josefin Sans"/>
                  <a:cs typeface="Josefin Sans"/>
                  <a:sym typeface="Josefin Sans"/>
                </a:rPr>
                <a:t>faster </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1F2E"/>
                  </a:solidFill>
                  <a:latin typeface="Josefin Sans"/>
                  <a:ea typeface="Josefin Sans"/>
                  <a:cs typeface="Josefin Sans"/>
                  <a:sym typeface="Josefin Sans"/>
                </a:rPr>
                <a:t>delivery</a:t>
              </a:r>
              <a:endParaRPr sz="1400" b="0" i="0" u="none" strike="noStrike" cap="none">
                <a:solidFill>
                  <a:srgbClr val="000000"/>
                </a:solidFill>
                <a:latin typeface="Josefin Sans"/>
                <a:ea typeface="Josefin Sans"/>
                <a:cs typeface="Josefin Sans"/>
                <a:sym typeface="Josefin Sans"/>
              </a:endParaRPr>
            </a:p>
          </p:txBody>
        </p:sp>
        <p:sp>
          <p:nvSpPr>
            <p:cNvPr id="534" name="Google Shape;534;p8"/>
            <p:cNvSpPr/>
            <p:nvPr/>
          </p:nvSpPr>
          <p:spPr>
            <a:xfrm>
              <a:off x="372996" y="4655282"/>
              <a:ext cx="1798984" cy="1299868"/>
            </a:xfrm>
            <a:prstGeom prst="roundRect">
              <a:avLst>
                <a:gd name="adj" fmla="val 16667"/>
              </a:avLst>
            </a:prstGeom>
            <a:noFill/>
            <a:ln w="19050" cap="flat" cmpd="sng">
              <a:solidFill>
                <a:srgbClr val="FF6F43"/>
              </a:solidFill>
              <a:prstDash val="solid"/>
              <a:miter lim="800000"/>
              <a:headEnd type="none" w="sm" len="sm"/>
              <a:tailEnd type="none" w="sm" len="sm"/>
            </a:ln>
            <a:effectLst>
              <a:outerShdw blurRad="63500" sx="102000" sy="102000" algn="ctr" rotWithShape="0">
                <a:schemeClr val="lt1">
                  <a:alpha val="4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1F2E"/>
                </a:solidFill>
                <a:latin typeface="Josefin Sans"/>
                <a:ea typeface="Josefin Sans"/>
                <a:cs typeface="Josefin Sans"/>
                <a:sym typeface="Josefin Sans"/>
              </a:endParaRPr>
            </a:p>
          </p:txBody>
        </p:sp>
      </p:grpSp>
      <p:grpSp>
        <p:nvGrpSpPr>
          <p:cNvPr id="535" name="Google Shape;535;p8"/>
          <p:cNvGrpSpPr/>
          <p:nvPr/>
        </p:nvGrpSpPr>
        <p:grpSpPr>
          <a:xfrm>
            <a:off x="4024822" y="5123542"/>
            <a:ext cx="1980771" cy="1393226"/>
            <a:chOff x="4024822" y="4655194"/>
            <a:chExt cx="1980771" cy="1393226"/>
          </a:xfrm>
        </p:grpSpPr>
        <p:sp>
          <p:nvSpPr>
            <p:cNvPr id="536" name="Google Shape;536;p8"/>
            <p:cNvSpPr txBox="1"/>
            <p:nvPr/>
          </p:nvSpPr>
          <p:spPr>
            <a:xfrm>
              <a:off x="4025474" y="4668087"/>
              <a:ext cx="198011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rgbClr val="001F2E"/>
                  </a:solidFill>
                  <a:latin typeface="Josefin Sans"/>
                  <a:ea typeface="Josefin Sans"/>
                  <a:cs typeface="Josefin Sans"/>
                  <a:sym typeface="Josefin Sans"/>
                </a:rPr>
                <a:t>30%</a:t>
              </a:r>
              <a:endParaRPr sz="1400" b="0" i="0" u="none" strike="noStrike" cap="none">
                <a:solidFill>
                  <a:srgbClr val="000000"/>
                </a:solidFill>
                <a:latin typeface="Josefin Sans"/>
                <a:ea typeface="Josefin Sans"/>
                <a:cs typeface="Josefin Sans"/>
                <a:sym typeface="Josefin Sans"/>
              </a:endParaRPr>
            </a:p>
          </p:txBody>
        </p:sp>
        <p:sp>
          <p:nvSpPr>
            <p:cNvPr id="537" name="Google Shape;537;p8"/>
            <p:cNvSpPr txBox="1"/>
            <p:nvPr/>
          </p:nvSpPr>
          <p:spPr>
            <a:xfrm>
              <a:off x="4024822" y="5402089"/>
              <a:ext cx="19801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1F2E"/>
                  </a:solidFill>
                  <a:latin typeface="Josefin Sans"/>
                  <a:ea typeface="Josefin Sans"/>
                  <a:cs typeface="Josefin Sans"/>
                  <a:sym typeface="Josefin Sans"/>
                </a:rPr>
                <a:t>reduced </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1F2E"/>
                  </a:solidFill>
                  <a:latin typeface="Josefin Sans"/>
                  <a:ea typeface="Josefin Sans"/>
                  <a:cs typeface="Josefin Sans"/>
                  <a:sym typeface="Josefin Sans"/>
                </a:rPr>
                <a:t>risk</a:t>
              </a:r>
              <a:endParaRPr sz="1400" b="0" i="0" u="none" strike="noStrike" cap="none">
                <a:solidFill>
                  <a:srgbClr val="000000"/>
                </a:solidFill>
                <a:latin typeface="Josefin Sans"/>
                <a:ea typeface="Josefin Sans"/>
                <a:cs typeface="Josefin Sans"/>
                <a:sym typeface="Josefin Sans"/>
              </a:endParaRPr>
            </a:p>
          </p:txBody>
        </p:sp>
        <p:sp>
          <p:nvSpPr>
            <p:cNvPr id="538" name="Google Shape;538;p8"/>
            <p:cNvSpPr/>
            <p:nvPr/>
          </p:nvSpPr>
          <p:spPr>
            <a:xfrm>
              <a:off x="4116042" y="4655194"/>
              <a:ext cx="1798984" cy="1299868"/>
            </a:xfrm>
            <a:prstGeom prst="roundRect">
              <a:avLst>
                <a:gd name="adj" fmla="val 16667"/>
              </a:avLst>
            </a:prstGeom>
            <a:noFill/>
            <a:ln w="19050" cap="flat" cmpd="sng">
              <a:solidFill>
                <a:srgbClr val="FF6F43"/>
              </a:solidFill>
              <a:prstDash val="solid"/>
              <a:miter lim="800000"/>
              <a:headEnd type="none" w="sm" len="sm"/>
              <a:tailEnd type="none" w="sm" len="sm"/>
            </a:ln>
            <a:effectLst>
              <a:outerShdw blurRad="63500" sx="102000" sy="102000" algn="ctr" rotWithShape="0">
                <a:schemeClr val="lt1">
                  <a:alpha val="4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grpSp>
      <p:grpSp>
        <p:nvGrpSpPr>
          <p:cNvPr id="539" name="Google Shape;539;p8"/>
          <p:cNvGrpSpPr/>
          <p:nvPr/>
        </p:nvGrpSpPr>
        <p:grpSpPr>
          <a:xfrm>
            <a:off x="2134504" y="5123542"/>
            <a:ext cx="1999311" cy="1393226"/>
            <a:chOff x="2153810" y="4655194"/>
            <a:chExt cx="1999311" cy="1393226"/>
          </a:xfrm>
        </p:grpSpPr>
        <p:sp>
          <p:nvSpPr>
            <p:cNvPr id="540" name="Google Shape;540;p8"/>
            <p:cNvSpPr txBox="1"/>
            <p:nvPr/>
          </p:nvSpPr>
          <p:spPr>
            <a:xfrm>
              <a:off x="2173002" y="4668087"/>
              <a:ext cx="198011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rgbClr val="001F2E"/>
                  </a:solidFill>
                  <a:latin typeface="Josefin Sans"/>
                  <a:ea typeface="Josefin Sans"/>
                  <a:cs typeface="Josefin Sans"/>
                  <a:sym typeface="Josefin Sans"/>
                </a:rPr>
                <a:t>40%</a:t>
              </a:r>
              <a:endParaRPr sz="1400" b="0" i="0" u="none" strike="noStrike" cap="none">
                <a:solidFill>
                  <a:srgbClr val="000000"/>
                </a:solidFill>
                <a:latin typeface="Josefin Sans"/>
                <a:ea typeface="Josefin Sans"/>
                <a:cs typeface="Josefin Sans"/>
                <a:sym typeface="Josefin Sans"/>
              </a:endParaRPr>
            </a:p>
          </p:txBody>
        </p:sp>
        <p:sp>
          <p:nvSpPr>
            <p:cNvPr id="541" name="Google Shape;541;p8"/>
            <p:cNvSpPr txBox="1"/>
            <p:nvPr/>
          </p:nvSpPr>
          <p:spPr>
            <a:xfrm>
              <a:off x="2153810" y="5402089"/>
              <a:ext cx="19801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1F2E"/>
                  </a:solidFill>
                  <a:latin typeface="Josefin Sans"/>
                  <a:ea typeface="Josefin Sans"/>
                  <a:cs typeface="Josefin Sans"/>
                  <a:sym typeface="Josefin Sans"/>
                </a:rPr>
                <a:t>fewer</a:t>
              </a:r>
              <a:endParaRPr sz="1400" b="0" i="0" u="none" strike="noStrike" cap="none">
                <a:solidFill>
                  <a:srgbClr val="000000"/>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1F2E"/>
                  </a:solidFill>
                  <a:latin typeface="Josefin Sans"/>
                  <a:ea typeface="Josefin Sans"/>
                  <a:cs typeface="Josefin Sans"/>
                  <a:sym typeface="Josefin Sans"/>
                </a:rPr>
                <a:t>defects</a:t>
              </a:r>
              <a:endParaRPr sz="1400" b="0" i="0" u="none" strike="noStrike" cap="none">
                <a:solidFill>
                  <a:srgbClr val="000000"/>
                </a:solidFill>
                <a:latin typeface="Josefin Sans"/>
                <a:ea typeface="Josefin Sans"/>
                <a:cs typeface="Josefin Sans"/>
                <a:sym typeface="Josefin Sans"/>
              </a:endParaRPr>
            </a:p>
          </p:txBody>
        </p:sp>
        <p:sp>
          <p:nvSpPr>
            <p:cNvPr id="542" name="Google Shape;542;p8"/>
            <p:cNvSpPr/>
            <p:nvPr/>
          </p:nvSpPr>
          <p:spPr>
            <a:xfrm>
              <a:off x="2263569" y="4655194"/>
              <a:ext cx="1798984" cy="1299868"/>
            </a:xfrm>
            <a:prstGeom prst="roundRect">
              <a:avLst>
                <a:gd name="adj" fmla="val 16667"/>
              </a:avLst>
            </a:prstGeom>
            <a:noFill/>
            <a:ln w="19050" cap="flat" cmpd="sng">
              <a:solidFill>
                <a:srgbClr val="FF6F43"/>
              </a:solidFill>
              <a:prstDash val="solid"/>
              <a:miter lim="800000"/>
              <a:headEnd type="none" w="sm" len="sm"/>
              <a:tailEnd type="none" w="sm" len="sm"/>
            </a:ln>
            <a:effectLst>
              <a:outerShdw blurRad="63500" sx="102000" sy="102000" algn="ctr" rotWithShape="0">
                <a:schemeClr val="lt1">
                  <a:alpha val="4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CCB26"/>
                </a:solidFill>
                <a:latin typeface="Josefin Sans"/>
                <a:ea typeface="Josefin Sans"/>
                <a:cs typeface="Josefin Sans"/>
                <a:sym typeface="Josefin Sans"/>
              </a:endParaRPr>
            </a:p>
          </p:txBody>
        </p:sp>
      </p:grpSp>
      <p:pic>
        <p:nvPicPr>
          <p:cNvPr id="543" name="Google Shape;543;p8"/>
          <p:cNvPicPr preferRelativeResize="0"/>
          <p:nvPr/>
        </p:nvPicPr>
        <p:blipFill rotWithShape="1">
          <a:blip r:embed="rId8">
            <a:alphaModFix/>
          </a:blip>
          <a:srcRect/>
          <a:stretch/>
        </p:blipFill>
        <p:spPr>
          <a:xfrm>
            <a:off x="6439456" y="5011463"/>
            <a:ext cx="1327760" cy="349677"/>
          </a:xfrm>
          <a:prstGeom prst="rect">
            <a:avLst/>
          </a:prstGeom>
          <a:noFill/>
          <a:ln>
            <a:noFill/>
          </a:ln>
        </p:spPr>
      </p:pic>
      <p:pic>
        <p:nvPicPr>
          <p:cNvPr id="544" name="Google Shape;544;p8"/>
          <p:cNvPicPr preferRelativeResize="0"/>
          <p:nvPr/>
        </p:nvPicPr>
        <p:blipFill rotWithShape="1">
          <a:blip r:embed="rId9">
            <a:alphaModFix/>
          </a:blip>
          <a:srcRect/>
          <a:stretch/>
        </p:blipFill>
        <p:spPr>
          <a:xfrm>
            <a:off x="6413742" y="5461176"/>
            <a:ext cx="1300700" cy="460424"/>
          </a:xfrm>
          <a:prstGeom prst="rect">
            <a:avLst/>
          </a:prstGeom>
          <a:noFill/>
          <a:ln>
            <a:noFill/>
          </a:ln>
        </p:spPr>
      </p:pic>
      <p:pic>
        <p:nvPicPr>
          <p:cNvPr id="545" name="Google Shape;545;p8"/>
          <p:cNvPicPr preferRelativeResize="0"/>
          <p:nvPr/>
        </p:nvPicPr>
        <p:blipFill rotWithShape="1">
          <a:blip r:embed="rId10">
            <a:alphaModFix/>
          </a:blip>
          <a:srcRect/>
          <a:stretch/>
        </p:blipFill>
        <p:spPr>
          <a:xfrm>
            <a:off x="7959906" y="4995380"/>
            <a:ext cx="1091652" cy="365760"/>
          </a:xfrm>
          <a:prstGeom prst="rect">
            <a:avLst/>
          </a:prstGeom>
          <a:noFill/>
          <a:ln>
            <a:noFill/>
          </a:ln>
        </p:spPr>
      </p:pic>
      <p:pic>
        <p:nvPicPr>
          <p:cNvPr id="546" name="Google Shape;546;p8"/>
          <p:cNvPicPr preferRelativeResize="0"/>
          <p:nvPr/>
        </p:nvPicPr>
        <p:blipFill rotWithShape="1">
          <a:blip r:embed="rId11">
            <a:alphaModFix/>
          </a:blip>
          <a:srcRect/>
          <a:stretch/>
        </p:blipFill>
        <p:spPr>
          <a:xfrm>
            <a:off x="8122591" y="5441310"/>
            <a:ext cx="505540" cy="505541"/>
          </a:xfrm>
          <a:prstGeom prst="rect">
            <a:avLst/>
          </a:prstGeom>
          <a:noFill/>
          <a:ln>
            <a:noFill/>
          </a:ln>
        </p:spPr>
      </p:pic>
      <p:pic>
        <p:nvPicPr>
          <p:cNvPr id="547" name="Google Shape;547;p8"/>
          <p:cNvPicPr preferRelativeResize="0"/>
          <p:nvPr/>
        </p:nvPicPr>
        <p:blipFill rotWithShape="1">
          <a:blip r:embed="rId12">
            <a:alphaModFix/>
          </a:blip>
          <a:srcRect/>
          <a:stretch/>
        </p:blipFill>
        <p:spPr>
          <a:xfrm>
            <a:off x="7959906" y="6117663"/>
            <a:ext cx="1127168" cy="246652"/>
          </a:xfrm>
          <a:prstGeom prst="rect">
            <a:avLst/>
          </a:prstGeom>
          <a:noFill/>
          <a:ln>
            <a:noFill/>
          </a:ln>
        </p:spPr>
      </p:pic>
      <p:pic>
        <p:nvPicPr>
          <p:cNvPr id="548" name="Google Shape;548;p8"/>
          <p:cNvPicPr preferRelativeResize="0"/>
          <p:nvPr/>
        </p:nvPicPr>
        <p:blipFill rotWithShape="1">
          <a:blip r:embed="rId13">
            <a:alphaModFix/>
          </a:blip>
          <a:srcRect/>
          <a:stretch/>
        </p:blipFill>
        <p:spPr>
          <a:xfrm>
            <a:off x="6711461" y="5946550"/>
            <a:ext cx="711795" cy="5758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
          <p:cNvSpPr txBox="1">
            <a:spLocks noGrp="1"/>
          </p:cNvSpPr>
          <p:nvPr>
            <p:ph type="title"/>
          </p:nvPr>
        </p:nvSpPr>
        <p:spPr>
          <a:xfrm>
            <a:off x="546100" y="314325"/>
            <a:ext cx="10515600" cy="7658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latin typeface="Josefin Sans"/>
                <a:ea typeface="Josefin Sans"/>
                <a:cs typeface="Josefin Sans"/>
                <a:sym typeface="Josefin Sans"/>
              </a:rPr>
              <a:t>SpiraPlan®: Personas</a:t>
            </a:r>
            <a:endParaRPr>
              <a:latin typeface="Josefin Sans"/>
              <a:ea typeface="Josefin Sans"/>
              <a:cs typeface="Josefin Sans"/>
              <a:sym typeface="Josefin Sans"/>
            </a:endParaRPr>
          </a:p>
        </p:txBody>
      </p:sp>
      <p:pic>
        <p:nvPicPr>
          <p:cNvPr id="554" name="Google Shape;554;p9" descr="Clipboard Mixed with solid fill"/>
          <p:cNvPicPr preferRelativeResize="0"/>
          <p:nvPr/>
        </p:nvPicPr>
        <p:blipFill rotWithShape="1">
          <a:blip r:embed="rId3">
            <a:alphaModFix/>
          </a:blip>
          <a:srcRect/>
          <a:stretch/>
        </p:blipFill>
        <p:spPr>
          <a:xfrm>
            <a:off x="439391" y="1657796"/>
            <a:ext cx="466363" cy="466363"/>
          </a:xfrm>
          <a:prstGeom prst="rect">
            <a:avLst/>
          </a:prstGeom>
          <a:noFill/>
          <a:ln>
            <a:noFill/>
          </a:ln>
        </p:spPr>
      </p:pic>
      <p:sp>
        <p:nvSpPr>
          <p:cNvPr id="555" name="Google Shape;555;p9"/>
          <p:cNvSpPr/>
          <p:nvPr/>
        </p:nvSpPr>
        <p:spPr>
          <a:xfrm>
            <a:off x="371573" y="1063826"/>
            <a:ext cx="2548015"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Poppins Medium"/>
                <a:ea typeface="Poppins Medium"/>
                <a:cs typeface="Poppins Medium"/>
                <a:sym typeface="Poppins Medium"/>
              </a:rPr>
              <a:t>PROJECT MANAGER</a:t>
            </a:r>
            <a:endParaRPr sz="1400" b="0" i="0" u="none" strike="noStrike" cap="none">
              <a:solidFill>
                <a:srgbClr val="000000"/>
              </a:solidFill>
              <a:latin typeface="Arial"/>
              <a:ea typeface="Arial"/>
              <a:cs typeface="Arial"/>
              <a:sym typeface="Arial"/>
            </a:endParaRPr>
          </a:p>
        </p:txBody>
      </p:sp>
      <p:sp>
        <p:nvSpPr>
          <p:cNvPr id="556" name="Google Shape;556;p9"/>
          <p:cNvSpPr txBox="1"/>
          <p:nvPr/>
        </p:nvSpPr>
        <p:spPr>
          <a:xfrm>
            <a:off x="370393" y="1656467"/>
            <a:ext cx="2548016" cy="4708941"/>
          </a:xfrm>
          <a:prstGeom prst="rect">
            <a:avLst/>
          </a:prstGeom>
          <a:noFill/>
          <a:ln>
            <a:noFill/>
          </a:ln>
          <a:effectLst>
            <a:outerShdw blurRad="63500" sx="102000" sy="102000" algn="ctr" rotWithShape="0">
              <a:schemeClr val="lt1">
                <a:alpha val="40000"/>
              </a:scheme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Demographics:</a:t>
            </a:r>
            <a:endParaRPr sz="1200" b="0" i="0" u="none"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Age: 35-50</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Experience: 10+ years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Goals: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Execute large-scale software programs, ensuring alignment with organizational objectives.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Manage dependencies, timelines, &amp; resource allocation across teams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Deliver high-quality software solutions on schedule and within budget.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Pain Points: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Managing interdependencies across multiple software development teams and external vendors.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Limited tools to visualize program-level KPIs, milestones, and risks in real time.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Inefficient communication channels causing delays and misaligned priorities.</a:t>
            </a:r>
            <a:endParaRPr sz="1400" b="0" i="0" u="none" strike="noStrike" cap="none">
              <a:solidFill>
                <a:srgbClr val="000000"/>
              </a:solidFill>
              <a:latin typeface="Arial"/>
              <a:ea typeface="Arial"/>
              <a:cs typeface="Arial"/>
              <a:sym typeface="Arial"/>
            </a:endParaRPr>
          </a:p>
        </p:txBody>
      </p:sp>
      <p:sp>
        <p:nvSpPr>
          <p:cNvPr id="557" name="Google Shape;557;p9"/>
          <p:cNvSpPr/>
          <p:nvPr/>
        </p:nvSpPr>
        <p:spPr>
          <a:xfrm>
            <a:off x="3190627" y="1067092"/>
            <a:ext cx="2757332"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Poppins Medium"/>
                <a:ea typeface="Poppins Medium"/>
                <a:cs typeface="Poppins Medium"/>
                <a:sym typeface="Poppins Medium"/>
              </a:rPr>
              <a:t>HEAD OF IT</a:t>
            </a:r>
            <a:endParaRPr sz="1400" b="0" i="0" u="none" strike="noStrike" cap="none">
              <a:solidFill>
                <a:srgbClr val="000000"/>
              </a:solidFill>
              <a:latin typeface="Arial"/>
              <a:ea typeface="Arial"/>
              <a:cs typeface="Arial"/>
              <a:sym typeface="Arial"/>
            </a:endParaRPr>
          </a:p>
        </p:txBody>
      </p:sp>
      <p:sp>
        <p:nvSpPr>
          <p:cNvPr id="558" name="Google Shape;558;p9"/>
          <p:cNvSpPr/>
          <p:nvPr/>
        </p:nvSpPr>
        <p:spPr>
          <a:xfrm>
            <a:off x="6273769" y="1067092"/>
            <a:ext cx="2614200"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182875" rIns="91425" bIns="182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Poppins Medium"/>
                <a:ea typeface="Poppins Medium"/>
                <a:cs typeface="Poppins Medium"/>
                <a:sym typeface="Poppins Medium"/>
              </a:rPr>
              <a:t>PORTFOLIO MANAGER</a:t>
            </a:r>
            <a:endParaRPr sz="1400" b="0" i="0" u="none" strike="noStrike" cap="none">
              <a:solidFill>
                <a:srgbClr val="000000"/>
              </a:solidFill>
              <a:latin typeface="Arial"/>
              <a:ea typeface="Arial"/>
              <a:cs typeface="Arial"/>
              <a:sym typeface="Arial"/>
            </a:endParaRPr>
          </a:p>
        </p:txBody>
      </p:sp>
      <p:sp>
        <p:nvSpPr>
          <p:cNvPr id="559" name="Google Shape;559;p9"/>
          <p:cNvSpPr txBox="1"/>
          <p:nvPr/>
        </p:nvSpPr>
        <p:spPr>
          <a:xfrm>
            <a:off x="3312901" y="1656426"/>
            <a:ext cx="2549195"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Demographics: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Age: 35-55</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Experience: 10+ years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Goals:</a:t>
            </a:r>
            <a:endParaRPr sz="1200" b="0" i="0" u="none" strike="noStrike" cap="none">
              <a:solidFill>
                <a:srgbClr val="000000"/>
              </a:solidFill>
              <a:latin typeface="Josefin Sans"/>
              <a:ea typeface="Josefin Sans"/>
              <a:cs typeface="Josefin Sans"/>
              <a:sym typeface="Josefin Sans"/>
            </a:endParaRPr>
          </a:p>
          <a:p>
            <a:pPr marL="285750" marR="0" lvl="1"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Ensure all tools are fully integrated &amp; interoperable.</a:t>
            </a:r>
            <a:endParaRPr sz="1400" b="0" i="0" u="none" strike="noStrike" cap="none">
              <a:solidFill>
                <a:srgbClr val="000000"/>
              </a:solidFill>
              <a:latin typeface="Arial"/>
              <a:ea typeface="Arial"/>
              <a:cs typeface="Arial"/>
              <a:sym typeface="Arial"/>
            </a:endParaRPr>
          </a:p>
          <a:p>
            <a:pPr marL="285750" marR="0" lvl="1"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Maintain strict compliance with security protocols and regulatory requirements.</a:t>
            </a:r>
            <a:endParaRPr sz="1400" b="0" i="0" u="none" strike="noStrike" cap="none">
              <a:solidFill>
                <a:srgbClr val="000000"/>
              </a:solidFill>
              <a:latin typeface="Arial"/>
              <a:ea typeface="Arial"/>
              <a:cs typeface="Arial"/>
              <a:sym typeface="Arial"/>
            </a:endParaRPr>
          </a:p>
          <a:p>
            <a:pPr marL="285750" marR="0" lvl="1"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Scale IT infrastructure to support growth &amp; efficiency.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Pain Points:</a:t>
            </a:r>
            <a:endParaRPr sz="1200" b="0" i="0" u="none" strike="noStrike" cap="none">
              <a:solidFill>
                <a:srgbClr val="000000"/>
              </a:solidFill>
              <a:latin typeface="Josefin Sans"/>
              <a:ea typeface="Josefin Sans"/>
              <a:cs typeface="Josefin Sans"/>
              <a:sym typeface="Josefin Sans"/>
            </a:endParaRPr>
          </a:p>
          <a:p>
            <a:pPr marL="285750" marR="0" lvl="1"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Complexity in maintaining interoperability across systems and tools.</a:t>
            </a:r>
            <a:endParaRPr sz="1400" b="0" i="0" u="none" strike="noStrike" cap="none">
              <a:solidFill>
                <a:srgbClr val="000000"/>
              </a:solidFill>
              <a:latin typeface="Arial"/>
              <a:ea typeface="Arial"/>
              <a:cs typeface="Arial"/>
              <a:sym typeface="Arial"/>
            </a:endParaRPr>
          </a:p>
          <a:p>
            <a:pPr marL="285750" marR="0" lvl="1"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Difficulty meeting compliance requirements without impacting usability or flexibility.</a:t>
            </a:r>
            <a:endParaRPr sz="1400" b="0" i="0" u="none" strike="noStrike" cap="none">
              <a:solidFill>
                <a:srgbClr val="000000"/>
              </a:solidFill>
              <a:latin typeface="Arial"/>
              <a:ea typeface="Arial"/>
              <a:cs typeface="Arial"/>
              <a:sym typeface="Arial"/>
            </a:endParaRPr>
          </a:p>
          <a:p>
            <a:pPr marL="285750" marR="0" lvl="1"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Lack of a centralized system to monitor and maintain operational performance across tools.</a:t>
            </a:r>
            <a:endParaRPr sz="1400" b="0" i="0" u="none" strike="noStrike" cap="none">
              <a:solidFill>
                <a:srgbClr val="000000"/>
              </a:solidFill>
              <a:latin typeface="Arial"/>
              <a:ea typeface="Arial"/>
              <a:cs typeface="Arial"/>
              <a:sym typeface="Arial"/>
            </a:endParaRPr>
          </a:p>
        </p:txBody>
      </p:sp>
      <p:sp>
        <p:nvSpPr>
          <p:cNvPr id="560" name="Google Shape;560;p9"/>
          <p:cNvSpPr txBox="1"/>
          <p:nvPr/>
        </p:nvSpPr>
        <p:spPr>
          <a:xfrm>
            <a:off x="6389420" y="1656426"/>
            <a:ext cx="2498549"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Demographics:</a:t>
            </a:r>
            <a:endParaRPr sz="1200" b="0" i="0" u="none"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Age: 30-50</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Experience: 8+ years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Goals: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Align project portfolios with strategic objectives to maximize ROI and value delivery.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Monitor resource utilization and performance metrics across the entire portfolio.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Balance competing priorities and dependencies to ensure smooth execution.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Pain Points: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Lack of centralized insights into portfolio health and interdependencies across projects.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Inefficient resource allocation leading to delays.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Challenges in generating real-time, data-driven reports for stakeholders and leadership.</a:t>
            </a:r>
            <a:endParaRPr sz="1400" b="0" i="0" u="none" strike="noStrike" cap="none">
              <a:solidFill>
                <a:srgbClr val="000000"/>
              </a:solidFill>
              <a:latin typeface="Arial"/>
              <a:ea typeface="Arial"/>
              <a:cs typeface="Arial"/>
              <a:sym typeface="Arial"/>
            </a:endParaRPr>
          </a:p>
        </p:txBody>
      </p:sp>
      <p:sp>
        <p:nvSpPr>
          <p:cNvPr id="561" name="Google Shape;561;p9"/>
          <p:cNvSpPr/>
          <p:nvPr/>
        </p:nvSpPr>
        <p:spPr>
          <a:xfrm>
            <a:off x="370393" y="1556620"/>
            <a:ext cx="2549195" cy="4780386"/>
          </a:xfrm>
          <a:prstGeom prst="roundRect">
            <a:avLst>
              <a:gd name="adj" fmla="val 16667"/>
            </a:avLst>
          </a:prstGeom>
          <a:noFill/>
          <a:ln w="15875" cap="flat" cmpd="sng">
            <a:solidFill>
              <a:srgbClr val="FF6F43"/>
            </a:solidFill>
            <a:prstDash val="solid"/>
            <a:round/>
            <a:headEnd type="none" w="sm" len="sm"/>
            <a:tailEnd type="none" w="sm" len="sm"/>
          </a:ln>
          <a:effectLst>
            <a:outerShdw blurRad="63500" sx="102000" sy="102000" algn="ctr" rotWithShape="0">
              <a:schemeClr val="accent4">
                <a:alpha val="40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9"/>
          <p:cNvSpPr/>
          <p:nvPr/>
        </p:nvSpPr>
        <p:spPr>
          <a:xfrm>
            <a:off x="3186963" y="1546830"/>
            <a:ext cx="2757333" cy="4790175"/>
          </a:xfrm>
          <a:prstGeom prst="roundRect">
            <a:avLst>
              <a:gd name="adj" fmla="val 16667"/>
            </a:avLst>
          </a:prstGeom>
          <a:noFill/>
          <a:ln w="15875" cap="flat" cmpd="sng">
            <a:solidFill>
              <a:srgbClr val="FF6F43"/>
            </a:solidFill>
            <a:prstDash val="solid"/>
            <a:round/>
            <a:headEnd type="none" w="sm" len="sm"/>
            <a:tailEnd type="none" w="sm" len="sm"/>
          </a:ln>
          <a:effectLst>
            <a:outerShdw blurRad="63500" sx="102000" sy="102000" algn="ctr" rotWithShape="0">
              <a:schemeClr val="accent4">
                <a:alpha val="40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9"/>
          <p:cNvSpPr/>
          <p:nvPr/>
        </p:nvSpPr>
        <p:spPr>
          <a:xfrm>
            <a:off x="6255640" y="1556414"/>
            <a:ext cx="2632329" cy="4780592"/>
          </a:xfrm>
          <a:prstGeom prst="roundRect">
            <a:avLst>
              <a:gd name="adj" fmla="val 16667"/>
            </a:avLst>
          </a:prstGeom>
          <a:noFill/>
          <a:ln w="15875" cap="flat" cmpd="sng">
            <a:solidFill>
              <a:srgbClr val="FF6F43"/>
            </a:solidFill>
            <a:prstDash val="solid"/>
            <a:round/>
            <a:headEnd type="none" w="sm" len="sm"/>
            <a:tailEnd type="none" w="sm" len="sm"/>
          </a:ln>
          <a:effectLst>
            <a:outerShdw blurRad="63500" sx="102000" sy="102000" algn="ctr" rotWithShape="0">
              <a:schemeClr val="accent4">
                <a:alpha val="40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9"/>
          <p:cNvSpPr/>
          <p:nvPr/>
        </p:nvSpPr>
        <p:spPr>
          <a:xfrm>
            <a:off x="9088778" y="1055788"/>
            <a:ext cx="2915380" cy="365760"/>
          </a:xfrm>
          <a:prstGeom prst="roundRect">
            <a:avLst>
              <a:gd name="adj" fmla="val 16667"/>
            </a:avLst>
          </a:prstGeom>
          <a:solidFill>
            <a:srgbClr val="FF6F43"/>
          </a:solidFill>
          <a:ln>
            <a:noFill/>
          </a:ln>
          <a:effectLst>
            <a:outerShdw blurRad="63500" sx="102000" sy="102000" algn="ctr" rotWithShape="0">
              <a:srgbClr val="000000">
                <a:alpha val="40000"/>
              </a:srgbClr>
            </a:outerShdw>
          </a:effectLst>
        </p:spPr>
        <p:txBody>
          <a:bodyPr spcFirstLastPara="1" wrap="square" lIns="91425" tIns="182875" rIns="91425" bIns="1828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FFFFFF"/>
                </a:solidFill>
                <a:latin typeface="Poppins Medium"/>
                <a:ea typeface="Poppins Medium"/>
                <a:cs typeface="Poppins Medium"/>
                <a:sym typeface="Poppins Medium"/>
              </a:rPr>
              <a:t>RISK/COMPLIANCE MANAGER</a:t>
            </a:r>
            <a:endParaRPr sz="1400" b="0" i="0" u="none" strike="noStrike" cap="none">
              <a:solidFill>
                <a:srgbClr val="000000"/>
              </a:solidFill>
              <a:latin typeface="Arial"/>
              <a:ea typeface="Arial"/>
              <a:cs typeface="Arial"/>
              <a:sym typeface="Arial"/>
            </a:endParaRPr>
          </a:p>
        </p:txBody>
      </p:sp>
      <p:sp>
        <p:nvSpPr>
          <p:cNvPr id="565" name="Google Shape;565;p9"/>
          <p:cNvSpPr/>
          <p:nvPr/>
        </p:nvSpPr>
        <p:spPr>
          <a:xfrm>
            <a:off x="9213780" y="1546828"/>
            <a:ext cx="2632329" cy="4790177"/>
          </a:xfrm>
          <a:prstGeom prst="roundRect">
            <a:avLst>
              <a:gd name="adj" fmla="val 16667"/>
            </a:avLst>
          </a:prstGeom>
          <a:noFill/>
          <a:ln w="15875" cap="flat" cmpd="sng">
            <a:solidFill>
              <a:srgbClr val="FF6F43"/>
            </a:solidFill>
            <a:prstDash val="solid"/>
            <a:round/>
            <a:headEnd type="none" w="sm" len="sm"/>
            <a:tailEnd type="none" w="sm" len="sm"/>
          </a:ln>
          <a:effectLst>
            <a:outerShdw blurRad="63500" sx="102000" sy="102000" algn="ctr" rotWithShape="0">
              <a:schemeClr val="accent4">
                <a:alpha val="40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9"/>
          <p:cNvSpPr txBox="1"/>
          <p:nvPr/>
        </p:nvSpPr>
        <p:spPr>
          <a:xfrm>
            <a:off x="9336622" y="1656426"/>
            <a:ext cx="2415987" cy="43396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Demographics:</a:t>
            </a:r>
            <a:endParaRPr sz="1200" b="0" i="0" u="none"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Age: 45-55</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Experience: 12+ years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Goals:</a:t>
            </a:r>
            <a:endParaRPr sz="1200" b="0" i="0" u="none"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Centralize risk identification, tracking, and mitigation within a single system.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Ensure alignment with regulatory frameworks (ISO 27001, GDPR, SOX).</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Deliver real-time, actionable insights to stakeholders.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Josefin Sans"/>
                <a:ea typeface="Josefin Sans"/>
                <a:cs typeface="Josefin Sans"/>
                <a:sym typeface="Josefin Sans"/>
              </a:rPr>
              <a:t>Pain Points:</a:t>
            </a:r>
            <a:endParaRPr sz="1200" b="0" i="0" u="none"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Disconnected risk and compliance data across multiple tools.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Limited automation for risk triggers and compliance escalations.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Josefin Sans"/>
                <a:ea typeface="Josefin Sans"/>
                <a:cs typeface="Josefin Sans"/>
                <a:sym typeface="Josefin Sans"/>
              </a:rPr>
              <a:t>Inefficient compliance reporting and audit preparation.</a:t>
            </a:r>
            <a:endParaRPr sz="1400" b="0" i="0" u="none" strike="noStrike" cap="none">
              <a:solidFill>
                <a:srgbClr val="000000"/>
              </a:solidFill>
              <a:latin typeface="Arial"/>
              <a:ea typeface="Arial"/>
              <a:cs typeface="Arial"/>
              <a:sym typeface="Arial"/>
            </a:endParaRPr>
          </a:p>
        </p:txBody>
      </p:sp>
      <p:pic>
        <p:nvPicPr>
          <p:cNvPr id="567" name="Google Shape;567;p9"/>
          <p:cNvPicPr preferRelativeResize="0"/>
          <p:nvPr/>
        </p:nvPicPr>
        <p:blipFill rotWithShape="1">
          <a:blip r:embed="rId4">
            <a:alphaModFix/>
          </a:blip>
          <a:srcRect/>
          <a:stretch/>
        </p:blipFill>
        <p:spPr>
          <a:xfrm>
            <a:off x="11247171" y="231047"/>
            <a:ext cx="662400" cy="719061"/>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theme/theme1.xml><?xml version="1.0" encoding="utf-8"?>
<a:theme xmlns:a="http://schemas.openxmlformats.org/drawingml/2006/main" name="Inflectra content">
  <a:themeElements>
    <a:clrScheme name="Custom 3">
      <a:dk1>
        <a:srgbClr val="073642"/>
      </a:dk1>
      <a:lt1>
        <a:srgbClr val="FDCB26"/>
      </a:lt1>
      <a:dk2>
        <a:srgbClr val="073642"/>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lectra Powerpoint Template-Wide.potx" id="{C0DAF78E-A0C4-42B6-B862-921907A5A350}" vid="{B7C5D1A1-F667-4E85-BF75-C3A479BE9010}"/>
    </a:ext>
  </a:extLst>
</a:theme>
</file>

<file path=ppt/theme/theme2.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lectra Powerpoint Template-Wide.potx" id="{C0DAF78E-A0C4-42B6-B862-921907A5A350}" vid="{9821B01A-BCBB-4DC7-8A9F-ECCC871020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Inflectra Powerpoint Template-Wide</Template>
  <TotalTime>491</TotalTime>
  <Words>3981</Words>
  <Application>Microsoft Office PowerPoint</Application>
  <PresentationFormat>Widescreen</PresentationFormat>
  <Paragraphs>671</Paragraphs>
  <Slides>76</Slides>
  <Notes>69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76</vt:i4>
      </vt:variant>
    </vt:vector>
  </HeadingPairs>
  <TitlesOfParts>
    <vt:vector size="85" baseType="lpstr">
      <vt:lpstr>Wingdings</vt:lpstr>
      <vt:lpstr>Kanit</vt:lpstr>
      <vt:lpstr>Arial</vt:lpstr>
      <vt:lpstr>Noto Sans Symbols</vt:lpstr>
      <vt:lpstr>Calibri</vt:lpstr>
      <vt:lpstr>Josefin Sans</vt:lpstr>
      <vt:lpstr>Poppins Medium</vt:lpstr>
      <vt:lpstr>Inflectra content</vt:lpstr>
      <vt:lpstr>Inflectra titles</vt:lpstr>
      <vt:lpstr>Enterprise  Software Development Lifecycle Management</vt:lpstr>
      <vt:lpstr>Why Inflectra?</vt:lpstr>
      <vt:lpstr>When Failure Isn’t An Option. We Help You Deliver. And Prove It. </vt:lpstr>
      <vt:lpstr>With Inflectra, Deliver Measurable Quality Fast! Only 16% of software development projects are completed on time and within budget.</vt:lpstr>
      <vt:lpstr>The Inflectra® Platform</vt:lpstr>
      <vt:lpstr>Spira Platform Snapshot</vt:lpstr>
      <vt:lpstr>Why SpiraPlan?</vt:lpstr>
      <vt:lpstr>SpiraPlan® - Program Management for Scaling Agile</vt:lpstr>
      <vt:lpstr>SpiraPlan®: Personas</vt:lpstr>
      <vt:lpstr>SpiraPlan®: User Benefits</vt:lpstr>
      <vt:lpstr>Add-On Products</vt:lpstr>
      <vt:lpstr>Add-On Products</vt:lpstr>
      <vt:lpstr>Add-On Products</vt:lpstr>
      <vt:lpstr>A Complete, Out of The Box Solution</vt:lpstr>
      <vt:lpstr>Customer Onboarding &amp; Self-Guided Enablement</vt:lpstr>
      <vt:lpstr>Technical Support &amp; Customer Success</vt:lpstr>
      <vt:lpstr>How SpiraPlan Works For You</vt:lpstr>
      <vt:lpstr>Bridging Between Agile and Compliance</vt:lpstr>
      <vt:lpstr>SpiraPlan: End to End Traceability</vt:lpstr>
      <vt:lpstr>SpiraPlan: Feature Overlay</vt:lpstr>
      <vt:lpstr>SpiraPlan: Data &amp; System Integration</vt:lpstr>
      <vt:lpstr>Healthcare, Life Sciences &amp; Bio-Tech</vt:lpstr>
      <vt:lpstr>Financial Services &amp; Insurance</vt:lpstr>
      <vt:lpstr>Energy, Industrial &amp; Automotive</vt:lpstr>
      <vt:lpstr>Defense, Government  &amp; Aerospace</vt:lpstr>
      <vt:lpstr>Support for Agile Methodologies</vt:lpstr>
      <vt:lpstr>Support for Predictive Methodologies</vt:lpstr>
      <vt:lpstr>Support for Scaled Agile &amp; SAFe®</vt:lpstr>
      <vt:lpstr>Features for Regulated Industries</vt:lpstr>
      <vt:lpstr>Security &amp; Compliance</vt:lpstr>
      <vt:lpstr>Compliance with International Standards</vt:lpstr>
      <vt:lpstr>PowerPoint Presentation</vt:lpstr>
      <vt:lpstr>Representative Customers</vt:lpstr>
      <vt:lpstr>Global Partnership Ecosystem</vt:lpstr>
      <vt:lpstr>Customer Testimonials</vt:lpstr>
      <vt:lpstr>Awards and Recognition*</vt:lpstr>
      <vt:lpstr>AI in the Software Lifecycle</vt:lpstr>
      <vt:lpstr>Agentic AI: Adoption in the Enterprise</vt:lpstr>
      <vt:lpstr>PowerPoint Presentation</vt:lpstr>
      <vt:lpstr>AI Supercharged Lifecycle Management</vt:lpstr>
      <vt:lpstr>Improve Quality With Requirements Analysis</vt:lpstr>
      <vt:lpstr>Real-Time Insights on Project Progress</vt:lpstr>
      <vt:lpstr>Integrating Inflectra.ai with MCP</vt:lpstr>
      <vt:lpstr>From System of Record to Action</vt:lpstr>
      <vt:lpstr>SpiraPlan Differentiators in the Age of AI</vt:lpstr>
      <vt:lpstr>Core Features</vt:lpstr>
      <vt:lpstr>Portfolio Management &amp; Roadmapping</vt:lpstr>
      <vt:lpstr>Program Management</vt:lpstr>
      <vt:lpstr>Requirements Management</vt:lpstr>
      <vt:lpstr>Agile Project Planning</vt:lpstr>
      <vt:lpstr>Resource &amp; Team Management</vt:lpstr>
      <vt:lpstr>Time Tracking &amp; Approvals</vt:lpstr>
      <vt:lpstr>Risk Management</vt:lpstr>
      <vt:lpstr>Test Management &amp; QA</vt:lpstr>
      <vt:lpstr>Automated Testing</vt:lpstr>
      <vt:lpstr>Manual &amp; Exploratory Testing</vt:lpstr>
      <vt:lpstr>Data-Driven Testing</vt:lpstr>
      <vt:lpstr>Source Code Management</vt:lpstr>
      <vt:lpstr>Code Reviews &amp; Pull Requests</vt:lpstr>
      <vt:lpstr>Task Tracking</vt:lpstr>
      <vt:lpstr>Issue &amp; Defect Tracking</vt:lpstr>
      <vt:lpstr>Collaboration and Instant Messaging</vt:lpstr>
      <vt:lpstr>Document Management</vt:lpstr>
      <vt:lpstr>Customizable Reporting</vt:lpstr>
      <vt:lpstr>Extensibility with SpiraApps™</vt:lpstr>
      <vt:lpstr>Integration Options</vt:lpstr>
      <vt:lpstr>Extensive Integrations &amp; Migrations</vt:lpstr>
      <vt:lpstr>Integration with your Favorite IDEs</vt:lpstr>
      <vt:lpstr>RemoteLaunch® - Automation Integration</vt:lpstr>
      <vt:lpstr>Build Integrated with CI / CD Tools</vt:lpstr>
      <vt:lpstr>Open Ecosystem – Over 80 Integrations</vt:lpstr>
      <vt:lpstr>Case Studies</vt:lpstr>
      <vt:lpstr>Leica Biosystems (Life Sciences)</vt:lpstr>
      <vt:lpstr>iDirect (Aerospace/Defense)</vt:lpstr>
      <vt:lpstr>Safran Federal (Defense)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Adam Sandman</dc:creator>
  <cp:lastModifiedBy>Adam Sandman</cp:lastModifiedBy>
  <cp:revision>58</cp:revision>
  <cp:lastPrinted>2017-03-07T16:58:37Z</cp:lastPrinted>
  <dcterms:created xsi:type="dcterms:W3CDTF">2026-03-31T01:48:17Z</dcterms:created>
  <dcterms:modified xsi:type="dcterms:W3CDTF">2026-04-02T23:54:42Z</dcterms:modified>
</cp:coreProperties>
</file>