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9"/>
  </p:notesMasterIdLst>
  <p:sldIdLst>
    <p:sldId id="258" r:id="rId3"/>
    <p:sldId id="330" r:id="rId4"/>
    <p:sldId id="331" r:id="rId5"/>
    <p:sldId id="333" r:id="rId6"/>
    <p:sldId id="328" r:id="rId7"/>
    <p:sldId id="33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anit" panose="020B0604020202020204" charset="-34"/>
      <p:regular r:id="rId14"/>
      <p:bold r:id="rId15"/>
      <p:italic r:id="rId16"/>
      <p:boldItalic r:id="rId17"/>
    </p:embeddedFont>
    <p:embeddedFont>
      <p:font typeface="Josefin Sans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FFFFFF"/>
    <a:srgbClr val="FDCB26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catel-lucent.com/" TargetMode="External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7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9.png"/><Relationship Id="rId12" Type="http://schemas.openxmlformats.org/officeDocument/2006/relationships/hyperlink" Target="http://www.rockybrands.com/" TargetMode="Externa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hyperlink" Target="http://www.ermscorp.com/" TargetMode="External"/><Relationship Id="rId16" Type="http://schemas.openxmlformats.org/officeDocument/2006/relationships/hyperlink" Target="http://www.swisslife.com/" TargetMode="External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cor.com/" TargetMode="External"/><Relationship Id="rId11" Type="http://schemas.openxmlformats.org/officeDocument/2006/relationships/image" Target="../media/image41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hyperlink" Target="http://www.asos.com/" TargetMode="External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hyperlink" Target="http://www.qld.gov.au/" TargetMode="External"/><Relationship Id="rId9" Type="http://schemas.openxmlformats.org/officeDocument/2006/relationships/image" Target="../media/image40.jpeg"/><Relationship Id="rId14" Type="http://schemas.openxmlformats.org/officeDocument/2006/relationships/hyperlink" Target="http://www.db.com/" TargetMode="External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A74EE-8D2C-40DA-AB3B-DDA32DFC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2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Ultimate Requirements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&amp; Test Management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ACFFC-C9EF-4C25-9556-7B08FE84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583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Adam Sandman</a:t>
            </a:r>
          </a:p>
          <a:p>
            <a:r>
              <a:rPr lang="en-US" dirty="0"/>
              <a:t>Software Testing Professionals Conference</a:t>
            </a:r>
          </a:p>
          <a:p>
            <a:r>
              <a:rPr lang="en-US" dirty="0"/>
              <a:t>Spring 2018 | Newport Beach, 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4E588-8499-4D14-81A1-C6E963D6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90" y="2598840"/>
            <a:ext cx="4898680" cy="21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BAE208-5A86-4AFE-9676-0D8E64BDF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SpiraTest?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B2F5F53-1F9E-46EB-9923-4D3363285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1408"/>
            <a:ext cx="10515600" cy="458555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A complete QA solution in one, integrated package </a:t>
            </a:r>
          </a:p>
          <a:p>
            <a:pPr eaLnBrk="1" hangingPunct="1"/>
            <a:r>
              <a:rPr lang="en-US" altLang="en-US" sz="1800" dirty="0"/>
              <a:t>No need to buy separate requirements capture, bug tracking, and testing tools: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grpSp>
        <p:nvGrpSpPr>
          <p:cNvPr id="20484" name="Group 5">
            <a:extLst>
              <a:ext uri="{FF2B5EF4-FFF2-40B4-BE49-F238E27FC236}">
                <a16:creationId xmlns:a16="http://schemas.microsoft.com/office/drawing/2014/main" id="{602565CF-A582-414A-BCCE-0F042F5FB68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16826"/>
            <a:ext cx="7086600" cy="3200400"/>
            <a:chOff x="457200" y="1096963"/>
            <a:chExt cx="8153400" cy="3779837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6922"/>
              <a:ext cx="8153400" cy="167617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/>
                <a:t>Quality Assurance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104463"/>
              <a:ext cx="5258432" cy="7237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61839"/>
              <a:ext cx="8153400" cy="91496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Project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941" y="1096963"/>
              <a:ext cx="2666659" cy="7237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510" y="2666271"/>
              <a:ext cx="2438348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Requirements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169" y="2666271"/>
              <a:ext cx="2438348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Test Cases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653" y="2666271"/>
              <a:ext cx="2438349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Defects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43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>
            <a:extLst>
              <a:ext uri="{FF2B5EF4-FFF2-40B4-BE49-F238E27FC236}">
                <a16:creationId xmlns:a16="http://schemas.microsoft.com/office/drawing/2014/main" id="{4E9979E1-8F40-4D01-B2B2-B9B47CF6C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Integration Options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7576122A-34AD-4315-A183-0EF0C6D65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3146"/>
            <a:ext cx="10515600" cy="4743817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SpiraTest comes with a wide variety of plugins and connectors:</a:t>
            </a:r>
          </a:p>
        </p:txBody>
      </p:sp>
      <p:grpSp>
        <p:nvGrpSpPr>
          <p:cNvPr id="65539" name="Group 39">
            <a:extLst>
              <a:ext uri="{FF2B5EF4-FFF2-40B4-BE49-F238E27FC236}">
                <a16:creationId xmlns:a16="http://schemas.microsoft.com/office/drawing/2014/main" id="{A1406726-B654-4C41-AD8F-574F878ED3B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71420"/>
            <a:ext cx="8229600" cy="2103438"/>
            <a:chOff x="288" y="1818"/>
            <a:chExt cx="5424" cy="1325"/>
          </a:xfrm>
        </p:grpSpPr>
        <p:sp>
          <p:nvSpPr>
            <p:cNvPr id="65582" name="Line 35">
              <a:extLst>
                <a:ext uri="{FF2B5EF4-FFF2-40B4-BE49-F238E27FC236}">
                  <a16:creationId xmlns:a16="http://schemas.microsoft.com/office/drawing/2014/main" id="{53A0596C-C351-4D5D-808C-8193524CC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36">
              <a:extLst>
                <a:ext uri="{FF2B5EF4-FFF2-40B4-BE49-F238E27FC236}">
                  <a16:creationId xmlns:a16="http://schemas.microsoft.com/office/drawing/2014/main" id="{EB34D1B3-6BB3-4489-A43E-E301948F8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37">
              <a:extLst>
                <a:ext uri="{FF2B5EF4-FFF2-40B4-BE49-F238E27FC236}">
                  <a16:creationId xmlns:a16="http://schemas.microsoft.com/office/drawing/2014/main" id="{2F7D8538-3072-4C5E-AA6A-4FC30E7D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0" name="Line 38">
            <a:extLst>
              <a:ext uri="{FF2B5EF4-FFF2-40B4-BE49-F238E27FC236}">
                <a16:creationId xmlns:a16="http://schemas.microsoft.com/office/drawing/2014/main" id="{3ED76B09-EE74-4B0F-86E9-F92AADC82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0569" y="1814145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16">
            <a:extLst>
              <a:ext uri="{FF2B5EF4-FFF2-40B4-BE49-F238E27FC236}">
                <a16:creationId xmlns:a16="http://schemas.microsoft.com/office/drawing/2014/main" id="{D40B9BAF-2685-42AB-9A0E-01FBF40E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83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Developer IDEs</a:t>
            </a:r>
          </a:p>
        </p:txBody>
      </p:sp>
      <p:sp>
        <p:nvSpPr>
          <p:cNvPr id="65544" name="Text Box 17">
            <a:extLst>
              <a:ext uri="{FF2B5EF4-FFF2-40B4-BE49-F238E27FC236}">
                <a16:creationId xmlns:a16="http://schemas.microsoft.com/office/drawing/2014/main" id="{E4A3B788-A980-4233-A858-18EABAB3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Build Servers</a:t>
            </a:r>
          </a:p>
        </p:txBody>
      </p:sp>
      <p:sp>
        <p:nvSpPr>
          <p:cNvPr id="65545" name="Text Box 18">
            <a:extLst>
              <a:ext uri="{FF2B5EF4-FFF2-40B4-BE49-F238E27FC236}">
                <a16:creationId xmlns:a16="http://schemas.microsoft.com/office/drawing/2014/main" id="{FDC9201F-9BCC-4484-A279-5BAE18E9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Legacy Test Management</a:t>
            </a:r>
          </a:p>
        </p:txBody>
      </p:sp>
      <p:sp>
        <p:nvSpPr>
          <p:cNvPr id="65546" name="Text Box 19">
            <a:extLst>
              <a:ext uri="{FF2B5EF4-FFF2-40B4-BE49-F238E27FC236}">
                <a16:creationId xmlns:a16="http://schemas.microsoft.com/office/drawing/2014/main" id="{B811C9F9-0AFF-4B34-9B25-1138D240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Modelling Tools</a:t>
            </a:r>
          </a:p>
        </p:txBody>
      </p:sp>
      <p:sp>
        <p:nvSpPr>
          <p:cNvPr id="65547" name="Text Box 20">
            <a:extLst>
              <a:ext uri="{FF2B5EF4-FFF2-40B4-BE49-F238E27FC236}">
                <a16:creationId xmlns:a16="http://schemas.microsoft.com/office/drawing/2014/main" id="{9AC632A7-EFBD-49CA-9CB3-311C39AD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Unit Test Frameworks</a:t>
            </a:r>
          </a:p>
        </p:txBody>
      </p:sp>
      <p:sp>
        <p:nvSpPr>
          <p:cNvPr id="65548" name="Text Box 21">
            <a:extLst>
              <a:ext uri="{FF2B5EF4-FFF2-40B4-BE49-F238E27FC236}">
                <a16:creationId xmlns:a16="http://schemas.microsoft.com/office/drawing/2014/main" id="{F941B172-D98D-45C7-AE52-E047252C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Bug-Tracking Tools</a:t>
            </a:r>
          </a:p>
        </p:txBody>
      </p:sp>
      <p:sp>
        <p:nvSpPr>
          <p:cNvPr id="65549" name="Text Box 22">
            <a:extLst>
              <a:ext uri="{FF2B5EF4-FFF2-40B4-BE49-F238E27FC236}">
                <a16:creationId xmlns:a16="http://schemas.microsoft.com/office/drawing/2014/main" id="{98F56F7A-47E2-4226-8E22-21AD289B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Performance Testing Tools</a:t>
            </a:r>
          </a:p>
        </p:txBody>
      </p:sp>
      <p:sp>
        <p:nvSpPr>
          <p:cNvPr id="65550" name="Text Box 23">
            <a:extLst>
              <a:ext uri="{FF2B5EF4-FFF2-40B4-BE49-F238E27FC236}">
                <a16:creationId xmlns:a16="http://schemas.microsoft.com/office/drawing/2014/main" id="{39C5BD68-50CC-4BE1-B81B-292D3450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Functional Testing Tools</a:t>
            </a:r>
          </a:p>
        </p:txBody>
      </p:sp>
      <p:pic>
        <p:nvPicPr>
          <p:cNvPr id="65551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66881E4D-3C9C-46F3-8EAF-FFB3DBC8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300171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96A98556-71BE-4A7E-B3AE-511C0CC0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4" y="5409834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7F4C6314-1B04-45A1-8942-50ADD013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392245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8" descr="https://www.inflectra.com/GraphicsViewer.aspx?url=SpiraTest/Integrations/Automated-Testing-Tools.xml&amp;name=wordml://03000005.png">
            <a:extLst>
              <a:ext uri="{FF2B5EF4-FFF2-40B4-BE49-F238E27FC236}">
                <a16:creationId xmlns:a16="http://schemas.microsoft.com/office/drawing/2014/main" id="{743B4BC9-EAC5-418D-908F-0DB40E4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365383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43B205AC-848E-4508-9E2D-9B9575D9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008071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12" descr="https://yt3.ggpht.com/-Sv7becnu9sI/AAAAAAAAAAI/AAAAAAAAAAA/OCDkFWGCKBw/s900-c-k-no-rj-c0xffffff/photo.jpg">
            <a:extLst>
              <a:ext uri="{FF2B5EF4-FFF2-40B4-BE49-F238E27FC236}">
                <a16:creationId xmlns:a16="http://schemas.microsoft.com/office/drawing/2014/main" id="{2D1BF8F8-1D73-4399-B8C9-38B26431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4235083"/>
            <a:ext cx="4746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14" descr="https://www.inflectra.com/GraphicsViewer.aspx?url=SpiraTest/Integrations/Automated-Testing-Tools.xml&amp;name=wordml://0300000F.png">
            <a:extLst>
              <a:ext uri="{FF2B5EF4-FFF2-40B4-BE49-F238E27FC236}">
                <a16:creationId xmlns:a16="http://schemas.microsoft.com/office/drawing/2014/main" id="{3E0B4813-945B-497A-ABDB-68F40611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4" y="5359034"/>
            <a:ext cx="1063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16" descr="https://www.inflectra.com/GraphicsViewer.aspx?url=SpiraTest/Integrations/Automated-Testing-Tools.xml&amp;name=wordml://0300000C.png">
            <a:extLst>
              <a:ext uri="{FF2B5EF4-FFF2-40B4-BE49-F238E27FC236}">
                <a16:creationId xmlns:a16="http://schemas.microsoft.com/office/drawing/2014/main" id="{0C62091A-DFE6-4A5B-9D14-C4D9D55B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1" y="4436695"/>
            <a:ext cx="1292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38EDA7D8-9AAC-4372-BC58-0AC073D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2214196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CE1B46C5-0027-416B-821A-78987C89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199909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CBD31758-5D59-4E29-AA44-C96ADE1A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212609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4CB42D6F-4169-46ED-B76B-E60BA53F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4" y="2125296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190B2427-E4F4-4430-B31B-3C0D99B4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12608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28" descr="https://www.inflectra.com/GraphicsViewer.aspx?url=SpiraTest/Integrations/Defect-Tracking-Tools.xml&amp;name=wordml://03000002.png">
            <a:extLst>
              <a:ext uri="{FF2B5EF4-FFF2-40B4-BE49-F238E27FC236}">
                <a16:creationId xmlns:a16="http://schemas.microsoft.com/office/drawing/2014/main" id="{F57CAC07-E7BE-4357-89F1-F246C01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3234958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32" descr="https://www.inflectra.com/GraphicsViewer.aspx?url=SpiraTest/Integrations/Defect-Tracking-Tools.xml&amp;name=wordml://03000006.png">
            <a:extLst>
              <a:ext uri="{FF2B5EF4-FFF2-40B4-BE49-F238E27FC236}">
                <a16:creationId xmlns:a16="http://schemas.microsoft.com/office/drawing/2014/main" id="{CBFB2EB0-8F11-4A70-8781-018124C0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6" y="3219084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34" descr="https://www.inflectra.com/GraphicsViewer.aspx?url=SpiraTest/Integrations/Defect-Tracking-Tools.xml&amp;name=wordml://03000008.png">
            <a:extLst>
              <a:ext uri="{FF2B5EF4-FFF2-40B4-BE49-F238E27FC236}">
                <a16:creationId xmlns:a16="http://schemas.microsoft.com/office/drawing/2014/main" id="{40FD184E-B3CE-4533-898B-E572A91B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17622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36" descr="https://www.inflectra.com/GraphicsViewer.aspx?url=SpiraTest/Integrations/Defect-Tracking-Tools.xml&amp;name=wordml://03000009.png">
            <a:extLst>
              <a:ext uri="{FF2B5EF4-FFF2-40B4-BE49-F238E27FC236}">
                <a16:creationId xmlns:a16="http://schemas.microsoft.com/office/drawing/2014/main" id="{B1EF7B3C-F9DC-4F8A-9827-6E500073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3244483"/>
            <a:ext cx="433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6FE7287B-ECA1-4CE8-AD4A-7643B377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308414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40" descr="https://encrypted-tbn1.gstatic.com/images?q=tbn:ANd9GcS_UHVJ_lMaHoSLfrwnC_R7owYfEPmSfPT8HbtrD6zeSyIPdjef">
            <a:extLst>
              <a:ext uri="{FF2B5EF4-FFF2-40B4-BE49-F238E27FC236}">
                <a16:creationId xmlns:a16="http://schemas.microsoft.com/office/drawing/2014/main" id="{313D7FE0-AD52-4D1F-B9A2-2C57E189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6" y="3104783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0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292D098E-2DFB-480D-90E6-84FF85D8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3" y="4290645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1" name="Picture 44" descr="https://www.inflectra.com/GraphicsViewer.aspx?url=SpiraTest/Integrations/Requirements-Management-Systems.xml&amp;name=wordml://03000005.png">
            <a:extLst>
              <a:ext uri="{FF2B5EF4-FFF2-40B4-BE49-F238E27FC236}">
                <a16:creationId xmlns:a16="http://schemas.microsoft.com/office/drawing/2014/main" id="{C7FA1EDC-3E49-4BAE-A82C-BCC5CDB6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9" y="4222383"/>
            <a:ext cx="549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2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6044D96E-7E61-4B1C-BA37-F2A8F1BE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9" y="4235083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3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DC03F6AF-AB19-49E7-B47F-19F1C132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3" y="303810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4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8B8A8088-518B-410E-AF8E-D2AF692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96" y="3149234"/>
            <a:ext cx="16303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5" name="Picture 52" descr="https://www.inflectra.com/GraphicsViewer.aspx?url=SpiraTest/Integrations/Continuous-Integration-Build-Servers.xml&amp;name=wordml://03000004.png">
            <a:extLst>
              <a:ext uri="{FF2B5EF4-FFF2-40B4-BE49-F238E27FC236}">
                <a16:creationId xmlns:a16="http://schemas.microsoft.com/office/drawing/2014/main" id="{19B76545-C430-4E43-B5FA-DCBCFFD9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6" y="3192096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6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4193FBEA-31FF-4002-BA79-C4FD3178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8" y="2163395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7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0DFC9BFB-9AA1-48DB-AACB-F783CFBB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9" y="2158633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8" name="Picture 60" descr="http://www.edsquared.com/content/binary/Windows-Live-Writer/Difference-Between-Microsoft-Test-Manage_6064/image_4.png">
            <a:extLst>
              <a:ext uri="{FF2B5EF4-FFF2-40B4-BE49-F238E27FC236}">
                <a16:creationId xmlns:a16="http://schemas.microsoft.com/office/drawing/2014/main" id="{806A3956-036D-46F8-A76E-9F811C67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33" y="5246321"/>
            <a:ext cx="6937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9" name="Picture 62" descr="https://encrypted-tbn1.gstatic.com/images?q=tbn:ANd9GcT-9IjmzStACzDRK4KyQ3cWPTZx73Ku5MjEBlcXdVfQgIWYhZXLjw">
            <a:extLst>
              <a:ext uri="{FF2B5EF4-FFF2-40B4-BE49-F238E27FC236}">
                <a16:creationId xmlns:a16="http://schemas.microsoft.com/office/drawing/2014/main" id="{69E24C17-3706-4EB9-9F10-68A46122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46" y="5255846"/>
            <a:ext cx="9382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0" name="Picture 66" descr="http://www.qualitydigest.com/IQedit/Images/Company%20Logos/Mercury.gif">
            <a:extLst>
              <a:ext uri="{FF2B5EF4-FFF2-40B4-BE49-F238E27FC236}">
                <a16:creationId xmlns:a16="http://schemas.microsoft.com/office/drawing/2014/main" id="{FD8E49ED-0BFF-499D-8505-232F8928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34" y="5378084"/>
            <a:ext cx="1146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1" name="Picture 70" descr="https://encrypted-tbn0.gstatic.com/images?q=tbn:ANd9GcSlTwiHjPckIg4BfohpKfgVddyiM5E4whiiDzVrCPN9uS4tDSV0tQ">
            <a:extLst>
              <a:ext uri="{FF2B5EF4-FFF2-40B4-BE49-F238E27FC236}">
                <a16:creationId xmlns:a16="http://schemas.microsoft.com/office/drawing/2014/main" id="{669AE904-B741-460A-9098-06A8F1ED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59" y="5733684"/>
            <a:ext cx="12303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C36EF-6AA3-4975-BF3C-6A4B01A3771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5" y="2163395"/>
            <a:ext cx="542924" cy="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54015"/>
            <a:ext cx="10515600" cy="482294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grpSp>
        <p:nvGrpSpPr>
          <p:cNvPr id="24579" name="Group 2">
            <a:extLst>
              <a:ext uri="{FF2B5EF4-FFF2-40B4-BE49-F238E27FC236}">
                <a16:creationId xmlns:a16="http://schemas.microsoft.com/office/drawing/2014/main" id="{A05D704A-E0B6-49D6-8478-CBD75F0947B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93807"/>
            <a:ext cx="8229600" cy="2103438"/>
            <a:chOff x="288" y="1818"/>
            <a:chExt cx="5424" cy="1325"/>
          </a:xfrm>
        </p:grpSpPr>
        <p:sp>
          <p:nvSpPr>
            <p:cNvPr id="24616" name="Line 3">
              <a:extLst>
                <a:ext uri="{FF2B5EF4-FFF2-40B4-BE49-F238E27FC236}">
                  <a16:creationId xmlns:a16="http://schemas.microsoft.com/office/drawing/2014/main" id="{BBCC6C8C-7E94-4963-83D9-57F2A36B5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">
              <a:extLst>
                <a:ext uri="{FF2B5EF4-FFF2-40B4-BE49-F238E27FC236}">
                  <a16:creationId xmlns:a16="http://schemas.microsoft.com/office/drawing/2014/main" id="{B057A248-6E63-4852-86D7-E3434C889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5">
              <a:extLst>
                <a:ext uri="{FF2B5EF4-FFF2-40B4-BE49-F238E27FC236}">
                  <a16:creationId xmlns:a16="http://schemas.microsoft.com/office/drawing/2014/main" id="{DC135AF7-FA72-4B9C-9962-277980676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3" name="Picture 9" descr="Emergency Response Management Services">
            <a:hlinkClick r:id="rId2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4651132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18" y="2136532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18" y="3212857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Government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18" y="5367096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18" y="4289182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Telecommunications</a:t>
            </a:r>
          </a:p>
        </p:txBody>
      </p:sp>
      <p:pic>
        <p:nvPicPr>
          <p:cNvPr id="24592" name="Picture 20" descr="Link to Queensland Government (www.qld.gov.au)">
            <a:hlinkClick r:id="rId4"/>
            <a:extLst>
              <a:ext uri="{FF2B5EF4-FFF2-40B4-BE49-F238E27FC236}">
                <a16:creationId xmlns:a16="http://schemas.microsoft.com/office/drawing/2014/main" id="{D0C9A0B8-2DCD-496B-ACFD-38518A75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9" y="3536708"/>
            <a:ext cx="159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0" descr="Epicor Logo">
            <a:hlinkClick r:id="rId6"/>
            <a:extLst>
              <a:ext uri="{FF2B5EF4-FFF2-40B4-BE49-F238E27FC236}">
                <a16:creationId xmlns:a16="http://schemas.microsoft.com/office/drawing/2014/main" id="{57BB8EE6-AC42-4A4B-A560-1BFF1E6A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933"/>
            <a:ext cx="2362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3" descr="Alcatel-Lucent">
            <a:hlinkClick r:id="rId8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69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5" descr="ASOS">
            <a:hlinkClick r:id="rId10"/>
            <a:extLst>
              <a:ext uri="{FF2B5EF4-FFF2-40B4-BE49-F238E27FC236}">
                <a16:creationId xmlns:a16="http://schemas.microsoft.com/office/drawing/2014/main" id="{AF5409D9-AAEE-40F2-810F-FB7E1C8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18" y="5717932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12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56" y="552267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14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16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9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32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9432"/>
            <a:ext cx="177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627445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570296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41732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4" y="4416183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4619383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3">
            <a:extLst>
              <a:ext uri="{FF2B5EF4-FFF2-40B4-BE49-F238E27FC236}">
                <a16:creationId xmlns:a16="http://schemas.microsoft.com/office/drawing/2014/main" id="{B3C5104B-02DE-4149-BCDE-F38CF3B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31" y="4649546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3" y="4565407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19" y="567030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3431932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7483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604971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8834" y="2136532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675C699-9B78-422B-866F-0B703C9FA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Are We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E84A-65C8-41F9-AE98-B788ACA8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342900">
              <a:buClr>
                <a:srgbClr val="F96611"/>
              </a:buClr>
              <a:buFont typeface="+mj-lt"/>
              <a:buAutoNum type="arabicPeriod"/>
              <a:defRPr/>
            </a:pPr>
            <a:r>
              <a:rPr lang="en-US" sz="2100" dirty="0"/>
              <a:t>We help you manage the </a:t>
            </a:r>
            <a:r>
              <a:rPr lang="en-US" sz="2100" b="1" dirty="0"/>
              <a:t>entire project lifecycle</a:t>
            </a:r>
            <a:r>
              <a:rPr lang="en-US" sz="2100" dirty="0"/>
              <a:t>—not just planning, development, or testing—all of it!</a:t>
            </a:r>
          </a:p>
          <a:p>
            <a:pPr lvl="1" indent="-342900">
              <a:buClr>
                <a:srgbClr val="F96611"/>
              </a:buClr>
              <a:buFont typeface="+mj-lt"/>
              <a:buAutoNum type="arabicPeriod"/>
              <a:defRPr/>
            </a:pPr>
            <a:endParaRPr lang="en-US" sz="2100" dirty="0"/>
          </a:p>
          <a:p>
            <a:pPr lvl="1" indent="-342900">
              <a:buClr>
                <a:srgbClr val="F96611"/>
              </a:buClr>
              <a:buFont typeface="+mj-lt"/>
              <a:buAutoNum type="arabicPeriod"/>
              <a:defRPr/>
            </a:pPr>
            <a:r>
              <a:rPr lang="en-US" sz="2100" dirty="0"/>
              <a:t>Our products are actually </a:t>
            </a:r>
            <a:r>
              <a:rPr lang="en-US" sz="2100" b="1" dirty="0"/>
              <a:t>understandable</a:t>
            </a:r>
            <a:r>
              <a:rPr lang="en-US" sz="2100" dirty="0"/>
              <a:t>, </a:t>
            </a:r>
            <a:r>
              <a:rPr lang="en-US" sz="2100" b="1" dirty="0"/>
              <a:t>easy to use </a:t>
            </a:r>
            <a:r>
              <a:rPr lang="en-US" sz="2100" dirty="0"/>
              <a:t>and </a:t>
            </a:r>
            <a:r>
              <a:rPr lang="en-US" sz="2100" b="1" dirty="0"/>
              <a:t>affordable</a:t>
            </a:r>
          </a:p>
          <a:p>
            <a:pPr lvl="1" indent="-342900">
              <a:buClr>
                <a:srgbClr val="F96611"/>
              </a:buClr>
              <a:buFont typeface="+mj-lt"/>
              <a:buAutoNum type="arabicPeriod"/>
              <a:defRPr/>
            </a:pPr>
            <a:endParaRPr lang="en-US" sz="2100" b="1" dirty="0"/>
          </a:p>
          <a:p>
            <a:pPr lvl="1" indent="-342900">
              <a:buClr>
                <a:srgbClr val="F96611"/>
              </a:buClr>
              <a:buFont typeface="+mj-lt"/>
              <a:buAutoNum type="arabicPeriod"/>
              <a:defRPr/>
            </a:pPr>
            <a:r>
              <a:rPr lang="en-US" sz="2100" dirty="0"/>
              <a:t>We provide </a:t>
            </a:r>
            <a:r>
              <a:rPr lang="en-US" sz="2100" b="1" dirty="0"/>
              <a:t>exceptional support </a:t>
            </a:r>
            <a:r>
              <a:rPr lang="en-US" sz="2100" dirty="0"/>
              <a:t>with every purchase—our support is so good, customers call us to help fix products with their other tools (!)</a:t>
            </a:r>
            <a:br>
              <a:rPr lang="en-US" sz="2100" dirty="0"/>
            </a:br>
            <a:endParaRPr lang="en-US" sz="2100" dirty="0"/>
          </a:p>
          <a:p>
            <a:pPr marL="342900" lvl="1" indent="0">
              <a:buClr>
                <a:srgbClr val="F96611"/>
              </a:buClr>
              <a:buNone/>
              <a:defRPr/>
            </a:pPr>
            <a:r>
              <a:rPr lang="en-US" sz="2100" i="1" dirty="0"/>
              <a:t>This is validated by our ~ 80% customer retention rate.</a:t>
            </a:r>
          </a:p>
          <a:p>
            <a:pPr>
              <a:buFont typeface="+mj-lt"/>
              <a:buAutoNum type="arabicPeriod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25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Demo…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68678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14</TotalTime>
  <Words>197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Wingdings</vt:lpstr>
      <vt:lpstr>Kanit</vt:lpstr>
      <vt:lpstr>Arial</vt:lpstr>
      <vt:lpstr>Josefin Sans</vt:lpstr>
      <vt:lpstr>Inflectra content</vt:lpstr>
      <vt:lpstr>Inflectra titles</vt:lpstr>
      <vt:lpstr>Ultimate Requirements &amp; Test Management</vt:lpstr>
      <vt:lpstr>What is SpiraTest?</vt:lpstr>
      <vt:lpstr>Integration Options</vt:lpstr>
      <vt:lpstr>Representative Customers</vt:lpstr>
      <vt:lpstr>How Are We Different?</vt:lpstr>
      <vt:lpstr>Product Demo…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12</cp:revision>
  <cp:lastPrinted>2017-03-07T16:58:37Z</cp:lastPrinted>
  <dcterms:created xsi:type="dcterms:W3CDTF">2018-04-12T05:30:22Z</dcterms:created>
  <dcterms:modified xsi:type="dcterms:W3CDTF">2018-04-12T05:44:49Z</dcterms:modified>
</cp:coreProperties>
</file>