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22" r:id="rId2"/>
  </p:sldMasterIdLst>
  <p:notesMasterIdLst>
    <p:notesMasterId r:id="rId44"/>
  </p:notesMasterIdLst>
  <p:sldIdLst>
    <p:sldId id="535" r:id="rId3"/>
    <p:sldId id="261" r:id="rId4"/>
    <p:sldId id="632" r:id="rId5"/>
    <p:sldId id="260" r:id="rId6"/>
    <p:sldId id="633" r:id="rId7"/>
    <p:sldId id="630" r:id="rId8"/>
    <p:sldId id="330" r:id="rId9"/>
    <p:sldId id="551" r:id="rId10"/>
    <p:sldId id="634" r:id="rId11"/>
    <p:sldId id="635" r:id="rId12"/>
    <p:sldId id="626" r:id="rId13"/>
    <p:sldId id="299" r:id="rId14"/>
    <p:sldId id="300" r:id="rId15"/>
    <p:sldId id="275" r:id="rId16"/>
    <p:sldId id="554" r:id="rId17"/>
    <p:sldId id="315" r:id="rId18"/>
    <p:sldId id="337" r:id="rId19"/>
    <p:sldId id="314" r:id="rId20"/>
    <p:sldId id="352" r:id="rId21"/>
    <p:sldId id="339" r:id="rId22"/>
    <p:sldId id="338" r:id="rId23"/>
    <p:sldId id="340" r:id="rId24"/>
    <p:sldId id="353" r:id="rId25"/>
    <p:sldId id="636" r:id="rId26"/>
    <p:sldId id="302" r:id="rId27"/>
    <p:sldId id="344" r:id="rId28"/>
    <p:sldId id="346" r:id="rId29"/>
    <p:sldId id="345" r:id="rId30"/>
    <p:sldId id="313" r:id="rId31"/>
    <p:sldId id="341" r:id="rId32"/>
    <p:sldId id="342" r:id="rId33"/>
    <p:sldId id="343" r:id="rId34"/>
    <p:sldId id="624" r:id="rId35"/>
    <p:sldId id="347" r:id="rId36"/>
    <p:sldId id="354" r:id="rId37"/>
    <p:sldId id="351" r:id="rId38"/>
    <p:sldId id="348" r:id="rId39"/>
    <p:sldId id="350" r:id="rId40"/>
    <p:sldId id="332" r:id="rId41"/>
    <p:sldId id="349" r:id="rId42"/>
    <p:sldId id="533" r:id="rId43"/>
  </p:sldIdLst>
  <p:sldSz cx="12192000" cy="6858000"/>
  <p:notesSz cx="6858000" cy="9144000"/>
  <p:embeddedFontLst>
    <p:embeddedFont>
      <p:font typeface="Josefin Sans" pitchFamily="2" charset="0"/>
      <p:regular r:id="rId45"/>
      <p:bold r:id="rId46"/>
      <p:italic r:id="rId47"/>
      <p:boldItalic r:id="rId48"/>
    </p:embeddedFont>
    <p:embeddedFont>
      <p:font typeface="Kanit" panose="00000500000000000000" pitchFamily="2" charset="-34"/>
      <p:regular r:id="rId49"/>
      <p:bold r:id="rId50"/>
      <p:italic r:id="rId51"/>
      <p:boldItalic r:id="rId52"/>
    </p:embeddedFont>
    <p:embeddedFont>
      <p:font typeface="Noto Sans Symbols" pitchFamily="2" charset="0"/>
      <p:regular r:id="rId53"/>
      <p:bold r:id="rId54"/>
    </p:embeddedFont>
    <p:embeddedFont>
      <p:font typeface="Poppins Medium" panose="00000600000000000000" pitchFamily="2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0D4F67"/>
    <a:srgbClr val="BBE0E3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2" autoAdjust="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61" name="Google Shape;6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682" name="Google Shape;6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30" name="Google Shape;7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4" name="Google Shape;12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9" name="Google Shape;126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5_Title and Conten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2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2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5"/>
          <p:cNvSpPr txBox="1">
            <a:spLocks noGrp="1"/>
          </p:cNvSpPr>
          <p:nvPr>
            <p:ph type="title"/>
          </p:nvPr>
        </p:nvSpPr>
        <p:spPr>
          <a:xfrm>
            <a:off x="514350" y="16462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5"/>
          <p:cNvSpPr txBox="1">
            <a:spLocks noGrp="1"/>
          </p:cNvSpPr>
          <p:nvPr>
            <p:ph type="body" idx="1"/>
          </p:nvPr>
        </p:nvSpPr>
        <p:spPr>
          <a:xfrm>
            <a:off x="514350" y="4498975"/>
            <a:ext cx="10833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37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type="obj">
  <p:cSld name="3_Title and Content">
    <p:bg>
      <p:bgPr>
        <a:solidFill>
          <a:srgbClr val="FDCB26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508000" y="377826"/>
            <a:ext cx="10515600" cy="8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508000" y="1419726"/>
            <a:ext cx="10845800" cy="4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23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85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9"/>
          <p:cNvSpPr txBox="1"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40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4_Title and Content">
    <p:bg>
      <p:bgPr>
        <a:solidFill>
          <a:srgbClr val="FDCB2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6"/>
          <p:cNvSpPr txBox="1">
            <a:spLocks noGrp="1"/>
          </p:cNvSpPr>
          <p:nvPr>
            <p:ph type="title"/>
          </p:nvPr>
        </p:nvSpPr>
        <p:spPr>
          <a:xfrm>
            <a:off x="469900" y="365126"/>
            <a:ext cx="10883900" cy="8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6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5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solidFill>
          <a:srgbClr val="FDCB26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1"/>
          <p:cNvSpPr txBox="1">
            <a:spLocks noGrp="1"/>
          </p:cNvSpPr>
          <p:nvPr>
            <p:ph type="title"/>
          </p:nvPr>
        </p:nvSpPr>
        <p:spPr>
          <a:xfrm>
            <a:off x="596900" y="365125"/>
            <a:ext cx="11087100" cy="79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1"/>
          </p:nvPr>
        </p:nvSpPr>
        <p:spPr>
          <a:xfrm>
            <a:off x="596899" y="1338146"/>
            <a:ext cx="5422901" cy="48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2"/>
          </p:nvPr>
        </p:nvSpPr>
        <p:spPr>
          <a:xfrm>
            <a:off x="6172200" y="1338146"/>
            <a:ext cx="5511800" cy="48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711364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2_Two Content">
    <p:bg>
      <p:bgPr>
        <a:solidFill>
          <a:srgbClr val="FDCB2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7"/>
          <p:cNvSpPr txBox="1">
            <a:spLocks noGrp="1"/>
          </p:cNvSpPr>
          <p:nvPr>
            <p:ph type="title"/>
          </p:nvPr>
        </p:nvSpPr>
        <p:spPr>
          <a:xfrm>
            <a:off x="520700" y="365125"/>
            <a:ext cx="5181600" cy="101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7"/>
          <p:cNvSpPr txBox="1">
            <a:spLocks noGrp="1"/>
          </p:cNvSpPr>
          <p:nvPr>
            <p:ph type="body" idx="1"/>
          </p:nvPr>
        </p:nvSpPr>
        <p:spPr>
          <a:xfrm>
            <a:off x="520700" y="1484026"/>
            <a:ext cx="5181600" cy="469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7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4" name="Google Shape;54;p127"/>
          <p:cNvSpPr>
            <a:spLocks noGrp="1"/>
          </p:cNvSpPr>
          <p:nvPr>
            <p:ph type="pic" idx="2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2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38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1" r:id="rId15"/>
    <p:sldLayoutId id="214748374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26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>
            <a:spLocks noGrp="1"/>
          </p:cNvSpPr>
          <p:nvPr>
            <p:ph type="title"/>
          </p:nvPr>
        </p:nvSpPr>
        <p:spPr>
          <a:xfrm>
            <a:off x="508000" y="365126"/>
            <a:ext cx="11176000" cy="9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sz="4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body" idx="1"/>
          </p:nvPr>
        </p:nvSpPr>
        <p:spPr>
          <a:xfrm>
            <a:off x="508000" y="1419726"/>
            <a:ext cx="11176000" cy="4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pic>
        <p:nvPicPr>
          <p:cNvPr id="28" name="Google Shape;28;p61" descr="A black background with a black square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19015" y="6473029"/>
            <a:ext cx="869570" cy="28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1"/>
          <p:cNvSpPr txBox="1"/>
          <p:nvPr/>
        </p:nvSpPr>
        <p:spPr>
          <a:xfrm>
            <a:off x="403415" y="6481758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lang="en-US" sz="1100" b="0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364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nflectra.com/Ideas/VideosAllPlaylists.aspx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hyperlink" Target="https://www.inflectraco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6.png"/><Relationship Id="rId11" Type="http://schemas.openxmlformats.org/officeDocument/2006/relationships/hyperlink" Target="https://www.youtube.com/@Inflectra_Tech" TargetMode="External"/><Relationship Id="rId5" Type="http://schemas.openxmlformats.org/officeDocument/2006/relationships/image" Target="../media/image75.png"/><Relationship Id="rId10" Type="http://schemas.openxmlformats.org/officeDocument/2006/relationships/hyperlink" Target="https://inflectra.com/Company/Events.aspx" TargetMode="External"/><Relationship Id="rId4" Type="http://schemas.openxmlformats.org/officeDocument/2006/relationships/image" Target="../media/image74.png"/><Relationship Id="rId9" Type="http://schemas.openxmlformats.org/officeDocument/2006/relationships/hyperlink" Target="https://campus.inflectra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flectra.com/Company/Security.aspx" TargetMode="Externa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80" y="4591753"/>
            <a:ext cx="10386854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Service Desk Management You Can Trust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C33C-A555-4081-83CD-CAA88DC3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" y="1912770"/>
            <a:ext cx="10386855" cy="23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"/>
          <p:cNvSpPr/>
          <p:nvPr/>
        </p:nvSpPr>
        <p:spPr>
          <a:xfrm>
            <a:off x="6238875" y="3698550"/>
            <a:ext cx="5671200" cy="2503500"/>
          </a:xfrm>
          <a:prstGeom prst="roundRect">
            <a:avLst>
              <a:gd name="adj" fmla="val 12188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26"/>
              </a:buClr>
              <a:buSzPts val="1800"/>
              <a:buFont typeface="Kanit"/>
              <a:buNone/>
            </a:pPr>
            <a:endParaRPr sz="18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33" name="Google Shape;7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1047" y="2298300"/>
            <a:ext cx="552350" cy="34540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8"/>
          <p:cNvSpPr txBox="1">
            <a:spLocks noGrp="1"/>
          </p:cNvSpPr>
          <p:nvPr>
            <p:ph type="title"/>
          </p:nvPr>
        </p:nvSpPr>
        <p:spPr>
          <a:xfrm>
            <a:off x="411354" y="242460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Global Partnership Ecosystem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5" name="Google Shape;735;p8"/>
          <p:cNvSpPr/>
          <p:nvPr/>
        </p:nvSpPr>
        <p:spPr>
          <a:xfrm>
            <a:off x="4318187" y="4115835"/>
            <a:ext cx="1634937" cy="484632"/>
          </a:xfrm>
          <a:prstGeom prst="rect">
            <a:avLst/>
          </a:prstGeom>
          <a:solidFill>
            <a:srgbClr val="344B5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9</a:t>
            </a:r>
            <a:endParaRPr sz="16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6" name="Google Shape;736;p8"/>
          <p:cNvSpPr/>
          <p:nvPr/>
        </p:nvSpPr>
        <p:spPr>
          <a:xfrm>
            <a:off x="4318187" y="4649743"/>
            <a:ext cx="1634937" cy="484632"/>
          </a:xfrm>
          <a:prstGeom prst="rect">
            <a:avLst/>
          </a:prstGeom>
          <a:solidFill>
            <a:srgbClr val="5B6B7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10</a:t>
            </a:r>
            <a:endParaRPr sz="16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7" name="Google Shape;737;p8"/>
          <p:cNvSpPr/>
          <p:nvPr/>
        </p:nvSpPr>
        <p:spPr>
          <a:xfrm>
            <a:off x="4318187" y="5183651"/>
            <a:ext cx="1634937" cy="484632"/>
          </a:xfrm>
          <a:prstGeom prst="rect">
            <a:avLst/>
          </a:prstGeom>
          <a:solidFill>
            <a:srgbClr val="E77E26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31</a:t>
            </a:r>
            <a:endParaRPr sz="16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8" name="Google Shape;738;p8"/>
          <p:cNvSpPr/>
          <p:nvPr/>
        </p:nvSpPr>
        <p:spPr>
          <a:xfrm>
            <a:off x="4318187" y="5717559"/>
            <a:ext cx="1634937" cy="484632"/>
          </a:xfrm>
          <a:prstGeom prst="rect">
            <a:avLst/>
          </a:prstGeom>
          <a:solidFill>
            <a:srgbClr val="055174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69</a:t>
            </a:r>
            <a:endParaRPr sz="16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9" name="Google Shape;739;p8"/>
          <p:cNvSpPr/>
          <p:nvPr/>
        </p:nvSpPr>
        <p:spPr>
          <a:xfrm>
            <a:off x="4298880" y="3698560"/>
            <a:ext cx="1654244" cy="365760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# </a:t>
            </a:r>
            <a:r>
              <a:rPr lang="en-US" sz="1800" b="1" i="0" u="none" strike="noStrike" cap="non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p8" descr="Why use Gitlab?. This post is about my personal… | by Irtiza | Medium"/>
          <p:cNvPicPr preferRelativeResize="0"/>
          <p:nvPr/>
        </p:nvPicPr>
        <p:blipFill rotWithShape="1">
          <a:blip r:embed="rId4">
            <a:alphaModFix/>
          </a:blip>
          <a:srcRect l="8972" t="18860" r="9063" b="20718"/>
          <a:stretch/>
        </p:blipFill>
        <p:spPr>
          <a:xfrm>
            <a:off x="6290837" y="1731899"/>
            <a:ext cx="1266745" cy="41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8" descr="GitHub — A Beginner's Introduction | by Thiago Marsal Farias | Med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399" y="1757668"/>
            <a:ext cx="1208014" cy="3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" descr="OctoPerf · GitHu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65423" y="1715953"/>
            <a:ext cx="868582" cy="7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0378" y="2229798"/>
            <a:ext cx="1443626" cy="47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" descr="Technology Partners | Inflectr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5696" y="2710862"/>
            <a:ext cx="1068309" cy="67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90837" y="2286642"/>
            <a:ext cx="1477123" cy="43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8457" y="2939070"/>
            <a:ext cx="1500524" cy="3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2068" y="2328525"/>
            <a:ext cx="1550691" cy="2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73231" y="1780516"/>
            <a:ext cx="1664574" cy="345388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"/>
          <p:cNvSpPr txBox="1"/>
          <p:nvPr/>
        </p:nvSpPr>
        <p:spPr>
          <a:xfrm>
            <a:off x="6349225" y="3793700"/>
            <a:ext cx="28956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AREAS OF FOCUS:</a:t>
            </a:r>
            <a:endParaRPr sz="1050" b="1" i="0" u="none" strike="noStrike" cap="none">
              <a:solidFill>
                <a:srgbClr val="0736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Artificial Intelligence (AI)</a:t>
            </a:r>
            <a:endParaRPr sz="16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DevOps &amp; CI/CD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Test Automation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Device Management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Modeling Tools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50" name="Google Shape;750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90837" y="2960984"/>
            <a:ext cx="1757373" cy="23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49479" y="2884564"/>
            <a:ext cx="701920" cy="4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8"/>
          <p:cNvSpPr/>
          <p:nvPr/>
        </p:nvSpPr>
        <p:spPr>
          <a:xfrm>
            <a:off x="381000" y="4109530"/>
            <a:ext cx="3818925" cy="484921"/>
          </a:xfrm>
          <a:prstGeom prst="rect">
            <a:avLst/>
          </a:prstGeom>
          <a:solidFill>
            <a:srgbClr val="344B5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Platinum</a:t>
            </a:r>
            <a:endParaRPr sz="14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3" name="Google Shape;753;p8"/>
          <p:cNvSpPr/>
          <p:nvPr/>
        </p:nvSpPr>
        <p:spPr>
          <a:xfrm>
            <a:off x="381000" y="4644381"/>
            <a:ext cx="3818925" cy="484921"/>
          </a:xfrm>
          <a:prstGeom prst="rect">
            <a:avLst/>
          </a:prstGeom>
          <a:solidFill>
            <a:srgbClr val="5B6B7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Gold</a:t>
            </a:r>
            <a:endParaRPr sz="14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4" name="Google Shape;754;p8"/>
          <p:cNvSpPr/>
          <p:nvPr/>
        </p:nvSpPr>
        <p:spPr>
          <a:xfrm>
            <a:off x="381000" y="5179232"/>
            <a:ext cx="3818925" cy="484921"/>
          </a:xfrm>
          <a:prstGeom prst="rect">
            <a:avLst/>
          </a:prstGeom>
          <a:solidFill>
            <a:srgbClr val="E77E26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Silver</a:t>
            </a:r>
            <a:endParaRPr sz="14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5" name="Google Shape;755;p8"/>
          <p:cNvSpPr/>
          <p:nvPr/>
        </p:nvSpPr>
        <p:spPr>
          <a:xfrm>
            <a:off x="381000" y="5714082"/>
            <a:ext cx="3818925" cy="488109"/>
          </a:xfrm>
          <a:prstGeom prst="rect">
            <a:avLst/>
          </a:prstGeom>
          <a:solidFill>
            <a:srgbClr val="055174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Blue</a:t>
            </a:r>
            <a:endParaRPr sz="1400" b="0" i="0" u="none" strike="noStrike" cap="non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6" name="Google Shape;756;p8"/>
          <p:cNvSpPr/>
          <p:nvPr/>
        </p:nvSpPr>
        <p:spPr>
          <a:xfrm>
            <a:off x="381000" y="3693840"/>
            <a:ext cx="3820006" cy="365760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lang="en-US" sz="2000" b="1" i="0" u="none" strike="noStrike" cap="non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TIERS</a:t>
            </a:r>
            <a:endParaRPr sz="1400" b="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57" name="Google Shape;757;p8"/>
          <p:cNvSpPr/>
          <p:nvPr/>
        </p:nvSpPr>
        <p:spPr>
          <a:xfrm>
            <a:off x="381001" y="1061941"/>
            <a:ext cx="5572123" cy="513035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SOLUTION</a:t>
            </a:r>
            <a:r>
              <a:rPr lang="en-US" sz="18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800" b="1" i="0" u="none" strike="noStrike" cap="non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8"/>
          <p:cNvSpPr/>
          <p:nvPr/>
        </p:nvSpPr>
        <p:spPr>
          <a:xfrm>
            <a:off x="6238876" y="1060549"/>
            <a:ext cx="5572123" cy="513035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TECHNOLOGY PARTNERS</a:t>
            </a:r>
            <a:endParaRPr sz="1400" b="1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59" name="Google Shape;759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94107" y="1821256"/>
            <a:ext cx="1357100" cy="2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" descr="A close up of a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2520" y="2311316"/>
            <a:ext cx="1357096" cy="3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8" descr="A black background with a black square&#10;&#10;Description automatically generated with medium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556278" y="1675573"/>
            <a:ext cx="897813" cy="51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028648" y="2807739"/>
            <a:ext cx="982868" cy="5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8" descr="A blue and black logo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413862" y="2964098"/>
            <a:ext cx="1477125" cy="24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8"/>
          <p:cNvPicPr preferRelativeResize="0"/>
          <p:nvPr/>
        </p:nvPicPr>
        <p:blipFill rotWithShape="1">
          <a:blip r:embed="rId20">
            <a:alphaModFix/>
          </a:blip>
          <a:srcRect r="-99"/>
          <a:stretch/>
        </p:blipFill>
        <p:spPr>
          <a:xfrm>
            <a:off x="392524" y="2923257"/>
            <a:ext cx="1357100" cy="3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" descr="A blue and black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668900" y="2316460"/>
            <a:ext cx="1208025" cy="30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61319" y="2252405"/>
            <a:ext cx="1208024" cy="43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81012" y="1765774"/>
            <a:ext cx="1208025" cy="332634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8"/>
          <p:cNvSpPr txBox="1"/>
          <p:nvPr/>
        </p:nvSpPr>
        <p:spPr>
          <a:xfrm>
            <a:off x="8969425" y="4322500"/>
            <a:ext cx="28956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Modernization</a:t>
            </a: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Agile Transformation</a:t>
            </a: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Implementation Services</a:t>
            </a: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Training</a:t>
            </a: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lang="en-US" sz="1600" b="0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Load Testing</a:t>
            </a:r>
            <a:endParaRPr sz="1600" b="0" i="0" u="none" strike="noStrike" cap="non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69" name="Google Shape;769;p8" descr="H2 Software Consulting Services, Inc.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394329" y="2807739"/>
            <a:ext cx="832551" cy="52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8" descr="Fujitsu - Wikipedia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776303" y="1693483"/>
            <a:ext cx="884289" cy="42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621-C7E6-48C7-925B-6FD95DBC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0B9F-C7F4-425A-AC67-C45BFE8559F6}"/>
              </a:ext>
            </a:extLst>
          </p:cNvPr>
          <p:cNvSpPr txBox="1"/>
          <p:nvPr/>
        </p:nvSpPr>
        <p:spPr>
          <a:xfrm>
            <a:off x="1017144" y="5076034"/>
            <a:ext cx="50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*Gartner </a:t>
            </a:r>
            <a:r>
              <a:rPr lang="en-US" dirty="0" err="1"/>
              <a:t>GetApp</a:t>
            </a:r>
            <a:r>
              <a:rPr lang="en-US" dirty="0"/>
              <a:t>, G2 Crowd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7A754-C916-4B43-B0D1-C968AB80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03" y="1519272"/>
            <a:ext cx="5833217" cy="344461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576A3-EB23-49BB-AEE7-4C557E8E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25" y="1509315"/>
            <a:ext cx="4686508" cy="344461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452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rPr lang="en-US"/>
              <a:t>Customer </a:t>
            </a: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Onboarding &amp; Self-Guided Enablement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7" name="Google Shape;1247;p36"/>
          <p:cNvSpPr/>
          <p:nvPr/>
        </p:nvSpPr>
        <p:spPr>
          <a:xfrm>
            <a:off x="369881" y="2006608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344B5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Getting Started Videos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Introduces our products and walks you through your first 10 days.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8" name="Google Shape;1248;p36"/>
          <p:cNvSpPr/>
          <p:nvPr/>
        </p:nvSpPr>
        <p:spPr>
          <a:xfrm>
            <a:off x="2676778" y="1997326"/>
            <a:ext cx="2224650" cy="3863247"/>
          </a:xfrm>
          <a:prstGeom prst="roundRect">
            <a:avLst>
              <a:gd name="adj" fmla="val 16667"/>
            </a:avLst>
          </a:prstGeom>
          <a:solidFill>
            <a:srgbClr val="E77E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Inflectra Campus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Online Training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Includes free introductory courses followed by paid advanced modules and certificates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9" name="Google Shape;1249;p36"/>
          <p:cNvSpPr/>
          <p:nvPr/>
        </p:nvSpPr>
        <p:spPr>
          <a:xfrm>
            <a:off x="7278837" y="201338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BEC4C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YouTube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Channel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Recordings of our webinars, advanced product insights and other key Inflectra information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0" name="Google Shape;1250;p36"/>
          <p:cNvSpPr/>
          <p:nvPr/>
        </p:nvSpPr>
        <p:spPr>
          <a:xfrm>
            <a:off x="4977596" y="201338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74829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Live Webinars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&amp; Q&amp;A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Regular webinars on key product releases, customer roundtables, and other interactive sessions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1" name="Google Shape;1251;p36"/>
          <p:cNvSpPr/>
          <p:nvPr/>
        </p:nvSpPr>
        <p:spPr>
          <a:xfrm>
            <a:off x="9580078" y="1994575"/>
            <a:ext cx="2224650" cy="3863249"/>
          </a:xfrm>
          <a:prstGeom prst="roundRect">
            <a:avLst>
              <a:gd name="adj" fmla="val 16667"/>
            </a:avLst>
          </a:prstGeom>
          <a:solidFill>
            <a:srgbClr val="ECF1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InflectraCon360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Thought leadership content from industry leaders, Inflectra customers and partners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2" name="Google Shape;1252;p36"/>
          <p:cNvSpPr/>
          <p:nvPr/>
        </p:nvSpPr>
        <p:spPr>
          <a:xfrm>
            <a:off x="369881" y="172062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3" name="Google Shape;1253;p36"/>
          <p:cNvSpPr/>
          <p:nvPr/>
        </p:nvSpPr>
        <p:spPr>
          <a:xfrm>
            <a:off x="2676552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4" name="Google Shape;1254;p36"/>
          <p:cNvSpPr/>
          <p:nvPr/>
        </p:nvSpPr>
        <p:spPr>
          <a:xfrm>
            <a:off x="5021197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5" name="Google Shape;1255;p36"/>
          <p:cNvSpPr/>
          <p:nvPr/>
        </p:nvSpPr>
        <p:spPr>
          <a:xfrm>
            <a:off x="9592876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6" name="Google Shape;1256;p36"/>
          <p:cNvSpPr/>
          <p:nvPr/>
        </p:nvSpPr>
        <p:spPr>
          <a:xfrm>
            <a:off x="7215044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57" name="Google Shape;1257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07" y="2539250"/>
            <a:ext cx="673388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524" y="2539250"/>
            <a:ext cx="793190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4474" y="2562275"/>
            <a:ext cx="673377" cy="56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3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375" y="2531675"/>
            <a:ext cx="673398" cy="62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3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8" y="2560350"/>
            <a:ext cx="793201" cy="56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36"/>
          <p:cNvSpPr/>
          <p:nvPr/>
        </p:nvSpPr>
        <p:spPr>
          <a:xfrm>
            <a:off x="6089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3" name="Google Shape;1263;p36"/>
          <p:cNvSpPr/>
          <p:nvPr/>
        </p:nvSpPr>
        <p:spPr>
          <a:xfrm>
            <a:off x="29158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1B2E4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9"/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4" name="Google Shape;1264;p36"/>
          <p:cNvSpPr/>
          <p:nvPr/>
        </p:nvSpPr>
        <p:spPr>
          <a:xfrm>
            <a:off x="5216874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5" name="Google Shape;1265;p36"/>
          <p:cNvSpPr/>
          <p:nvPr/>
        </p:nvSpPr>
        <p:spPr>
          <a:xfrm>
            <a:off x="751789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6" name="Google Shape;1266;p36"/>
          <p:cNvSpPr/>
          <p:nvPr/>
        </p:nvSpPr>
        <p:spPr>
          <a:xfrm>
            <a:off x="9884286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1B2E4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2"/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8"/>
          <p:cNvSpPr/>
          <p:nvPr/>
        </p:nvSpPr>
        <p:spPr>
          <a:xfrm>
            <a:off x="972788" y="2025663"/>
            <a:ext cx="3976205" cy="2189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2" name="Google Shape;1272;p118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Technical Support &amp; Customer Success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3" name="Google Shape;1273;p118"/>
          <p:cNvSpPr/>
          <p:nvPr/>
        </p:nvSpPr>
        <p:spPr>
          <a:xfrm>
            <a:off x="369881" y="221114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ECF1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Live Tech Support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Legendary technical support via email, phone, forums. Free standard support with every purchase.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4" name="Google Shape;1274;p118"/>
          <p:cNvSpPr/>
          <p:nvPr/>
        </p:nvSpPr>
        <p:spPr>
          <a:xfrm>
            <a:off x="2676778" y="2213898"/>
            <a:ext cx="2224650" cy="3863247"/>
          </a:xfrm>
          <a:prstGeom prst="roundRect">
            <a:avLst>
              <a:gd name="adj" fmla="val 16667"/>
            </a:avLst>
          </a:prstGeom>
          <a:solidFill>
            <a:srgbClr val="BEC4C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Knowledge Base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 repository of expert-written articles covering product troubleshooting, best practices, and tips &amp; tricks.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5" name="Google Shape;1275;p118"/>
          <p:cNvSpPr/>
          <p:nvPr/>
        </p:nvSpPr>
        <p:spPr>
          <a:xfrm>
            <a:off x="7278837" y="2229959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E77E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Account Managers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8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Experienced account executives providing strategic guidance from pre-sales consultations through the entire lifecycle.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6" name="Google Shape;1276;p118"/>
          <p:cNvSpPr/>
          <p:nvPr/>
        </p:nvSpPr>
        <p:spPr>
          <a:xfrm>
            <a:off x="4977596" y="2229959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74869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Documentation 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Quick-start guides, in-depth manuals, and integration instructions for smooth deployment &amp; optimal performance.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7" name="Google Shape;1277;p118"/>
          <p:cNvSpPr/>
          <p:nvPr/>
        </p:nvSpPr>
        <p:spPr>
          <a:xfrm>
            <a:off x="9580078" y="2211147"/>
            <a:ext cx="2224650" cy="3863249"/>
          </a:xfrm>
          <a:prstGeom prst="roundRect">
            <a:avLst>
              <a:gd name="adj" fmla="val 16667"/>
            </a:avLst>
          </a:prstGeom>
          <a:solidFill>
            <a:srgbClr val="344B5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Premium Support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Combined advanced customer success and tailored technical support delivered by highly skilled professionals.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8" name="Google Shape;1278;p118"/>
          <p:cNvSpPr/>
          <p:nvPr/>
        </p:nvSpPr>
        <p:spPr>
          <a:xfrm>
            <a:off x="369881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9" name="Google Shape;1279;p118"/>
          <p:cNvSpPr/>
          <p:nvPr/>
        </p:nvSpPr>
        <p:spPr>
          <a:xfrm>
            <a:off x="4986057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0" name="Google Shape;1280;p118"/>
          <p:cNvSpPr/>
          <p:nvPr/>
        </p:nvSpPr>
        <p:spPr>
          <a:xfrm>
            <a:off x="7284704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1" name="Google Shape;1281;p118"/>
          <p:cNvSpPr/>
          <p:nvPr/>
        </p:nvSpPr>
        <p:spPr>
          <a:xfrm>
            <a:off x="9592876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82" name="Google Shape;1282;p1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12" y="2852750"/>
            <a:ext cx="538774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785" y="2852750"/>
            <a:ext cx="640563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1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737" y="2833400"/>
            <a:ext cx="538777" cy="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1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63" y="2841800"/>
            <a:ext cx="609598" cy="63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1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105" y="2840699"/>
            <a:ext cx="640573" cy="6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8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Security &amp; Compliance</a:t>
            </a:r>
            <a:endParaRPr/>
          </a:p>
        </p:txBody>
      </p:sp>
      <p:sp>
        <p:nvSpPr>
          <p:cNvPr id="495" name="Google Shape;495;p38"/>
          <p:cNvSpPr txBox="1">
            <a:spLocks noGrp="1"/>
          </p:cNvSpPr>
          <p:nvPr>
            <p:ph type="body" idx="1"/>
          </p:nvPr>
        </p:nvSpPr>
        <p:spPr>
          <a:xfrm>
            <a:off x="838200" y="1209457"/>
            <a:ext cx="6723743" cy="393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cloud platform is SOC2 Type II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website and payment systems are PCI-DSS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Data encrypted in transit and at rest using strong ciphers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Multi-factor authentication (MFA) and Single Sign On (SSO)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Physical infrastructure provided by Amazon Web Services.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96" name="Google Shape;496;p38" descr="A blue circ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125" y="2289393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97" name="Google Shape;497;p38" descr="A green check mar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125" y="4018349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8" name="Google Shape;498;p3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125" y="510361"/>
            <a:ext cx="1673959" cy="16774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99" name="Google Shape;499;p38"/>
          <p:cNvSpPr/>
          <p:nvPr/>
        </p:nvSpPr>
        <p:spPr>
          <a:xfrm>
            <a:off x="630936" y="5665467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the Key Features in KronoDesk</a:t>
            </a:r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FAC3A8A-C015-46CF-A8A7-37BEF28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 Home Page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B9BB05C-614A-4E55-BC68-4E80640C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67" y="5738326"/>
            <a:ext cx="8229600" cy="990600"/>
          </a:xfrm>
        </p:spPr>
        <p:txBody>
          <a:bodyPr/>
          <a:lstStyle/>
          <a:p>
            <a:r>
              <a:rPr lang="en-US" altLang="en-US" sz="2000"/>
              <a:t>The customer dashboard provides a single view for your customers to see new knowledge base articles, recent forum posts and all their open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71EEE-DF39-46DE-86F6-23C5F05D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8" y="1501290"/>
            <a:ext cx="8099425" cy="4084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3B5BEF6-E948-4FE6-B9C1-9F03DB6D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Agent Home Page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DDE1622-11B0-4322-BD76-A8066F58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44" y="5509726"/>
            <a:ext cx="8229600" cy="1219200"/>
          </a:xfrm>
        </p:spPr>
        <p:txBody>
          <a:bodyPr/>
          <a:lstStyle/>
          <a:p>
            <a:r>
              <a:rPr lang="en-US" altLang="en-US" sz="2000"/>
              <a:t>The </a:t>
            </a:r>
            <a:r>
              <a:rPr lang="en-US" altLang="en-US" sz="2000" b="1"/>
              <a:t>customizable agent dashboard</a:t>
            </a:r>
            <a:r>
              <a:rPr lang="en-US" altLang="en-US" sz="2000"/>
              <a:t>, allows your support agents to view all their assigned tickets, monitor incoming forum posts and check for new tickets all from the same screen. </a:t>
            </a:r>
          </a:p>
          <a:p>
            <a:endParaRPr lang="en-US" alt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67803-529D-4CA3-8AA1-A7238D2B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44" y="1547326"/>
            <a:ext cx="8153400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Help Desk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8A6952-FB92-4AAB-A204-923238DAE23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BB416BB-A07D-4EE4-B620-49A79716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Mobile Responsive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F29590A0-CE88-4816-9128-B61059D9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02" y="517693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KronoDesk has been designed to optimize its features on any device, whether that be a large </a:t>
            </a:r>
            <a:r>
              <a:rPr lang="en-US" altLang="en-US" sz="2000" b="1"/>
              <a:t>desktop</a:t>
            </a:r>
            <a:r>
              <a:rPr lang="en-US" altLang="en-US" sz="2000"/>
              <a:t> monitor, a </a:t>
            </a:r>
            <a:r>
              <a:rPr lang="en-US" altLang="en-US" sz="2000" b="1"/>
              <a:t>tablet</a:t>
            </a:r>
            <a:r>
              <a:rPr lang="en-US" altLang="en-US" sz="2000"/>
              <a:t> or mobile </a:t>
            </a:r>
            <a:r>
              <a:rPr lang="en-US" altLang="en-US" sz="2000" b="1"/>
              <a:t>phone</a:t>
            </a:r>
            <a:r>
              <a:rPr lang="en-US" altLang="en-US" sz="200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Customers can browse the knowledge base, reply to forum posts and submit help desk tickets from the </a:t>
            </a:r>
            <a:r>
              <a:rPr lang="en-US" altLang="en-US" sz="2000" b="1"/>
              <a:t>convenience of their phones</a:t>
            </a:r>
            <a:r>
              <a:rPr lang="en-US" altLang="en-US" sz="2000"/>
              <a:t>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C4BFA811-B913-483B-889D-076E7AD10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1459010"/>
            <a:ext cx="203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EB6A0277-61BA-43BE-B05B-ABEE0C06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27" y="1473298"/>
            <a:ext cx="50879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19E998-EFFA-95A6-728C-938EE4EE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Inflectra?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318441-7042-2D69-C70C-A7FA066C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A6FF5F4-5072-4F09-A88A-D4A703D3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Submitting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35A2BA7-CCFE-40CE-AA45-E638A837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335" y="1589448"/>
            <a:ext cx="3339597" cy="42740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customers to submit help desk tickets, attaching files and screenshots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support agents to reproduce issues and provide help.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1FB68-4FD4-48CD-BCA8-C7CFD884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" y="1589448"/>
            <a:ext cx="6927188" cy="48099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8BCC270-BE50-4BCB-8341-7C821EA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Searching &amp; Filtering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D9F06E-6169-421F-B992-78D23645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926" y="5200262"/>
            <a:ext cx="8229600" cy="887413"/>
          </a:xfrm>
        </p:spPr>
        <p:txBody>
          <a:bodyPr/>
          <a:lstStyle/>
          <a:p>
            <a:r>
              <a:rPr lang="en-US" altLang="en-US" sz="2000" dirty="0"/>
              <a:t>Your support agents can use the powerful sorting, searching and filtering features to track and manage their assigned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A027F-6C8D-498B-94EA-F8022FA8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26" y="1542661"/>
            <a:ext cx="8420100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7B8EE35-B815-4B7D-BDE1-21B1D429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Responding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C2B2BF-26FF-4C4B-9AE9-0CA23965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47" y="5273191"/>
            <a:ext cx="8229600" cy="1455737"/>
          </a:xfrm>
        </p:spPr>
        <p:txBody>
          <a:bodyPr/>
          <a:lstStyle/>
          <a:p>
            <a:r>
              <a:rPr lang="en-US" altLang="en-US" sz="2000"/>
              <a:t>The ticket editing screen lets your customer agents quickly and easily respond to custom help desk tickets.</a:t>
            </a:r>
          </a:p>
          <a:p>
            <a:r>
              <a:rPr lang="en-US" altLang="en-US" sz="2000"/>
              <a:t>The system allows them to add notes, view the change history, attach documents and update the fields based on the workflow.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B68C4-912B-437D-9AA3-8FFCCC184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5" y="1496112"/>
            <a:ext cx="7466029" cy="36661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F1E9814-7712-4D8E-B697-94D5F07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Contact History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E2B3241-CD71-48B3-B71A-9334D90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5108575"/>
            <a:ext cx="8229600" cy="1455738"/>
          </a:xfrm>
        </p:spPr>
        <p:txBody>
          <a:bodyPr>
            <a:normAutofit lnSpcReduction="10000"/>
          </a:bodyPr>
          <a:lstStyle/>
          <a:p>
            <a:r>
              <a:rPr lang="en-US" altLang="en-US" sz="2000"/>
              <a:t>The ticket details page lets you see all of the interactions between your support personnel and the customer. You can have both public and private notes added to the ticket.</a:t>
            </a:r>
          </a:p>
          <a:p>
            <a:r>
              <a:rPr lang="en-US" altLang="en-US" sz="2000"/>
              <a:t>The change history lets you see the actions and escalations that have been performed on the help desk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BA42-1326-47F1-82A1-503084DD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1" y="1396666"/>
            <a:ext cx="8559538" cy="35816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439B-8DAA-90E8-9769-93362CDC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Level Agreement (SLA) Tracking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972E7F-BF32-3C06-30D8-5303EAAF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97026"/>
            <a:ext cx="8916407" cy="3830108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536B88-390E-CC8D-1F04-2890CB2C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25" y="5665929"/>
            <a:ext cx="8791481" cy="119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KronoDesk includes built-in functionality for defining and managing customer Service Level Agreements and then tracking the reaction and resolution time of the help desk tickets against those SLAs.</a:t>
            </a:r>
          </a:p>
        </p:txBody>
      </p:sp>
    </p:spTree>
    <p:extLst>
      <p:ext uri="{BB962C8B-B14F-4D97-AF65-F5344CB8AC3E}">
        <p14:creationId xmlns:p14="http://schemas.microsoft.com/office/powerpoint/2010/main" val="375534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Knowledge Base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B2956D-5D28-444C-A9CC-E146A674524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00809BF-09BE-4C41-860D-709E44E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Categories &amp; Tags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C5761AD-8151-4883-85FF-51B817C2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547" y="5490369"/>
            <a:ext cx="8229600" cy="1363662"/>
          </a:xfrm>
        </p:spPr>
        <p:txBody>
          <a:bodyPr>
            <a:normAutofit fontScale="92500"/>
          </a:bodyPr>
          <a:lstStyle/>
          <a:p>
            <a:r>
              <a:rPr lang="en-US" altLang="en-US" sz="2000"/>
              <a:t>The knowledge base allows you to categorize support articles into categories based on the different products and types of article.</a:t>
            </a:r>
          </a:p>
          <a:p>
            <a:r>
              <a:rPr lang="en-US" altLang="en-US" sz="2000"/>
              <a:t>The tag cloud lets your customers quickly find articles related to specific topics.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C867-8C63-47EF-8A52-7521BF7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7" y="1520031"/>
            <a:ext cx="7162800" cy="3817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7005292-CB2D-4C8A-BD73-368D4E54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Creating &amp; Editing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45B4A26-5647-464F-885F-3F70B847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967" y="4803710"/>
            <a:ext cx="8229600" cy="1981200"/>
          </a:xfrm>
        </p:spPr>
        <p:txBody>
          <a:bodyPr/>
          <a:lstStyle/>
          <a:p>
            <a:r>
              <a:rPr lang="en-US" altLang="en-US" sz="2000" dirty="0"/>
              <a:t>The knowledge base lets you write articles, embed screenshots, attach documents, add links and specify meta-tags.</a:t>
            </a:r>
          </a:p>
          <a:p>
            <a:r>
              <a:rPr lang="en-US" altLang="en-US" sz="2000" dirty="0"/>
              <a:t>When customers click on the tags,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will display any other articles that share the same meta-tag, allowing customers to quickly find related information.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E3A83-5F48-4D8C-9C14-989C955F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67" y="1762060"/>
            <a:ext cx="5257800" cy="2965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0CE8A-CD3A-478A-A131-0F6608AE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30" y="1603310"/>
            <a:ext cx="4800600" cy="2922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9D549A7-081A-449D-92DC-8A55D2C5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Auto Suggestions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FA0F4F2-0F58-4A73-B004-2CDCCC3D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951" y="5257800"/>
            <a:ext cx="8229600" cy="1600200"/>
          </a:xfrm>
        </p:spPr>
        <p:txBody>
          <a:bodyPr/>
          <a:lstStyle/>
          <a:p>
            <a:r>
              <a:rPr lang="en-US" altLang="en-US" sz="2000"/>
              <a:t>When submitting a new help desk ticket, the system scans the existing knowledge base and makes </a:t>
            </a:r>
            <a:r>
              <a:rPr lang="en-US" altLang="en-US" sz="2000" b="1"/>
              <a:t>intelligent suggestions </a:t>
            </a:r>
            <a:r>
              <a:rPr lang="en-US" altLang="en-US" sz="2000"/>
              <a:t>to help the customer. This </a:t>
            </a:r>
            <a:r>
              <a:rPr lang="en-US" altLang="en-US" sz="2000" b="1"/>
              <a:t>reduces the number of repetitive</a:t>
            </a:r>
            <a:r>
              <a:rPr lang="en-US" altLang="en-US" sz="2000"/>
              <a:t> help desk enquires that have previously been answered.</a:t>
            </a:r>
          </a:p>
          <a:p>
            <a:endParaRPr lang="en-US" alt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DC9-0758-4998-AC6E-C4C3FA53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51" y="1498600"/>
            <a:ext cx="8382000" cy="360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Support Forums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Josefin Sans"/>
              <a:buNone/>
            </a:pPr>
            <a:r>
              <a:rPr lang="en-US" dirty="0"/>
              <a:t>When Failure Isn’t An Option. We Help You Deliver.</a:t>
            </a:r>
            <a:br>
              <a:rPr lang="en-US" dirty="0"/>
            </a:br>
            <a:r>
              <a:rPr lang="en-US" dirty="0"/>
              <a:t>And Prove It. </a:t>
            </a:r>
            <a:endParaRPr dirty="0"/>
          </a:p>
        </p:txBody>
      </p:sp>
      <p:sp>
        <p:nvSpPr>
          <p:cNvPr id="624" name="Google Shape;624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>
                <a:solidFill>
                  <a:schemeClr val="tx2"/>
                </a:solidFill>
              </a:rPr>
              <a:t>Inflectra unifies software delivery, quality, compliance, and traceability so you can ship at AI speed, reduce risk, and prove every release is ready. 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95FC00-50EE-40CC-BC4B-B90BD8DE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Categories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5E51135-DD2C-48AB-88E5-551F791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249" y="5278438"/>
            <a:ext cx="8229600" cy="1366837"/>
          </a:xfrm>
        </p:spPr>
        <p:txBody>
          <a:bodyPr>
            <a:normAutofit fontScale="92500"/>
          </a:bodyPr>
          <a:lstStyle/>
          <a:p>
            <a:r>
              <a:rPr lang="en-US" altLang="en-US" sz="2000" dirty="0"/>
              <a:t>The customer support forums allow you to create different support forum categories for different products and customer needs.</a:t>
            </a:r>
          </a:p>
          <a:p>
            <a:r>
              <a:rPr lang="en-US" altLang="en-US" sz="2000" dirty="0"/>
              <a:t>The system remembers which forums you have read and highlights any that have new threads or messages.</a:t>
            </a:r>
          </a:p>
          <a:p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98F9F-ED43-41F6-9588-B277126B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9" y="1463674"/>
            <a:ext cx="6980238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494FD1-D3D4-4EA4-BF9B-50B5BCA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Forums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401801-532B-4F2E-86EA-E08E40A4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346" y="5264944"/>
            <a:ext cx="8229600" cy="1371600"/>
          </a:xfrm>
        </p:spPr>
        <p:txBody>
          <a:bodyPr/>
          <a:lstStyle/>
          <a:p>
            <a:r>
              <a:rPr lang="en-US" altLang="en-US" sz="2000"/>
              <a:t>The system displays the list of threads in each forum together with the number of replies and views.</a:t>
            </a:r>
          </a:p>
          <a:p>
            <a:r>
              <a:rPr lang="en-US" altLang="en-US" sz="2000"/>
              <a:t>The system remembers which threads you have read and highlights any that have new messages.</a:t>
            </a:r>
          </a:p>
        </p:txBody>
      </p:sp>
      <p:sp>
        <p:nvSpPr>
          <p:cNvPr id="34821" name="Rectangle 8">
            <a:extLst>
              <a:ext uri="{FF2B5EF4-FFF2-40B4-BE49-F238E27FC236}">
                <a16:creationId xmlns:a16="http://schemas.microsoft.com/office/drawing/2014/main" id="{6A21276B-7B72-459F-9332-E519222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B16B-0039-43C8-9148-67FFF63C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6" y="1454945"/>
            <a:ext cx="7391400" cy="3686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FC308A-7556-4053-B32C-E7129F0C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Threads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1BAA544-304E-47D6-9FB1-61B59E0E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88" y="5441156"/>
            <a:ext cx="8229600" cy="1166813"/>
          </a:xfrm>
        </p:spPr>
        <p:txBody>
          <a:bodyPr/>
          <a:lstStyle/>
          <a:p>
            <a:r>
              <a:rPr lang="en-US" altLang="en-US" sz="2000"/>
              <a:t>The thread details page displays the original message together with a threaded list of customer and support agent replies.</a:t>
            </a:r>
          </a:p>
          <a:p>
            <a:r>
              <a:rPr lang="en-US" altLang="en-US" sz="2000"/>
              <a:t>Users can subscribe to the thread/forum as an RSS feed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60227-3EF3-4C35-BB76-8A42C409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88" y="1483519"/>
            <a:ext cx="7543800" cy="3927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Other Features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2A6D29C-1AE1-46D2-940A-251A370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Notifications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9FE785F-FBD9-4BA6-9E45-714EBF4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492" y="5417343"/>
            <a:ext cx="8229600" cy="1349375"/>
          </a:xfrm>
        </p:spPr>
        <p:txBody>
          <a:bodyPr>
            <a:normAutofit fontScale="92500"/>
          </a:bodyPr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contains a powerful email templating system so that outbound email messages can be formatted to fit your organization.</a:t>
            </a:r>
          </a:p>
          <a:p>
            <a:r>
              <a:rPr lang="en-US" altLang="en-US" sz="2000" dirty="0"/>
              <a:t>When users subscribe to threads, forums or articles, the system sends out automatic notifications. It supports CC lists for tickets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51098-CAEE-42D8-AF63-DB0A47AF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2" y="1508918"/>
            <a:ext cx="7239000" cy="3840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39013-9587-4687-A023-717C2153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1335571"/>
            <a:ext cx="7334054" cy="19855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17CE02C-F035-4957-91F3-9772230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Theming &amp; Rebranding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9E82D-72DD-481D-A5C4-884A36C5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565161"/>
            <a:ext cx="8362950" cy="4100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893" name="Content Placeholder 2">
            <a:extLst>
              <a:ext uri="{FF2B5EF4-FFF2-40B4-BE49-F238E27FC236}">
                <a16:creationId xmlns:a16="http://schemas.microsoft.com/office/drawing/2014/main" id="{9C1CB575-4555-42E5-9E17-895306B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475" y="5748224"/>
            <a:ext cx="8229600" cy="1349375"/>
          </a:xfrm>
        </p:spPr>
        <p:txBody>
          <a:bodyPr/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provides an </a:t>
            </a:r>
            <a:r>
              <a:rPr lang="en-US" altLang="en-US" sz="2000" b="1" dirty="0"/>
              <a:t>intuitive</a:t>
            </a:r>
            <a:r>
              <a:rPr lang="en-US" altLang="en-US" sz="2000" dirty="0"/>
              <a:t> theme creation tool that lets you </a:t>
            </a:r>
            <a:r>
              <a:rPr lang="en-US" altLang="en-US" sz="2000" b="1" dirty="0"/>
              <a:t>quickly and easily</a:t>
            </a:r>
            <a:r>
              <a:rPr lang="en-US" altLang="en-US" sz="2000" dirty="0"/>
              <a:t> rebrand it to integrate with your website and other systems.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A3B11BE-0FD4-4DB4-A038-0C62C89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Integration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52A12025-4DDF-48C8-84EA-BACD3E1F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969" y="4602637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can connect to your email system and automatically convert emails from customers into </a:t>
            </a:r>
            <a:r>
              <a:rPr lang="en-US" altLang="en-US" sz="2000" b="1" dirty="0"/>
              <a:t>new help desk tickets</a:t>
            </a:r>
            <a:r>
              <a:rPr lang="en-US" altLang="en-US" sz="2000" dirty="0"/>
              <a:t>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The system is intelligent enough to determine which emails are </a:t>
            </a:r>
            <a:r>
              <a:rPr lang="en-US" altLang="en-US" sz="2000" b="1" dirty="0"/>
              <a:t>replies to existing tickets </a:t>
            </a:r>
            <a:r>
              <a:rPr lang="en-US" altLang="en-US" sz="2000" dirty="0"/>
              <a:t>and will automatically add the emails as new comments onto the existing help desk ticket.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C106BB88-BD9C-466C-BE78-DE39D7E6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5" y="1554637"/>
            <a:ext cx="2971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DA58F-3FFC-4035-851B-B7DD05C4F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62" y="1509860"/>
            <a:ext cx="7154944" cy="30722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3208BCC-6AE9-4F0D-84C2-E6E02CBB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Subscribe to Threads/Articles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23F1E37-178F-461C-9359-6F2821EE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0" y="5313363"/>
            <a:ext cx="8229600" cy="1331912"/>
          </a:xfrm>
        </p:spPr>
        <p:txBody>
          <a:bodyPr/>
          <a:lstStyle/>
          <a:p>
            <a:r>
              <a:rPr lang="en-US" altLang="en-US" sz="2000"/>
              <a:t>Users can subscribe to specific articles, threads and forums</a:t>
            </a:r>
          </a:p>
          <a:p>
            <a:r>
              <a:rPr lang="en-US" altLang="en-US" sz="2000"/>
              <a:t>When changes are made to an article, new threads are posted in a forum or new replies are added to a thread, the user will be notified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530C-4001-4B92-B7BB-B79DDD93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0" y="1609725"/>
            <a:ext cx="5562600" cy="3511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8AE0A-E7EA-4649-86C2-5C93EAA2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10" y="1457325"/>
            <a:ext cx="6096000" cy="3589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86670FA-160E-4176-90CE-2145338A3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Customizable Reporting Dashboard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AA4C3A3D-EB1A-4AFF-AD3A-631194D9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519737"/>
            <a:ext cx="8305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allows you to build a </a:t>
            </a:r>
            <a:r>
              <a:rPr lang="en-US" altLang="en-US" sz="2000" b="1" dirty="0"/>
              <a:t>customized reporting</a:t>
            </a:r>
            <a:r>
              <a:rPr lang="en-US" altLang="en-US" sz="2000" dirty="0"/>
              <a:t> dashboard featuring your frequently-used graphs, charts and reports. The data behind the graphs can be exported to Word, Excel, PDF and CSV.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21829-E08C-46AF-B121-1DF995AC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46" y="1525878"/>
            <a:ext cx="6636469" cy="37049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A0ED9-0E3A-4AF6-9511-F0B30080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6" y="3734006"/>
            <a:ext cx="8908330" cy="17008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>
            <a:extLst>
              <a:ext uri="{FF2B5EF4-FFF2-40B4-BE49-F238E27FC236}">
                <a16:creationId xmlns:a16="http://schemas.microsoft.com/office/drawing/2014/main" id="{521980CD-A486-4412-A091-C78315C77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62301"/>
              </p:ext>
            </p:extLst>
          </p:nvPr>
        </p:nvGraphicFramePr>
        <p:xfrm>
          <a:off x="1869650" y="1477964"/>
          <a:ext cx="40386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19048" imgH="7619048" progId="">
                  <p:embed/>
                </p:oleObj>
              </mc:Choice>
              <mc:Fallback>
                <p:oleObj r:id="rId2" imgW="7619048" imgH="7619048" progId="">
                  <p:embed/>
                  <p:pic>
                    <p:nvPicPr>
                      <p:cNvPr id="41986" name="Object 1">
                        <a:extLst>
                          <a:ext uri="{FF2B5EF4-FFF2-40B4-BE49-F238E27FC236}">
                            <a16:creationId xmlns:a16="http://schemas.microsoft.com/office/drawing/2014/main" id="{521980CD-A486-4412-A091-C78315C778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650" y="1477964"/>
                        <a:ext cx="40386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itle 1">
            <a:extLst>
              <a:ext uri="{FF2B5EF4-FFF2-40B4-BE49-F238E27FC236}">
                <a16:creationId xmlns:a16="http://schemas.microsoft.com/office/drawing/2014/main" id="{999496B7-B24A-4951-B07F-DEF37CE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SpiraTeam® Integration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9114B81C-11AC-4E11-9CCE-9065C54D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50" y="5118100"/>
            <a:ext cx="8229600" cy="1600200"/>
          </a:xfrm>
        </p:spPr>
        <p:txBody>
          <a:bodyPr/>
          <a:lstStyle/>
          <a:p>
            <a:r>
              <a:rPr lang="en-US" altLang="en-US" sz="2000" dirty="0"/>
              <a:t>When used with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®  you can integrate your customer support into your software development lifecycle.</a:t>
            </a:r>
          </a:p>
          <a:p>
            <a:r>
              <a:rPr lang="en-US" altLang="en-US" sz="2000" dirty="0"/>
              <a:t>Each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® ticket can generate new incidents in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 so that customer requests can be seamlessly added to the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38921-5946-4851-916C-B7AF052D0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50" y="1373189"/>
            <a:ext cx="4572000" cy="1825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8227718" y="1569950"/>
            <a:ext cx="3522540" cy="4592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334730" y="1621264"/>
            <a:ext cx="3522540" cy="4592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41742" y="1569951"/>
            <a:ext cx="3522540" cy="46440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9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</a:pPr>
            <a:r>
              <a:rPr lang="en-US" sz="4000">
                <a:latin typeface="Josefin Sans"/>
                <a:ea typeface="Josefin Sans"/>
                <a:cs typeface="Josefin Sans"/>
                <a:sym typeface="Josefin Sans"/>
              </a:rPr>
              <a:t>With Inflectra, Deliver Measurable Quality Fast!</a:t>
            </a:r>
            <a:br>
              <a:rPr lang="en-US" sz="4000"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1800" b="1" i="1">
                <a:latin typeface="Josefin Sans"/>
                <a:ea typeface="Josefin Sans"/>
                <a:cs typeface="Josefin Sans"/>
                <a:sym typeface="Josefin Sans"/>
              </a:rPr>
              <a:t>Only 16% of software development projects are completed on time and within budget.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895219" y="2511635"/>
            <a:ext cx="2580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PRODUCT MANAGERS</a:t>
            </a:r>
            <a:endParaRPr sz="1400" b="1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805881" y="2511635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QUALITY</a:t>
            </a:r>
            <a:r>
              <a:rPr lang="en-US" sz="1600" b="1" i="1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ASSURANCE</a:t>
            </a:r>
            <a:endParaRPr sz="1600" b="1" i="0" u="none" strike="noStrike" cap="non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735593" y="2492253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SOFTWARE TESTIN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6" name="Google Shape;116;p4" descr="Management with solid fill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624" y="1696825"/>
            <a:ext cx="795429" cy="79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Clipboard Checked with solid fill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286" y="1702263"/>
            <a:ext cx="795428" cy="79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Internet Of Things with solid fill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436" y="1707700"/>
            <a:ext cx="784554" cy="7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895219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60%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businesses lack a plan to enhance their PM process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95219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52%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time spent on un-planned “fire-fighting” activities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895219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managers that worry about missing launch date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805881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software projects fail due to poor requirements gathering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805881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40%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software budget spent on Quality Assurance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805881" y="5129981"/>
            <a:ext cx="2580238" cy="92328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67%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customers cite “bad experience” with products as their churn reason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735593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24%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saw ROI uplift from automated testing 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735593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5%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carry out fully automated testing internally 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735593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35%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use non-testers for software testing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5251451" y="6345529"/>
            <a:ext cx="5211638" cy="35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Sources: “Software Survival in 2024”, Beta Breakers; “10 QA Statistics”, Testlio; “Product Management Statistics”, UXCam; “Software Testing Statistics – 2024”, TrueList</a:t>
            </a:r>
            <a:endParaRPr sz="900" b="0" i="0" u="none" strike="noStrike" cap="non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E7F0BDA-D5BF-4345-8691-4CD3E7F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&amp; Customization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D3E9803-FA34-40D1-87A9-269D146F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359" y="4938713"/>
            <a:ext cx="8229600" cy="1706562"/>
          </a:xfrm>
        </p:spPr>
        <p:txBody>
          <a:bodyPr/>
          <a:lstStyle/>
          <a:p>
            <a:r>
              <a:rPr lang="en-US" altLang="en-US" sz="2000"/>
              <a:t>KronoDesk is completely configurable, so that you can tailor the system to match your customer support process.</a:t>
            </a:r>
          </a:p>
          <a:p>
            <a:r>
              <a:rPr lang="en-US" altLang="en-US" sz="2000"/>
              <a:t>The system lets you setup custom fields, priorities, statuses, types, resolutions and workflows so that you can tailor the product to fit your process and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94C29-FF81-40CA-8989-FD94F6B8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59" y="1471613"/>
            <a:ext cx="6324600" cy="340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C7DD7A-50F4-9245-D553-CB61094C3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 dirty="0">
                <a:latin typeface="Josefin Sans"/>
                <a:ea typeface="Josefin Sans"/>
                <a:cs typeface="Josefin Sans"/>
                <a:sym typeface="Josefin Sans"/>
              </a:rPr>
              <a:t>The Inflectra® Platform</a:t>
            </a:r>
            <a:endParaRPr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4" name="Google Shape;664;p6"/>
          <p:cNvSpPr/>
          <p:nvPr/>
        </p:nvSpPr>
        <p:spPr>
          <a:xfrm>
            <a:off x="1295653" y="2077688"/>
            <a:ext cx="9435830" cy="31623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SpiraPlan®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5F5F5F"/>
              </a:buClr>
              <a:buSzPts val="1800"/>
            </a:pPr>
            <a:r>
              <a:rPr lang="en-US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Enterprise Software Development Lifecycle Management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"/>
          <p:cNvSpPr/>
          <p:nvPr/>
        </p:nvSpPr>
        <p:spPr>
          <a:xfrm>
            <a:off x="1626394" y="3009240"/>
            <a:ext cx="8745165" cy="206645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SpiraTeam®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5F5F5F"/>
              </a:buClr>
              <a:buSzPts val="1800"/>
            </a:pPr>
            <a:r>
              <a:rPr lang="en-US" dirty="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Software Development Lifecycle Management for Teams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"/>
          <p:cNvSpPr/>
          <p:nvPr/>
        </p:nvSpPr>
        <p:spPr>
          <a:xfrm>
            <a:off x="2356818" y="3858357"/>
            <a:ext cx="7337056" cy="97155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SpiraTest®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84655"/>
              </a:buClr>
              <a:buSzPts val="1800"/>
            </a:pPr>
            <a:r>
              <a:rPr lang="en-US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Requirements, Test &amp; Defect Management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"/>
          <p:cNvSpPr/>
          <p:nvPr/>
        </p:nvSpPr>
        <p:spPr>
          <a:xfrm>
            <a:off x="1295654" y="1248733"/>
            <a:ext cx="3200846" cy="6858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RemoteLaunch</a:t>
            </a:r>
            <a:r>
              <a:rPr lang="en-US" sz="1800" b="1" i="0" u="none" strike="noStrike" cap="none" baseline="30000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5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Test Orchestration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"/>
          <p:cNvSpPr/>
          <p:nvPr/>
        </p:nvSpPr>
        <p:spPr>
          <a:xfrm>
            <a:off x="1295653" y="5354288"/>
            <a:ext cx="4809023" cy="6858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lvl="0" algn="ctr">
              <a:buClr>
                <a:srgbClr val="F79910"/>
              </a:buClr>
              <a:buSzPts val="1800"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Rapise</a:t>
            </a:r>
            <a:r>
              <a:rPr lang="en-US" b="1" baseline="30000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5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UI &amp; API Test Automation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"/>
          <p:cNvSpPr/>
          <p:nvPr/>
        </p:nvSpPr>
        <p:spPr>
          <a:xfrm>
            <a:off x="4575943" y="1248733"/>
            <a:ext cx="3487040" cy="6858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SpiraCapture</a:t>
            </a:r>
            <a:r>
              <a:rPr lang="en-US" sz="1800" b="1" i="0" u="none" strike="noStrike" cap="none" baseline="3000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5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Exploratory Testing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0" name="Google Shape;67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687" y="1334708"/>
            <a:ext cx="532373" cy="53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0148" y="4072812"/>
            <a:ext cx="506815" cy="50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3959" y="5438148"/>
            <a:ext cx="506815" cy="50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60148" y="3160242"/>
            <a:ext cx="445135" cy="51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49276" y="2283787"/>
            <a:ext cx="456007" cy="52729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"/>
          <p:cNvSpPr/>
          <p:nvPr/>
        </p:nvSpPr>
        <p:spPr>
          <a:xfrm>
            <a:off x="6216243" y="5348655"/>
            <a:ext cx="4515240" cy="6858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lvl="0" algn="ctr">
              <a:buClr>
                <a:srgbClr val="F79910"/>
              </a:buClr>
              <a:buSzPts val="1800"/>
            </a:pPr>
            <a:r>
              <a:rPr lang="en-US" sz="1800" b="1" i="0" u="none" strike="noStrike" cap="none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5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IT Service 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"/>
          <p:cNvSpPr/>
          <p:nvPr/>
        </p:nvSpPr>
        <p:spPr>
          <a:xfrm>
            <a:off x="8142424" y="1248733"/>
            <a:ext cx="2589059" cy="6858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BE0E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5486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SpiraApps</a:t>
            </a:r>
            <a:r>
              <a:rPr lang="en-US" sz="1400" b="1" i="0" u="none" strike="noStrike" cap="none" baseline="30000">
                <a:solidFill>
                  <a:srgbClr val="F79910"/>
                </a:solidFill>
                <a:latin typeface="Arial"/>
                <a:ea typeface="Arial"/>
                <a:cs typeface="Arial"/>
                <a:sym typeface="Arial"/>
              </a:rPr>
              <a:t>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65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84655"/>
                </a:solidFill>
                <a:latin typeface="Arial"/>
                <a:ea typeface="Arial"/>
                <a:cs typeface="Arial"/>
                <a:sym typeface="Arial"/>
              </a:rPr>
              <a:t>Extensibility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48037" y="1398865"/>
            <a:ext cx="447043" cy="42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92088" y="1379125"/>
            <a:ext cx="513765" cy="4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96;p108">
            <a:extLst>
              <a:ext uri="{FF2B5EF4-FFF2-40B4-BE49-F238E27FC236}">
                <a16:creationId xmlns:a16="http://schemas.microsoft.com/office/drawing/2014/main" id="{B2696676-A686-50DD-1B9C-29E925FB749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29506" y="5459135"/>
            <a:ext cx="465574" cy="4655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 dirty="0">
                <a:solidFill>
                  <a:schemeClr val="dk1"/>
                </a:solidFill>
              </a:rPr>
              <a:t>Why </a:t>
            </a:r>
            <a:r>
              <a:rPr lang="en-US" dirty="0"/>
              <a:t>KronoDesk</a:t>
            </a:r>
            <a:r>
              <a:rPr lang="en-US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Service Desk Management You Can Trust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20425E-498E-4679-BA82-257FA84C4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Choose </a:t>
            </a:r>
            <a:r>
              <a:rPr lang="en-US" altLang="en-US" dirty="0" err="1"/>
              <a:t>KronoDesk</a:t>
            </a:r>
            <a:r>
              <a:rPr lang="en-US" alt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5D577-55EE-480C-A071-A19868AF498B}"/>
              </a:ext>
            </a:extLst>
          </p:cNvPr>
          <p:cNvGrpSpPr/>
          <p:nvPr/>
        </p:nvGrpSpPr>
        <p:grpSpPr>
          <a:xfrm>
            <a:off x="1295400" y="2771192"/>
            <a:ext cx="8977604" cy="3357465"/>
            <a:chOff x="1295400" y="2509934"/>
            <a:chExt cx="8977604" cy="335746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362624"/>
              <a:ext cx="8977604" cy="148887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IT Support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516596"/>
              <a:ext cx="5789992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54679"/>
              <a:ext cx="8977604" cy="812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Organization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780" y="2509934"/>
              <a:ext cx="2936224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789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Desk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013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Base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247" y="3903882"/>
              <a:ext cx="2684835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Forums</a:t>
              </a: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9177F609-2672-4AEB-820D-BD5C7420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48810"/>
            <a:ext cx="91828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KronoDesk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provides help desk, forums and knowledge base in one solution that is fully integrated with our 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Spira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platform.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86824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It provides all the functionality that is needed to run a helpdesk off of and for the tracking, assigning, and communication of problems for customers. It also provides forums and a knowledge base so customers may browse similar or the same problem and find a solution before the helpdesk is required.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 Eric Bailey, </a:t>
            </a:r>
            <a:r>
              <a:rPr lang="en-US" i="1" dirty="0">
                <a:latin typeface="+mj-lt"/>
              </a:rPr>
              <a:t>Strategic Manufacturing Solutions.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10441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316497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3969569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The best part about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is its helpdesk ticketing which agents can check and serve the customers well. Moreover, I find that their customer support forums helps users to check and learn the other features of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that will increase their knowledge and understanding about the software platform.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latin typeface="+mj-lt"/>
              </a:rPr>
              <a:t>	- Eunice Joy T, </a:t>
            </a:r>
            <a:r>
              <a:rPr lang="en-US" i="1" dirty="0">
                <a:latin typeface="+mj-lt"/>
              </a:rPr>
              <a:t>Support Technician </a:t>
            </a: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"/>
          <p:cNvSpPr/>
          <p:nvPr/>
        </p:nvSpPr>
        <p:spPr>
          <a:xfrm>
            <a:off x="10016933" y="5982542"/>
            <a:ext cx="2086976" cy="8595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5" name="Google Shape;685;p7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Representative Customers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6" name="Google Shape;686;p7"/>
          <p:cNvSpPr/>
          <p:nvPr/>
        </p:nvSpPr>
        <p:spPr>
          <a:xfrm>
            <a:off x="380997" y="3315347"/>
            <a:ext cx="11430002" cy="85317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7" name="Google Shape;687;p7"/>
          <p:cNvSpPr/>
          <p:nvPr/>
        </p:nvSpPr>
        <p:spPr>
          <a:xfrm>
            <a:off x="381000" y="2241107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8" name="Google Shape;688;p7"/>
          <p:cNvSpPr/>
          <p:nvPr/>
        </p:nvSpPr>
        <p:spPr>
          <a:xfrm>
            <a:off x="380999" y="1164602"/>
            <a:ext cx="11429996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9" name="Google Shape;689;p7"/>
          <p:cNvSpPr/>
          <p:nvPr/>
        </p:nvSpPr>
        <p:spPr>
          <a:xfrm>
            <a:off x="381000" y="4394117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0" name="Google Shape;690;p7"/>
          <p:cNvSpPr/>
          <p:nvPr/>
        </p:nvSpPr>
        <p:spPr>
          <a:xfrm>
            <a:off x="380996" y="5470620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1" name="Google Shape;691;p7"/>
          <p:cNvSpPr/>
          <p:nvPr/>
        </p:nvSpPr>
        <p:spPr>
          <a:xfrm>
            <a:off x="369881" y="1163992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Energy, Industrial &amp; Transport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2" name="Google Shape;692;p7"/>
          <p:cNvSpPr/>
          <p:nvPr/>
        </p:nvSpPr>
        <p:spPr>
          <a:xfrm>
            <a:off x="369881" y="2240649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Financial &amp; Business Services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3" name="Google Shape;693;p7"/>
          <p:cNvSpPr/>
          <p:nvPr/>
        </p:nvSpPr>
        <p:spPr>
          <a:xfrm>
            <a:off x="369881" y="3308162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Media &amp; Telecom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4" name="Google Shape;694;p7"/>
          <p:cNvSpPr/>
          <p:nvPr/>
        </p:nvSpPr>
        <p:spPr>
          <a:xfrm>
            <a:off x="369881" y="4393963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Government &amp; Defense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5" name="Google Shape;695;p7"/>
          <p:cNvSpPr/>
          <p:nvPr/>
        </p:nvSpPr>
        <p:spPr>
          <a:xfrm>
            <a:off x="369881" y="5470621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Healthcare &amp; Bio-Technology</a:t>
            </a:r>
            <a:endParaRPr sz="1400" b="0" i="0" u="none" strike="noStrike" cap="non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96" name="Google Shape;6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936" y="1387898"/>
            <a:ext cx="1797784" cy="43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55" y="1351727"/>
            <a:ext cx="1757055" cy="50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0901" y="1249605"/>
            <a:ext cx="1067393" cy="70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"/>
          <p:cNvPicPr preferRelativeResize="0"/>
          <p:nvPr/>
        </p:nvPicPr>
        <p:blipFill rotWithShape="1">
          <a:blip r:embed="rId6">
            <a:alphaModFix/>
          </a:blip>
          <a:srcRect l="-969" t="-19517" r="-1050"/>
          <a:stretch/>
        </p:blipFill>
        <p:spPr>
          <a:xfrm>
            <a:off x="9981472" y="1317710"/>
            <a:ext cx="1737904" cy="5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7"/>
          <p:cNvPicPr preferRelativeResize="0"/>
          <p:nvPr/>
        </p:nvPicPr>
        <p:blipFill rotWithShape="1">
          <a:blip r:embed="rId7">
            <a:alphaModFix/>
          </a:blip>
          <a:srcRect t="-593"/>
          <a:stretch/>
        </p:blipFill>
        <p:spPr>
          <a:xfrm>
            <a:off x="3815900" y="1305880"/>
            <a:ext cx="1085123" cy="54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 descr="THE NEW TELSTRA LOGO PNG 20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00266" y="3488371"/>
            <a:ext cx="1350699" cy="48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2537" y="2520326"/>
            <a:ext cx="1550876" cy="34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37972" y="2482978"/>
            <a:ext cx="1478961" cy="41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37355" y="2383254"/>
            <a:ext cx="615340" cy="61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29243" y="2447096"/>
            <a:ext cx="1308968" cy="48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02208" y="2561011"/>
            <a:ext cx="1622579" cy="2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98343" y="2304493"/>
            <a:ext cx="1096584" cy="77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61783" y="3435081"/>
            <a:ext cx="1686135" cy="63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568396" y="4446621"/>
            <a:ext cx="1028773" cy="75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991596" y="4517346"/>
            <a:ext cx="1794004" cy="60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71023" y="4598946"/>
            <a:ext cx="1600329" cy="4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988536" y="4486755"/>
            <a:ext cx="671141" cy="6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967887" y="5659623"/>
            <a:ext cx="1404361" cy="5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157253" y="5691872"/>
            <a:ext cx="1744278" cy="43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7" descr="La France - IQVIA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428381" y="5753414"/>
            <a:ext cx="1761848" cy="31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303513" y="5581699"/>
            <a:ext cx="1041927" cy="65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045508" y="5626045"/>
            <a:ext cx="1624090" cy="5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675940" y="3491041"/>
            <a:ext cx="2552824" cy="5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7" descr="A logo with a green and red triangle&#10;&#10;AI-generated content may be incorrect.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358224" y="1258870"/>
            <a:ext cx="1103199" cy="64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151926" y="2383254"/>
            <a:ext cx="1277043" cy="5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" descr="A red and white logo&#10;&#10;AI-generated content may be incorrect.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361560" y="3398867"/>
            <a:ext cx="1217356" cy="6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077309" y="4859396"/>
            <a:ext cx="1879248" cy="26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5661788" y="4405084"/>
            <a:ext cx="1273653" cy="75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" descr="About GDIT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9106788" y="4472646"/>
            <a:ext cx="965354" cy="30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7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528567" y="5611271"/>
            <a:ext cx="1445559" cy="5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7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0029300" y="3475551"/>
            <a:ext cx="1642247" cy="44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568396" y="3524427"/>
            <a:ext cx="953609" cy="41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2.xml><?xml version="1.0" encoding="utf-8"?>
<a:theme xmlns:a="http://schemas.openxmlformats.org/drawingml/2006/main" name="2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5953</TotalTime>
  <Words>1763</Words>
  <Application>Microsoft Office PowerPoint</Application>
  <PresentationFormat>Widescreen</PresentationFormat>
  <Paragraphs>294</Paragraphs>
  <Slides>41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Josefin Sans</vt:lpstr>
      <vt:lpstr>Poppins Medium</vt:lpstr>
      <vt:lpstr>Calibri</vt:lpstr>
      <vt:lpstr>Kanit</vt:lpstr>
      <vt:lpstr>Wingdings</vt:lpstr>
      <vt:lpstr>Noto Sans Symbols</vt:lpstr>
      <vt:lpstr>Inflectra titles</vt:lpstr>
      <vt:lpstr>2_Inflectra titles</vt:lpstr>
      <vt:lpstr>Service Desk Management You Can Trust </vt:lpstr>
      <vt:lpstr>Why Inflectra?</vt:lpstr>
      <vt:lpstr>When Failure Isn’t An Option. We Help You Deliver. And Prove It. </vt:lpstr>
      <vt:lpstr>With Inflectra, Deliver Measurable Quality Fast! Only 16% of software development projects are completed on time and within budget.</vt:lpstr>
      <vt:lpstr>The Inflectra® Platform</vt:lpstr>
      <vt:lpstr>Why KronoDesk?</vt:lpstr>
      <vt:lpstr>Why Choose KronoDesk?</vt:lpstr>
      <vt:lpstr>Customer Testimonials</vt:lpstr>
      <vt:lpstr>Representative Customers</vt:lpstr>
      <vt:lpstr>Global Partnership Ecosystem</vt:lpstr>
      <vt:lpstr>Awards and Recognition*</vt:lpstr>
      <vt:lpstr>Customer Onboarding &amp; Self-Guided Enablement</vt:lpstr>
      <vt:lpstr>Technical Support &amp; Customer Success</vt:lpstr>
      <vt:lpstr>Security &amp; Compliance</vt:lpstr>
      <vt:lpstr>Feature Overview</vt:lpstr>
      <vt:lpstr>Customer Home Page</vt:lpstr>
      <vt:lpstr>Support Agent Home Page</vt:lpstr>
      <vt:lpstr>Help Desk</vt:lpstr>
      <vt:lpstr>Fully Mobile Responsive</vt:lpstr>
      <vt:lpstr>Help Desk Ticketing - Submitting</vt:lpstr>
      <vt:lpstr>Help Desk Ticketing – Searching &amp; Filtering</vt:lpstr>
      <vt:lpstr>Help Desk Ticketing - Responding</vt:lpstr>
      <vt:lpstr>Help Desk Ticketing – Contact History</vt:lpstr>
      <vt:lpstr>Support Level Agreement (SLA) Tracking</vt:lpstr>
      <vt:lpstr>Knowledge Base</vt:lpstr>
      <vt:lpstr>Knowledge Base – Categories &amp; Tags</vt:lpstr>
      <vt:lpstr>Knowledge Base – Creating &amp; Editing</vt:lpstr>
      <vt:lpstr>Knowledge Base – Auto Suggestions</vt:lpstr>
      <vt:lpstr>Support Forums</vt:lpstr>
      <vt:lpstr>Support Forums - Categories</vt:lpstr>
      <vt:lpstr>Support Forums - Forums</vt:lpstr>
      <vt:lpstr>Support Forums - Threads</vt:lpstr>
      <vt:lpstr>Other Features</vt:lpstr>
      <vt:lpstr>Email Notifications</vt:lpstr>
      <vt:lpstr>Theming &amp; Rebranding</vt:lpstr>
      <vt:lpstr>Email Integration</vt:lpstr>
      <vt:lpstr>Subscribe to Threads/Articles</vt:lpstr>
      <vt:lpstr>Customizable Reporting Dashboard</vt:lpstr>
      <vt:lpstr>SpiraTeam® Integration</vt:lpstr>
      <vt:lpstr>Configuration &amp; Customization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217</cp:revision>
  <cp:lastPrinted>2017-03-07T16:58:37Z</cp:lastPrinted>
  <dcterms:created xsi:type="dcterms:W3CDTF">2018-04-12T05:30:22Z</dcterms:created>
  <dcterms:modified xsi:type="dcterms:W3CDTF">2026-04-03T13:21:23Z</dcterms:modified>
</cp:coreProperties>
</file>