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51"/>
  </p:notesMasterIdLst>
  <p:sldIdLst>
    <p:sldId id="535" r:id="rId3"/>
    <p:sldId id="597" r:id="rId4"/>
    <p:sldId id="585" r:id="rId5"/>
    <p:sldId id="619" r:id="rId6"/>
    <p:sldId id="620" r:id="rId7"/>
    <p:sldId id="621" r:id="rId8"/>
    <p:sldId id="622" r:id="rId9"/>
    <p:sldId id="625" r:id="rId10"/>
    <p:sldId id="552" r:id="rId11"/>
    <p:sldId id="367" r:id="rId12"/>
    <p:sldId id="477" r:id="rId13"/>
    <p:sldId id="330" r:id="rId14"/>
    <p:sldId id="328" r:id="rId15"/>
    <p:sldId id="538" r:id="rId16"/>
    <p:sldId id="275" r:id="rId17"/>
    <p:sldId id="369" r:id="rId18"/>
    <p:sldId id="289" r:id="rId19"/>
    <p:sldId id="603" r:id="rId20"/>
    <p:sldId id="539" r:id="rId21"/>
    <p:sldId id="604" r:id="rId22"/>
    <p:sldId id="551" r:id="rId23"/>
    <p:sldId id="626" r:id="rId24"/>
    <p:sldId id="554" r:id="rId25"/>
    <p:sldId id="315" r:id="rId26"/>
    <p:sldId id="337" r:id="rId27"/>
    <p:sldId id="314" r:id="rId28"/>
    <p:sldId id="352" r:id="rId29"/>
    <p:sldId id="339" r:id="rId30"/>
    <p:sldId id="338" r:id="rId31"/>
    <p:sldId id="340" r:id="rId32"/>
    <p:sldId id="353" r:id="rId33"/>
    <p:sldId id="302" r:id="rId34"/>
    <p:sldId id="344" r:id="rId35"/>
    <p:sldId id="346" r:id="rId36"/>
    <p:sldId id="345" r:id="rId37"/>
    <p:sldId id="313" r:id="rId38"/>
    <p:sldId id="341" r:id="rId39"/>
    <p:sldId id="342" r:id="rId40"/>
    <p:sldId id="343" r:id="rId41"/>
    <p:sldId id="624" r:id="rId42"/>
    <p:sldId id="347" r:id="rId43"/>
    <p:sldId id="354" r:id="rId44"/>
    <p:sldId id="351" r:id="rId45"/>
    <p:sldId id="348" r:id="rId46"/>
    <p:sldId id="350" r:id="rId47"/>
    <p:sldId id="332" r:id="rId48"/>
    <p:sldId id="349" r:id="rId49"/>
    <p:sldId id="533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Josefin Sans" pitchFamily="2" charset="0"/>
      <p:regular r:id="rId56"/>
      <p:bold r:id="rId57"/>
      <p:italic r:id="rId58"/>
      <p:boldItalic r:id="rId59"/>
    </p:embeddedFont>
    <p:embeddedFont>
      <p:font typeface="Kanit" panose="020B0604020202020204" charset="-34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0D4F67"/>
    <a:srgbClr val="BBE0E3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2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62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87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62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03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SpiraTeam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very high level, but what does this mean in detail for you? What have we or are we about to release that can help you? Let’s talk testers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E1AB-38C6-4DEA-9175-F42F4FB4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" y="5763062"/>
            <a:ext cx="2206869" cy="7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2006-2019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0" r:id="rId15"/>
    <p:sldLayoutId id="214748372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isslife.com/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0.png"/><Relationship Id="rId3" Type="http://schemas.openxmlformats.org/officeDocument/2006/relationships/image" Target="../media/image28.jpeg"/><Relationship Id="rId21" Type="http://schemas.openxmlformats.org/officeDocument/2006/relationships/image" Target="../media/image43.png"/><Relationship Id="rId34" Type="http://schemas.openxmlformats.org/officeDocument/2006/relationships/image" Target="../media/image55.gif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2" Type="http://schemas.openxmlformats.org/officeDocument/2006/relationships/hyperlink" Target="http://www.alcatel-lucent.com/" TargetMode="Externa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gif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db.com/" TargetMode="External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hyperlink" Target="http://www.ermscorp.com/" TargetMode="External"/><Relationship Id="rId37" Type="http://schemas.openxmlformats.org/officeDocument/2006/relationships/image" Target="../media/image58.jpe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hyperlink" Target="http://www.rockybrands.com/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4.jpeg"/><Relationship Id="rId3" Type="http://schemas.openxmlformats.org/officeDocument/2006/relationships/image" Target="../media/image62.png"/><Relationship Id="rId21" Type="http://schemas.openxmlformats.org/officeDocument/2006/relationships/image" Target="../media/image79.wmf"/><Relationship Id="rId7" Type="http://schemas.openxmlformats.org/officeDocument/2006/relationships/image" Target="../media/image66.jp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3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2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jpeg"/><Relationship Id="rId9" Type="http://schemas.openxmlformats.org/officeDocument/2006/relationships/image" Target="../media/image68.jpg"/><Relationship Id="rId14" Type="http://schemas.openxmlformats.org/officeDocument/2006/relationships/image" Target="../media/image73.png"/><Relationship Id="rId22" Type="http://schemas.openxmlformats.org/officeDocument/2006/relationships/image" Target="../media/image80.jpeg"/><Relationship Id="rId27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26" y="4591753"/>
            <a:ext cx="9499107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IT Support that Puts the Ops into DevOps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C33C-A555-4081-83CD-CAA88DC3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" y="1912770"/>
            <a:ext cx="10386855" cy="23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430026"/>
            <a:ext cx="8243133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3230126"/>
            <a:ext cx="7792591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Introducing the Inflectra®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3951620"/>
            <a:ext cx="7337056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1591826"/>
            <a:ext cx="4110361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5706626"/>
            <a:ext cx="8243133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5037470"/>
            <a:ext cx="7337056" cy="402456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3B48694-C8AB-4A87-812E-EE76FABF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779" y="1601071"/>
            <a:ext cx="39892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SpiraCapture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29B516-FD82-4BA5-B4A4-4B397B2E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067" y="1687046"/>
            <a:ext cx="532373" cy="5323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C076DA-656D-41D1-9976-569CEA33E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490" y="5074277"/>
            <a:ext cx="296778" cy="342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CC6793-0F44-4B22-9ACC-F5209D57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3252" y="4167412"/>
            <a:ext cx="506815" cy="5068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AE8223-6343-4B81-A3F1-EE1E33DB8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47" y="5778896"/>
            <a:ext cx="506815" cy="5068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57CE5A-CF95-4433-9F15-D3C455D8A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7657" y="1702104"/>
            <a:ext cx="465574" cy="465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25DE11-49E3-44A9-8F86-18E1BD121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52" y="3361578"/>
            <a:ext cx="445135" cy="5138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00F379-6897-470D-AD03-E2F045125F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2380" y="2552235"/>
            <a:ext cx="456007" cy="5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 err="1"/>
              <a:t>KronoDesk</a:t>
            </a:r>
            <a:r>
              <a:rPr lang="en-US" altLang="en-US" dirty="0"/>
              <a:t>, the integrated IT Support Solution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6A96E5-F91E-4B41-8082-A77443D0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7" y="2547938"/>
            <a:ext cx="8040653" cy="2131066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41D30CA-E9A6-48F7-848C-80327048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8" y="3005138"/>
            <a:ext cx="3545176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&amp;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 Management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28A8008-0097-46A2-9620-7F6C20AE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075" y="3006920"/>
            <a:ext cx="3634727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Project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DCCE079-4C9C-44A0-8A7A-B22A6C9C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1690688"/>
            <a:ext cx="8040654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KronoDesk®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 Ticketing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0EAC4E4-8949-4AD8-99E3-1DD818A1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4914192"/>
            <a:ext cx="8040652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Platform (Web, GUI, Services)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9406610-A42D-4C5A-BC31-0570F3AF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7" y="4090987"/>
            <a:ext cx="7465655" cy="393545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 Management &amp; DevOps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94BB5F1-191D-4E70-B395-F4F91A60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97" y="3198813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A20425E-498E-4679-BA82-257FA84C4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Choose </a:t>
            </a:r>
            <a:r>
              <a:rPr lang="en-US" altLang="en-US" dirty="0" err="1"/>
              <a:t>KronoDesk</a:t>
            </a:r>
            <a:r>
              <a:rPr lang="en-US" altLang="en-US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5D577-55EE-480C-A071-A19868AF498B}"/>
              </a:ext>
            </a:extLst>
          </p:cNvPr>
          <p:cNvGrpSpPr/>
          <p:nvPr/>
        </p:nvGrpSpPr>
        <p:grpSpPr>
          <a:xfrm>
            <a:off x="1295400" y="2771192"/>
            <a:ext cx="8977604" cy="3357465"/>
            <a:chOff x="1295400" y="2509934"/>
            <a:chExt cx="8977604" cy="3357465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EAA339A-3EFE-49F4-AEC3-E701AB51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362624"/>
              <a:ext cx="8977604" cy="148887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IT Support Management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19E7-9AE7-4108-91C2-1439F0675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516596"/>
              <a:ext cx="5789992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Web-based User Interface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93210BD-04C8-4399-8669-BF4A08C6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054679"/>
              <a:ext cx="8977604" cy="81272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Organization and User Management Core Functionality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8014C8-1900-4E30-91A5-650608F5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780" y="2509934"/>
              <a:ext cx="2936224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Robust APIs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FD7297-F594-41ED-8A04-60901979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789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Desk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2339D90-6425-43B8-ADB9-C3F769C0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013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Base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72CE7BC-7917-42CA-B24E-718FF14C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247" y="3903882"/>
              <a:ext cx="2684835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Forums</a:t>
              </a: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9177F609-2672-4AEB-820D-BD5C7420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48810"/>
            <a:ext cx="91828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KronoDesk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provides help desk, forums and knowledge base in one solution that is fully integrated with our 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Spira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platform.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9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4C1F-C664-4383-B843-2272B63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Foster Harmony?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61FE-2311-482E-A59F-978A70FE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Disciplines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Through Simplicity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Ecosystems</a:t>
            </a:r>
          </a:p>
        </p:txBody>
      </p:sp>
    </p:spTree>
    <p:extLst>
      <p:ext uri="{BB962C8B-B14F-4D97-AF65-F5344CB8AC3E}">
        <p14:creationId xmlns:p14="http://schemas.microsoft.com/office/powerpoint/2010/main" val="324131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the Disciplines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2362200" y="3669438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474345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708660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1349406" y="4840069"/>
            <a:ext cx="988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each of these three stakeholders groups when designing features for our platform, so that everyone in teams can get the most out of our systems working together.</a:t>
            </a:r>
          </a:p>
        </p:txBody>
      </p:sp>
    </p:spTree>
    <p:extLst>
      <p:ext uri="{BB962C8B-B14F-4D97-AF65-F5344CB8AC3E}">
        <p14:creationId xmlns:p14="http://schemas.microsoft.com/office/powerpoint/2010/main" val="349834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= 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43024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43342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238471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59745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FF5D51-3692-4DF5-97C2-41ACCCE4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49" y="1606858"/>
            <a:ext cx="4953740" cy="49537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our products with other tools and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make this easy and straightforward so you can get working faster &amp; easier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4A6BE7-BC9C-4A05-8E29-570DA03D03C5}"/>
              </a:ext>
            </a:extLst>
          </p:cNvPr>
          <p:cNvSpPr/>
          <p:nvPr/>
        </p:nvSpPr>
        <p:spPr>
          <a:xfrm>
            <a:off x="3374270" y="3457175"/>
            <a:ext cx="1035698" cy="1007706"/>
          </a:xfrm>
          <a:prstGeom prst="rect">
            <a:avLst/>
          </a:prstGeom>
          <a:solidFill>
            <a:srgbClr val="0D4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9AEA4DA-F104-4D84-976F-17DDDD3F6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826" y="3680735"/>
            <a:ext cx="560586" cy="5605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A330D3-1902-48F8-9ECE-932295341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6938" y="683869"/>
            <a:ext cx="771603" cy="8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 by Industry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2571"/>
            <a:ext cx="10515600" cy="357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sp>
        <p:nvSpPr>
          <p:cNvPr id="24616" name="Line 3">
            <a:extLst>
              <a:ext uri="{FF2B5EF4-FFF2-40B4-BE49-F238E27FC236}">
                <a16:creationId xmlns:a16="http://schemas.microsoft.com/office/drawing/2014/main" id="{BBCC6C8C-7E94-4963-83D9-57F2A36B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054" y="4246320"/>
            <a:ext cx="10341746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">
            <a:extLst>
              <a:ext uri="{FF2B5EF4-FFF2-40B4-BE49-F238E27FC236}">
                <a16:creationId xmlns:a16="http://schemas.microsoft.com/office/drawing/2014/main" id="{B057A248-6E63-4852-86D7-E3434C889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686" y="5297245"/>
            <a:ext cx="10315114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">
            <a:extLst>
              <a:ext uri="{FF2B5EF4-FFF2-40B4-BE49-F238E27FC236}">
                <a16:creationId xmlns:a16="http://schemas.microsoft.com/office/drawing/2014/main" id="{DC135AF7-FA72-4B9C-9962-27798067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68" y="3195395"/>
            <a:ext cx="10387132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Government &amp; Defense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Telecommunications</a:t>
            </a:r>
          </a:p>
        </p:txBody>
      </p:sp>
      <p:pic>
        <p:nvPicPr>
          <p:cNvPr id="24594" name="Picture 33" descr="Alcatel-Lucent">
            <a:hlinkClick r:id="rId2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4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4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" y="575047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6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01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8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2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7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0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2397"/>
            <a:ext cx="1668222" cy="5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716224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659075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0511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16" y="45582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4671586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4" y="4633670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60" y="583446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88" y="3380244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1" y="327934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3" y="373673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733" y="1987307"/>
            <a:ext cx="0" cy="449339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E99-E35B-4C92-8BB1-F3324B2A7C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5" y="2301631"/>
            <a:ext cx="1043942" cy="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792C-7C4F-4F7F-A598-E2112F094D9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5" y="2384426"/>
            <a:ext cx="511006" cy="63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342B0-CE3F-400D-8E91-E5687B008C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" y="3552887"/>
            <a:ext cx="1666875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6DDA4-F76E-41F6-BD19-2F21FDE418E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3" y="3534326"/>
            <a:ext cx="9525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665E4-4E17-4AEE-B2CF-8FBBDEBD92A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598620"/>
            <a:ext cx="1161224" cy="504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98598-E8CD-4629-96DF-62C05857BB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9" y="4563820"/>
            <a:ext cx="1388354" cy="460228"/>
          </a:xfrm>
          <a:prstGeom prst="rect">
            <a:avLst/>
          </a:prstGeom>
        </p:spPr>
      </p:pic>
      <p:pic>
        <p:nvPicPr>
          <p:cNvPr id="24583" name="Picture 9" descr="Emergency Response Management Services">
            <a:hlinkClick r:id="rId32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9" y="4541721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257865-6D69-4869-8A32-12A1AA72E7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94" y="5357512"/>
            <a:ext cx="1552575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F1988-366B-4B40-9949-6554D3C33D2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1" y="5548811"/>
            <a:ext cx="1124069" cy="479498"/>
          </a:xfrm>
          <a:prstGeom prst="rect">
            <a:avLst/>
          </a:prstGeom>
        </p:spPr>
      </p:pic>
      <p:pic>
        <p:nvPicPr>
          <p:cNvPr id="48" name="Picture 4" descr="AdventHealth | A Leader in Whole-Person Health Care">
            <a:extLst>
              <a:ext uri="{FF2B5EF4-FFF2-40B4-BE49-F238E27FC236}">
                <a16:creationId xmlns:a16="http://schemas.microsoft.com/office/drawing/2014/main" id="{603071A4-5BBF-40AE-B6BA-8FC25B5F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85" y="4752029"/>
            <a:ext cx="1706317" cy="4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5DA47B96-73D4-473A-A318-1E3B13DE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56" y="4387409"/>
            <a:ext cx="1438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0C2C718-B90B-4729-92D1-56361C96476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36270" y="4709699"/>
            <a:ext cx="981075" cy="473815"/>
          </a:xfrm>
          <a:prstGeom prst="rect">
            <a:avLst/>
          </a:prstGeom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2DF95EE4-EB6F-49FE-BBA4-B5AD9EF5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3" y="5859652"/>
            <a:ext cx="1097292" cy="5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63B-B928-4759-82D3-B70459B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 - Automating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93858-C648-4563-966B-C6367997A1F3}"/>
              </a:ext>
            </a:extLst>
          </p:cNvPr>
          <p:cNvGrpSpPr/>
          <p:nvPr/>
        </p:nvGrpSpPr>
        <p:grpSpPr>
          <a:xfrm>
            <a:off x="838200" y="1967721"/>
            <a:ext cx="3286125" cy="197167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80664-8037-4BC8-B913-9BC2253AA429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705FB-9773-461E-94F0-CB72D4E83F6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End-to-end traceability out</a:t>
              </a:r>
              <a:br>
                <a:rPr lang="en-US" sz="2800" kern="1200" dirty="0"/>
              </a:br>
              <a:r>
                <a:rPr lang="en-US" sz="2800" kern="1200" dirty="0"/>
                <a:t>of the box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9C5EDC-E8D3-4AC9-BB56-375DA4877C06}"/>
              </a:ext>
            </a:extLst>
          </p:cNvPr>
          <p:cNvGrpSpPr/>
          <p:nvPr/>
        </p:nvGrpSpPr>
        <p:grpSpPr>
          <a:xfrm>
            <a:off x="4452937" y="1967721"/>
            <a:ext cx="3286125" cy="1971675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A47E9-2B9A-4CD1-9569-E185CC1E311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94BDB-CAA1-4D7E-9EB5-4E162993F07C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Data Privacy, Security</a:t>
              </a:r>
              <a:br>
                <a:rPr lang="en-US" sz="2800" kern="1200" dirty="0"/>
              </a:br>
              <a:r>
                <a:rPr lang="en-US" sz="2800" kern="1200" dirty="0"/>
                <a:t>baked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D431-F2F1-4E73-A7F6-93F072DA6092}"/>
              </a:ext>
            </a:extLst>
          </p:cNvPr>
          <p:cNvGrpSpPr/>
          <p:nvPr/>
        </p:nvGrpSpPr>
        <p:grpSpPr>
          <a:xfrm>
            <a:off x="8067675" y="1967721"/>
            <a:ext cx="3286125" cy="1971675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70A2A-10AA-4283-9C77-2A78568BD79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D0008-B2F1-4BCC-90A8-9341192F01E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Generate Documentation from data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F958D-674E-4255-B67C-92B58AAAC48A}"/>
              </a:ext>
            </a:extLst>
          </p:cNvPr>
          <p:cNvGrpSpPr/>
          <p:nvPr/>
        </p:nvGrpSpPr>
        <p:grpSpPr>
          <a:xfrm>
            <a:off x="2645568" y="4268009"/>
            <a:ext cx="3286125" cy="197167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35972-C0E5-48AD-BE53-D57776F61E70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CCF1D-14B9-479B-8A38-BBBB5CB0B5CA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Workflows &amp; Electronic Signatures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E382E-BECD-46CA-A616-D6AE0D7FFA40}"/>
              </a:ext>
            </a:extLst>
          </p:cNvPr>
          <p:cNvGrpSpPr/>
          <p:nvPr/>
        </p:nvGrpSpPr>
        <p:grpSpPr>
          <a:xfrm>
            <a:off x="6260306" y="4268009"/>
            <a:ext cx="3286125" cy="1971675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49A23-3167-48F0-9DBA-234BFADD90B8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B1BB1C-3276-435C-BBA2-16D26E691F8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Integration across the software value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35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ALM &amp; DevOps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 Partner Network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838199" y="4841555"/>
            <a:ext cx="10587359" cy="5021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838201" y="3052764"/>
            <a:ext cx="1058736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791200" y="1676400"/>
            <a:ext cx="0" cy="47244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559322"/>
            <a:ext cx="958544" cy="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2" y="4138423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72" y="5050183"/>
            <a:ext cx="1561941" cy="4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3" y="4091928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0706015-06FB-4327-9B89-61B7FDEF9D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5" y="2106011"/>
            <a:ext cx="1246629" cy="6306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D4974A1-1F0E-447D-BEE8-90FF83641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41" y="3365792"/>
            <a:ext cx="1061189" cy="5799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A78368E-9151-495B-8437-72A65BFD4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2246" y="3332520"/>
            <a:ext cx="1440201" cy="489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4088B-1411-4EB8-8E99-DF419B4055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56" y="1957938"/>
            <a:ext cx="1598934" cy="351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349D-E71A-445B-823D-B5655D19EB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2328021"/>
            <a:ext cx="2292668" cy="683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75D0D-3EBA-49C8-A1D3-50C01A4116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1" y="2072955"/>
            <a:ext cx="1136582" cy="828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9D089-6EDA-4530-BAE4-69D25463D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5" y="4134881"/>
            <a:ext cx="2040616" cy="32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BB101-932B-46B5-9368-5F12FE20F4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41" y="4030342"/>
            <a:ext cx="1671406" cy="484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97E-6EFF-4C2F-9C8E-77FCF7E4FE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3314292"/>
            <a:ext cx="1795937" cy="592659"/>
          </a:xfrm>
          <a:prstGeom prst="rect">
            <a:avLst/>
          </a:prstGeom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682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9682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39682" y="4907873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867400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Europe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904531-24E3-49FC-B1BC-C230025703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89" y="1876743"/>
            <a:ext cx="1507105" cy="3870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2F80CD-AB76-4450-9E93-CC753E84BA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92" y="2125073"/>
            <a:ext cx="1733782" cy="3262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F4491D-9BEA-493B-A723-50BCA19B45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50" y="3279308"/>
            <a:ext cx="1672313" cy="652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B8B5D6-29D2-4929-A9BC-390EEB1711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9727" y="4041362"/>
            <a:ext cx="933305" cy="642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1EC7B6-5130-4208-930D-24333F05E0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05" y="2457130"/>
            <a:ext cx="1559883" cy="45130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7F8FDED-EF34-4E64-AA65-1872E7FA1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376" y="5588603"/>
          <a:ext cx="905222" cy="64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904760" imgH="1358640" progId="">
                  <p:embed/>
                </p:oleObj>
              </mc:Choice>
              <mc:Fallback>
                <p:oleObj r:id="rId20" imgW="1904760" imgH="135864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7F8FDED-EF34-4E64-AA65-1872E7FA1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82376" y="5588603"/>
                        <a:ext cx="905222" cy="64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A5056E-9FE7-40A6-8A84-0BE7FCC775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38" y="1927226"/>
            <a:ext cx="920496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1FAFB-0560-45D1-9315-E792702F0DC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6" y="2411652"/>
            <a:ext cx="499185" cy="499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CC3FB3-4694-4098-B85B-EC0980C55E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03421" y="3308469"/>
            <a:ext cx="1161905" cy="476191"/>
          </a:xfrm>
          <a:prstGeom prst="rect">
            <a:avLst/>
          </a:prstGeom>
        </p:spPr>
      </p:pic>
      <p:pic>
        <p:nvPicPr>
          <p:cNvPr id="50" name="Picture 57" descr="Rubric Consulting (Pty) Ltd">
            <a:extLst>
              <a:ext uri="{FF2B5EF4-FFF2-40B4-BE49-F238E27FC236}">
                <a16:creationId xmlns:a16="http://schemas.microsoft.com/office/drawing/2014/main" id="{347BA8D0-41E3-4C98-BFA6-49C469D8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59" y="5676244"/>
            <a:ext cx="1521865" cy="6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ESL">
            <a:extLst>
              <a:ext uri="{FF2B5EF4-FFF2-40B4-BE49-F238E27FC236}">
                <a16:creationId xmlns:a16="http://schemas.microsoft.com/office/drawing/2014/main" id="{8BD3AE73-F9B4-492A-9BFC-D89DF485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96" y="5272917"/>
            <a:ext cx="1521865" cy="5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9" descr="Tezza Business Solutions">
            <a:extLst>
              <a:ext uri="{FF2B5EF4-FFF2-40B4-BE49-F238E27FC236}">
                <a16:creationId xmlns:a16="http://schemas.microsoft.com/office/drawing/2014/main" id="{8BAD7ABA-D2C2-4D2E-9C9E-D052750B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2" y="5106104"/>
            <a:ext cx="1793867" cy="7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1F7FE0C-910E-43C8-8C94-DF9B5D43E1F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218270"/>
            <a:ext cx="946586" cy="9465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985A73A-AEBA-47B1-BF17-877EE77EAF7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79" y="5143909"/>
            <a:ext cx="1670877" cy="1160820"/>
          </a:xfrm>
          <a:prstGeom prst="rect">
            <a:avLst/>
          </a:prstGeom>
        </p:spPr>
      </p:pic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867400" y="4925629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12744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5FFA-C885-48B1-9811-45E3B39C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Testimonials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2F702-3FBD-45F7-B7D3-0EFB0DE93961}"/>
              </a:ext>
            </a:extLst>
          </p:cNvPr>
          <p:cNvSpPr/>
          <p:nvPr/>
        </p:nvSpPr>
        <p:spPr>
          <a:xfrm>
            <a:off x="1118587" y="1986824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It provides all the functionality that is needed to run a helpdesk off of and for the tracking, assigning, and communication of problems for customers. It also provides forums and a knowledge base so customers may browse similar or the same problem and find a solution before the helpdesk is required.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	-  Eric Bailey, </a:t>
            </a:r>
            <a:r>
              <a:rPr lang="en-US" i="1" dirty="0">
                <a:latin typeface="+mj-lt"/>
              </a:rPr>
              <a:t>Strategic Manufacturing Solutions.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60C974-89C2-46ED-A7C5-00FD55A6FF15}"/>
              </a:ext>
            </a:extLst>
          </p:cNvPr>
          <p:cNvGrpSpPr/>
          <p:nvPr/>
        </p:nvGrpSpPr>
        <p:grpSpPr>
          <a:xfrm>
            <a:off x="630315" y="1152194"/>
            <a:ext cx="10723484" cy="1323439"/>
            <a:chOff x="630315" y="1152194"/>
            <a:chExt cx="10723484" cy="13234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FB0783E-C11A-4059-9EF2-20C521541332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303901-34BF-49E6-BDF2-B372757D1481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FF51E1-2742-46B2-A7CE-737D6A569B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0B3C0-BE6F-4758-8F29-C53B6B485460}"/>
              </a:ext>
            </a:extLst>
          </p:cNvPr>
          <p:cNvGrpSpPr/>
          <p:nvPr/>
        </p:nvGrpSpPr>
        <p:grpSpPr>
          <a:xfrm>
            <a:off x="631793" y="3104410"/>
            <a:ext cx="10723484" cy="1323439"/>
            <a:chOff x="630315" y="1152194"/>
            <a:chExt cx="10723484" cy="132343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442B63-B7C2-479E-AA1A-F721363C1A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D9BBB-0F5A-4051-AF86-F92667554F3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CA2963-307D-42C5-954B-FF12DA6896DD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C02FA-4396-4A29-8865-DF7929CFB252}"/>
              </a:ext>
            </a:extLst>
          </p:cNvPr>
          <p:cNvGrpSpPr/>
          <p:nvPr/>
        </p:nvGrpSpPr>
        <p:grpSpPr>
          <a:xfrm>
            <a:off x="640671" y="5316497"/>
            <a:ext cx="10723484" cy="1323439"/>
            <a:chOff x="630315" y="1152194"/>
            <a:chExt cx="10723484" cy="132343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FDF59-369E-4090-B36C-564872A79254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7FD5F-B325-4B0A-9661-DE2AA124A2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379378-2CC5-4E47-BA82-C1DF94C958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D70C6-22E9-43E3-8EBA-C8DA03CF7EEF}"/>
              </a:ext>
            </a:extLst>
          </p:cNvPr>
          <p:cNvSpPr/>
          <p:nvPr/>
        </p:nvSpPr>
        <p:spPr>
          <a:xfrm>
            <a:off x="1120067" y="3969569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The best part about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is its helpdesk ticketing which agents can check and serve the customers well. Moreover, I find that their customer support forums helps users to check and learn the other features of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that will increase their knowledge and understanding about the software platform.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latin typeface="+mj-lt"/>
              </a:rPr>
              <a:t>	- Eunice Joy T, </a:t>
            </a:r>
            <a:r>
              <a:rPr lang="en-US" i="1" dirty="0">
                <a:latin typeface="+mj-lt"/>
              </a:rPr>
              <a:t>Support Technician </a:t>
            </a:r>
          </a:p>
        </p:txBody>
      </p:sp>
    </p:spTree>
    <p:extLst>
      <p:ext uri="{BB962C8B-B14F-4D97-AF65-F5344CB8AC3E}">
        <p14:creationId xmlns:p14="http://schemas.microsoft.com/office/powerpoint/2010/main" val="272988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621-C7E6-48C7-925B-6FD95DBC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and Recognition*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70B9F-C7F4-425A-AC67-C45BFE8559F6}"/>
              </a:ext>
            </a:extLst>
          </p:cNvPr>
          <p:cNvSpPr txBox="1"/>
          <p:nvPr/>
        </p:nvSpPr>
        <p:spPr>
          <a:xfrm>
            <a:off x="1017144" y="5076034"/>
            <a:ext cx="50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*Gartner </a:t>
            </a:r>
            <a:r>
              <a:rPr lang="en-US" dirty="0" err="1"/>
              <a:t>GetApp</a:t>
            </a:r>
            <a:r>
              <a:rPr lang="en-US" dirty="0"/>
              <a:t>, G2 Crowd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7A754-C916-4B43-B0D1-C968AB80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03" y="1519272"/>
            <a:ext cx="5833217" cy="344461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576A3-EB23-49BB-AEE7-4C557E8E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25" y="1509315"/>
            <a:ext cx="4686508" cy="344461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452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the Key Features in </a:t>
            </a:r>
            <a:r>
              <a:rPr lang="en-US"/>
              <a:t>KronoDesk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FAC3A8A-C015-46CF-A8A7-37BEF28A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Customer Home Page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B9BB05C-614A-4E55-BC68-4E80640C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767" y="5738326"/>
            <a:ext cx="8229600" cy="990600"/>
          </a:xfrm>
        </p:spPr>
        <p:txBody>
          <a:bodyPr/>
          <a:lstStyle/>
          <a:p>
            <a:r>
              <a:rPr lang="en-US" altLang="en-US" sz="2000"/>
              <a:t>The customer dashboard provides a single view for your customers to see new knowledge base articles, recent forum posts and all their open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71EEE-DF39-46DE-86F6-23C5F05D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68" y="1501290"/>
            <a:ext cx="8099425" cy="4084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3B5BEF6-E948-4FE6-B9C1-9F03DB6D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Agent Home Page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DDE1622-11B0-4322-BD76-A8066F58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44" y="5509726"/>
            <a:ext cx="8229600" cy="1219200"/>
          </a:xfrm>
        </p:spPr>
        <p:txBody>
          <a:bodyPr/>
          <a:lstStyle/>
          <a:p>
            <a:r>
              <a:rPr lang="en-US" altLang="en-US" sz="2000"/>
              <a:t>The </a:t>
            </a:r>
            <a:r>
              <a:rPr lang="en-US" altLang="en-US" sz="2000" b="1"/>
              <a:t>customizable agent dashboard</a:t>
            </a:r>
            <a:r>
              <a:rPr lang="en-US" altLang="en-US" sz="2000"/>
              <a:t>, allows your support agents to view all their assigned tickets, monitor incoming forum posts and check for new tickets all from the same screen. </a:t>
            </a:r>
          </a:p>
          <a:p>
            <a:endParaRPr lang="en-US" alt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67803-529D-4CA3-8AA1-A7238D2B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44" y="1547326"/>
            <a:ext cx="8153400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Help Desk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8A6952-FB92-4AAB-A204-923238DAE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1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BB416BB-A07D-4EE4-B620-49A79716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Fully Mobile Responsive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F29590A0-CE88-4816-9128-B61059D9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02" y="5176934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KronoDesk has been designed to optimize its features on any device, whether that be a large </a:t>
            </a:r>
            <a:r>
              <a:rPr lang="en-US" altLang="en-US" sz="2000" b="1"/>
              <a:t>desktop</a:t>
            </a:r>
            <a:r>
              <a:rPr lang="en-US" altLang="en-US" sz="2000"/>
              <a:t> monitor, a </a:t>
            </a:r>
            <a:r>
              <a:rPr lang="en-US" altLang="en-US" sz="2000" b="1"/>
              <a:t>tablet</a:t>
            </a:r>
            <a:r>
              <a:rPr lang="en-US" altLang="en-US" sz="2000"/>
              <a:t> or mobile </a:t>
            </a:r>
            <a:r>
              <a:rPr lang="en-US" altLang="en-US" sz="2000" b="1"/>
              <a:t>phone</a:t>
            </a:r>
            <a:r>
              <a:rPr lang="en-US" altLang="en-US" sz="200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Customers can browse the knowledge base, reply to forum posts and submit help desk tickets from the </a:t>
            </a:r>
            <a:r>
              <a:rPr lang="en-US" altLang="en-US" sz="2000" b="1"/>
              <a:t>convenience of their phones</a:t>
            </a:r>
            <a:r>
              <a:rPr lang="en-US" altLang="en-US" sz="2000"/>
              <a:t>.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C4BFA811-B913-483B-889D-076E7AD10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2" y="1459010"/>
            <a:ext cx="203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EB6A0277-61BA-43BE-B05B-ABEE0C06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27" y="1473298"/>
            <a:ext cx="508793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A6FF5F4-5072-4F09-A88A-D4A703D3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Submitting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35A2BA7-CCFE-40CE-AA45-E638A837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335" y="1589448"/>
            <a:ext cx="3339597" cy="42740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customers to submit help desk tickets, attaching files and screenshots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support agents to reproduce issues and provide help.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1FB68-4FD4-48CD-BCA8-C7CFD884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5" y="1589448"/>
            <a:ext cx="6927188" cy="48099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8BCC270-BE50-4BCB-8341-7C821EA1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Searching &amp; Filtering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FD9F06E-6169-421F-B992-78D23645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926" y="5200262"/>
            <a:ext cx="8229600" cy="887413"/>
          </a:xfrm>
        </p:spPr>
        <p:txBody>
          <a:bodyPr/>
          <a:lstStyle/>
          <a:p>
            <a:r>
              <a:rPr lang="en-US" altLang="en-US" sz="2000"/>
              <a:t>Your support agents can use the powerful sorting, searching and filtering features to track and manage their assigned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A027F-6C8D-498B-94EA-F8022FA8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26" y="1542661"/>
            <a:ext cx="8420100" cy="3352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9E2BB3-2608-4781-B232-258B8008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Lifecycle Management (ALM)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2F91C-0160-4223-A096-86EF7EC82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5" y="1682593"/>
            <a:ext cx="7103666" cy="455687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24CEA2-869B-4F6F-8D08-B8FFE4D1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+mj-lt"/>
              </a:rPr>
              <a:t>ALM is basically the fusing together of the disciplines concerned with all aspects of the software delivery process.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+mj-lt"/>
              </a:rPr>
              <a:t>It encompasses project management, requirements management, development, testing and quality assurance, as well as customer support and IT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747265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7B8EE35-B815-4B7D-BDE1-21B1D429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Responding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AC2B2BF-26FF-4C4B-9AE9-0CA23965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347" y="5273191"/>
            <a:ext cx="8229600" cy="1455737"/>
          </a:xfrm>
        </p:spPr>
        <p:txBody>
          <a:bodyPr/>
          <a:lstStyle/>
          <a:p>
            <a:r>
              <a:rPr lang="en-US" altLang="en-US" sz="2000"/>
              <a:t>The ticket editing screen lets your customer agents quickly and easily respond to custom help desk tickets.</a:t>
            </a:r>
          </a:p>
          <a:p>
            <a:r>
              <a:rPr lang="en-US" altLang="en-US" sz="2000"/>
              <a:t>The system allows them to add notes, view the change history, attach documents and update the fields based on the workflow.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B68C4-912B-437D-9AA3-8FFCCC184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5" y="1496112"/>
            <a:ext cx="7466029" cy="366614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F1E9814-7712-4D8E-B697-94D5F07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Contact History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E2B3241-CD71-48B3-B71A-9334D909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5108575"/>
            <a:ext cx="8229600" cy="1455738"/>
          </a:xfrm>
        </p:spPr>
        <p:txBody>
          <a:bodyPr>
            <a:normAutofit lnSpcReduction="10000"/>
          </a:bodyPr>
          <a:lstStyle/>
          <a:p>
            <a:r>
              <a:rPr lang="en-US" altLang="en-US" sz="2000"/>
              <a:t>The ticket details page lets you see all of the interactions between your support personnel and the customer. You can have both public and private notes added to the ticket.</a:t>
            </a:r>
          </a:p>
          <a:p>
            <a:r>
              <a:rPr lang="en-US" altLang="en-US" sz="2000"/>
              <a:t>The change history lets you see the actions and escalations that have been performed on the help desk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EBA42-1326-47F1-82A1-503084DD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1" y="1396666"/>
            <a:ext cx="8559538" cy="35816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Knowledge Base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B2956D-5D28-444C-A9CC-E146A6745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0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00809BF-09BE-4C41-860D-709E44E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Categories &amp; Tags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4C5761AD-8151-4883-85FF-51B817C2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547" y="5490369"/>
            <a:ext cx="8229600" cy="1363662"/>
          </a:xfrm>
        </p:spPr>
        <p:txBody>
          <a:bodyPr>
            <a:normAutofit fontScale="92500"/>
          </a:bodyPr>
          <a:lstStyle/>
          <a:p>
            <a:r>
              <a:rPr lang="en-US" altLang="en-US" sz="2000"/>
              <a:t>The knowledge base allows you to categorize support articles into categories based on the different products and types of article.</a:t>
            </a:r>
          </a:p>
          <a:p>
            <a:r>
              <a:rPr lang="en-US" altLang="en-US" sz="2000"/>
              <a:t>The tag cloud lets your customers quickly find articles related to specific topics.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9C867-8C63-47EF-8A52-7521BF72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7" y="1520031"/>
            <a:ext cx="7162800" cy="38179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7005292-CB2D-4C8A-BD73-368D4E54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Creating &amp; Editing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45B4A26-5647-464F-885F-3F70B847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967" y="4803710"/>
            <a:ext cx="8229600" cy="1981200"/>
          </a:xfrm>
        </p:spPr>
        <p:txBody>
          <a:bodyPr/>
          <a:lstStyle/>
          <a:p>
            <a:r>
              <a:rPr lang="en-US" altLang="en-US" sz="2000" dirty="0"/>
              <a:t>The knowledge base lets you write articles, embed screenshots, attach documents, add links and specify meta-tags.</a:t>
            </a:r>
          </a:p>
          <a:p>
            <a:r>
              <a:rPr lang="en-US" altLang="en-US" sz="2000" dirty="0"/>
              <a:t>When customers click on the tags,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will display any other articles that share the same meta-tag, allowing customers to quickly find related information.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E3A83-5F48-4D8C-9C14-989C955F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67" y="1762060"/>
            <a:ext cx="5257800" cy="2965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0CE8A-CD3A-478A-A131-0F6608AE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30" y="1603310"/>
            <a:ext cx="4800600" cy="2922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9D549A7-081A-449D-92DC-8A55D2C5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Auto Suggestions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FA0F4F2-0F58-4A73-B004-2CDCCC3D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951" y="5257800"/>
            <a:ext cx="8229600" cy="1600200"/>
          </a:xfrm>
        </p:spPr>
        <p:txBody>
          <a:bodyPr/>
          <a:lstStyle/>
          <a:p>
            <a:r>
              <a:rPr lang="en-US" altLang="en-US" sz="2000"/>
              <a:t>When submitting a new help desk ticket, the system scans the existing knowledge base and makes </a:t>
            </a:r>
            <a:r>
              <a:rPr lang="en-US" altLang="en-US" sz="2000" b="1"/>
              <a:t>intelligent suggestions </a:t>
            </a:r>
            <a:r>
              <a:rPr lang="en-US" altLang="en-US" sz="2000"/>
              <a:t>to help the customer. This </a:t>
            </a:r>
            <a:r>
              <a:rPr lang="en-US" altLang="en-US" sz="2000" b="1"/>
              <a:t>reduces the number of repetitive</a:t>
            </a:r>
            <a:r>
              <a:rPr lang="en-US" altLang="en-US" sz="2000"/>
              <a:t> help desk enquires that have previously been answered.</a:t>
            </a:r>
          </a:p>
          <a:p>
            <a:endParaRPr lang="en-US" alt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B7DC9-0758-4998-AC6E-C4C3FA53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51" y="1498600"/>
            <a:ext cx="8382000" cy="3606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Support Forums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7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A95FC00-50EE-40CC-BC4B-B90BD8DE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Categories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5E51135-DD2C-48AB-88E5-551F7912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249" y="5278438"/>
            <a:ext cx="8229600" cy="1366837"/>
          </a:xfrm>
        </p:spPr>
        <p:txBody>
          <a:bodyPr>
            <a:normAutofit fontScale="92500"/>
          </a:bodyPr>
          <a:lstStyle/>
          <a:p>
            <a:r>
              <a:rPr lang="en-US" altLang="en-US" sz="2000" dirty="0"/>
              <a:t>The customer support forums allow you to create different support forum categories for different products and customer needs.</a:t>
            </a:r>
          </a:p>
          <a:p>
            <a:r>
              <a:rPr lang="en-US" altLang="en-US" sz="2000" dirty="0"/>
              <a:t>The system remembers which forums you have read and highlights any that have new threads or messages.</a:t>
            </a:r>
          </a:p>
          <a:p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98F9F-ED43-41F6-9588-B277126BF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49" y="1463674"/>
            <a:ext cx="6980238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8494FD1-D3D4-4EA4-BF9B-50B5BCA0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Forums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C401801-532B-4F2E-86EA-E08E40A4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346" y="5264944"/>
            <a:ext cx="8229600" cy="1371600"/>
          </a:xfrm>
        </p:spPr>
        <p:txBody>
          <a:bodyPr/>
          <a:lstStyle/>
          <a:p>
            <a:r>
              <a:rPr lang="en-US" altLang="en-US" sz="2000"/>
              <a:t>The system displays the list of threads in each forum together with the number of replies and views.</a:t>
            </a:r>
          </a:p>
          <a:p>
            <a:r>
              <a:rPr lang="en-US" altLang="en-US" sz="2000"/>
              <a:t>The system remembers which threads you have read and highlights any that have new messages.</a:t>
            </a:r>
          </a:p>
        </p:txBody>
      </p:sp>
      <p:sp>
        <p:nvSpPr>
          <p:cNvPr id="34821" name="Rectangle 8">
            <a:extLst>
              <a:ext uri="{FF2B5EF4-FFF2-40B4-BE49-F238E27FC236}">
                <a16:creationId xmlns:a16="http://schemas.microsoft.com/office/drawing/2014/main" id="{6A21276B-7B72-459F-9332-E519222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3B16B-0039-43C8-9148-67FFF63C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46" y="1454945"/>
            <a:ext cx="7391400" cy="3686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AFC308A-7556-4053-B32C-E7129F0C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Threads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1BAA544-304E-47D6-9FB1-61B59E0E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188" y="5441156"/>
            <a:ext cx="8229600" cy="1166813"/>
          </a:xfrm>
        </p:spPr>
        <p:txBody>
          <a:bodyPr/>
          <a:lstStyle/>
          <a:p>
            <a:r>
              <a:rPr lang="en-US" altLang="en-US" sz="2000"/>
              <a:t>The thread details page displays the original message together with a threaded list of customer and support agent replies.</a:t>
            </a:r>
          </a:p>
          <a:p>
            <a:r>
              <a:rPr lang="en-US" altLang="en-US" sz="2000"/>
              <a:t>Users can subscribe to the thread/forum as an RSS feed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60227-3EF3-4C35-BB76-8A42C409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88" y="1483519"/>
            <a:ext cx="7543800" cy="3927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&amp; Operations  (DevOps)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53C4D34-1177-46B6-B292-785314C1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6893"/>
            <a:ext cx="8501109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DevOps integrates Dev, Test &amp; Ops in a single process.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07942-6764-45EE-8F83-B188F1911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50" y="1955430"/>
            <a:ext cx="6603018" cy="36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63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Other Features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2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2A6D29C-1AE1-46D2-940A-251A3705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Notifications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9FE785F-FBD9-4BA6-9E45-714EBF45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492" y="5417343"/>
            <a:ext cx="8229600" cy="1349375"/>
          </a:xfrm>
        </p:spPr>
        <p:txBody>
          <a:bodyPr>
            <a:normAutofit fontScale="92500"/>
          </a:bodyPr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contains a powerful email templating system so that outbound email messages can be formatted to fit your organization.</a:t>
            </a:r>
          </a:p>
          <a:p>
            <a:r>
              <a:rPr lang="en-US" altLang="en-US" sz="2000" dirty="0"/>
              <a:t>When users subscribe to threads, forums or articles, the system sends out automatic notifications. It supports CC lists for tickets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51098-CAEE-42D8-AF63-DB0A47AF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72" y="1508918"/>
            <a:ext cx="7239000" cy="3840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39013-9587-4687-A023-717C2153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8" y="1335571"/>
            <a:ext cx="7334054" cy="198554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17CE02C-F035-4957-91F3-9772230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Theming &amp; Rebranding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9E82D-72DD-481D-A5C4-884A36C5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565161"/>
            <a:ext cx="8362950" cy="4100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7893" name="Content Placeholder 2">
            <a:extLst>
              <a:ext uri="{FF2B5EF4-FFF2-40B4-BE49-F238E27FC236}">
                <a16:creationId xmlns:a16="http://schemas.microsoft.com/office/drawing/2014/main" id="{9C1CB575-4555-42E5-9E17-895306B1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475" y="5748224"/>
            <a:ext cx="8229600" cy="1349375"/>
          </a:xfrm>
        </p:spPr>
        <p:txBody>
          <a:bodyPr/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provides an </a:t>
            </a:r>
            <a:r>
              <a:rPr lang="en-US" altLang="en-US" sz="2000" b="1" dirty="0"/>
              <a:t>intuitive</a:t>
            </a:r>
            <a:r>
              <a:rPr lang="en-US" altLang="en-US" sz="2000" dirty="0"/>
              <a:t> theme creation tool that lets you </a:t>
            </a:r>
            <a:r>
              <a:rPr lang="en-US" altLang="en-US" sz="2000" b="1" dirty="0"/>
              <a:t>quickly and easily</a:t>
            </a:r>
            <a:r>
              <a:rPr lang="en-US" altLang="en-US" sz="2000" dirty="0"/>
              <a:t> rebrand it to integrate with your website and other systems.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A3B11BE-0FD4-4DB4-A038-0C62C89B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Integration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52A12025-4DDF-48C8-84EA-BACD3E1F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969" y="4602637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can connect to your email system and automatically convert emails from customers into </a:t>
            </a:r>
            <a:r>
              <a:rPr lang="en-US" altLang="en-US" sz="2000" b="1" dirty="0"/>
              <a:t>new help desk tickets</a:t>
            </a:r>
            <a:r>
              <a:rPr lang="en-US" altLang="en-US" sz="2000" dirty="0"/>
              <a:t>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The system is intelligent enough to determine which emails are </a:t>
            </a:r>
            <a:r>
              <a:rPr lang="en-US" altLang="en-US" sz="2000" b="1" dirty="0"/>
              <a:t>replies to existing tickets </a:t>
            </a:r>
            <a:r>
              <a:rPr lang="en-US" altLang="en-US" sz="2000" dirty="0"/>
              <a:t>and will automatically add the emails as new comments onto the existing help desk ticket.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 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C106BB88-BD9C-466C-BE78-DE39D7E6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5" y="1554637"/>
            <a:ext cx="2971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DA58F-3FFC-4035-851B-B7DD05C4F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62" y="1509860"/>
            <a:ext cx="7154944" cy="30722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3208BCC-6AE9-4F0D-84C2-E6E02CBB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Subscribe to Threads/Articles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23F1E37-178F-461C-9359-6F2821EE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60" y="5313363"/>
            <a:ext cx="8229600" cy="1331912"/>
          </a:xfrm>
        </p:spPr>
        <p:txBody>
          <a:bodyPr/>
          <a:lstStyle/>
          <a:p>
            <a:r>
              <a:rPr lang="en-US" altLang="en-US" sz="2000"/>
              <a:t>Users can subscribe to specific articles, threads and forums</a:t>
            </a:r>
          </a:p>
          <a:p>
            <a:r>
              <a:rPr lang="en-US" altLang="en-US" sz="2000"/>
              <a:t>When changes are made to an article, new threads are posted in a forum or new replies are added to a thread, the user will be notified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1530C-4001-4B92-B7BB-B79DDD93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0" y="1609725"/>
            <a:ext cx="5562600" cy="3511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8AE0A-E7EA-4649-86C2-5C93EAA2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10" y="1457325"/>
            <a:ext cx="6096000" cy="3589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86670FA-160E-4176-90CE-2145338A3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Customizable Reporting Dashboard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AA4C3A3D-EB1A-4AFF-AD3A-631194D9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519737"/>
            <a:ext cx="83058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allows you to build a </a:t>
            </a:r>
            <a:r>
              <a:rPr lang="en-US" altLang="en-US" sz="2000" b="1" dirty="0"/>
              <a:t>customized reporting</a:t>
            </a:r>
            <a:r>
              <a:rPr lang="en-US" altLang="en-US" sz="2000" dirty="0"/>
              <a:t> dashboard featuring your frequently-used graphs, charts and reports. The data behind the graphs can be exported to Word, Excel, PDF and CSV.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21829-E08C-46AF-B121-1DF995AC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46" y="1525878"/>
            <a:ext cx="6636469" cy="37049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A0ED9-0E3A-4AF6-9511-F0B30080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56" y="3734006"/>
            <a:ext cx="8908330" cy="17008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>
            <a:extLst>
              <a:ext uri="{FF2B5EF4-FFF2-40B4-BE49-F238E27FC236}">
                <a16:creationId xmlns:a16="http://schemas.microsoft.com/office/drawing/2014/main" id="{521980CD-A486-4412-A091-C78315C77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62301"/>
              </p:ext>
            </p:extLst>
          </p:nvPr>
        </p:nvGraphicFramePr>
        <p:xfrm>
          <a:off x="1869650" y="1477964"/>
          <a:ext cx="40386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19048" imgH="7619048" progId="">
                  <p:embed/>
                </p:oleObj>
              </mc:Choice>
              <mc:Fallback>
                <p:oleObj r:id="rId2" imgW="7619048" imgH="7619048" progId="">
                  <p:embed/>
                  <p:pic>
                    <p:nvPicPr>
                      <p:cNvPr id="41986" name="Object 1">
                        <a:extLst>
                          <a:ext uri="{FF2B5EF4-FFF2-40B4-BE49-F238E27FC236}">
                            <a16:creationId xmlns:a16="http://schemas.microsoft.com/office/drawing/2014/main" id="{521980CD-A486-4412-A091-C78315C778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650" y="1477964"/>
                        <a:ext cx="40386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itle 1">
            <a:extLst>
              <a:ext uri="{FF2B5EF4-FFF2-40B4-BE49-F238E27FC236}">
                <a16:creationId xmlns:a16="http://schemas.microsoft.com/office/drawing/2014/main" id="{999496B7-B24A-4951-B07F-DEF37CE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SpiraTeam® Integration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9114B81C-11AC-4E11-9CCE-9065C54D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250" y="5118100"/>
            <a:ext cx="8229600" cy="1600200"/>
          </a:xfrm>
        </p:spPr>
        <p:txBody>
          <a:bodyPr/>
          <a:lstStyle/>
          <a:p>
            <a:r>
              <a:rPr lang="en-US" altLang="en-US" sz="2000" dirty="0"/>
              <a:t>When used with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®  you can integrate your customer support into your software development lifecycle.</a:t>
            </a:r>
          </a:p>
          <a:p>
            <a:r>
              <a:rPr lang="en-US" altLang="en-US" sz="2000" dirty="0"/>
              <a:t>Each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® ticket can generate new incidents in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 so that customer requests can be seamlessly added to the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38921-5946-4851-916C-B7AF052D0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50" y="1373189"/>
            <a:ext cx="4572000" cy="1825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E7F0BDA-D5BF-4345-8691-4CD3E7F4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Configuration &amp; Customization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D3E9803-FA34-40D1-87A9-269D146F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359" y="4938713"/>
            <a:ext cx="8229600" cy="1706562"/>
          </a:xfrm>
        </p:spPr>
        <p:txBody>
          <a:bodyPr/>
          <a:lstStyle/>
          <a:p>
            <a:r>
              <a:rPr lang="en-US" altLang="en-US" sz="2000"/>
              <a:t>KronoDesk is completely configurable, so that you can tailor the system to match your customer support process.</a:t>
            </a:r>
          </a:p>
          <a:p>
            <a:r>
              <a:rPr lang="en-US" altLang="en-US" sz="2000"/>
              <a:t>The system lets you setup custom fields, priorities, statuses, types, resolutions and workflows so that you can tailor the product to fit your process and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94C29-FF81-40CA-8989-FD94F6B8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59" y="1471613"/>
            <a:ext cx="6324600" cy="340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is throughout the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E439C-5B74-4108-A15A-28F85671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6893"/>
            <a:ext cx="9257907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However how do you get feedback from users after you release?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E89C0-6994-4B6A-BB70-B9D69D123C88}"/>
              </a:ext>
            </a:extLst>
          </p:cNvPr>
          <p:cNvGrpSpPr/>
          <p:nvPr/>
        </p:nvGrpSpPr>
        <p:grpSpPr>
          <a:xfrm>
            <a:off x="2388070" y="1460387"/>
            <a:ext cx="6956925" cy="4131635"/>
            <a:chOff x="1864310" y="1690688"/>
            <a:chExt cx="7685960" cy="45325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093C40-11D2-468B-B9C0-78DAA73AC8CA}"/>
                </a:ext>
              </a:extLst>
            </p:cNvPr>
            <p:cNvSpPr/>
            <p:nvPr/>
          </p:nvSpPr>
          <p:spPr>
            <a:xfrm>
              <a:off x="1864310" y="1700070"/>
              <a:ext cx="4705165" cy="4523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285939-2DBD-458E-9355-D46411CB9777}"/>
                </a:ext>
              </a:extLst>
            </p:cNvPr>
            <p:cNvSpPr/>
            <p:nvPr/>
          </p:nvSpPr>
          <p:spPr>
            <a:xfrm>
              <a:off x="4845105" y="1690688"/>
              <a:ext cx="4705165" cy="4523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D0644-A1C0-42B7-834A-F281CF2F5AB3}"/>
                </a:ext>
              </a:extLst>
            </p:cNvPr>
            <p:cNvSpPr/>
            <p:nvPr/>
          </p:nvSpPr>
          <p:spPr>
            <a:xfrm>
              <a:off x="5308317" y="2061835"/>
              <a:ext cx="3741844" cy="374637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703E8-B78E-46CB-B1C6-A942A47187FE}"/>
                </a:ext>
              </a:extLst>
            </p:cNvPr>
            <p:cNvSpPr/>
            <p:nvPr/>
          </p:nvSpPr>
          <p:spPr>
            <a:xfrm>
              <a:off x="2354156" y="2068497"/>
              <a:ext cx="3741844" cy="374637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FBE983-D7A6-46EB-9D36-4F1859765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156" y="2068497"/>
              <a:ext cx="6706268" cy="374637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6B2DBA-8328-4F06-B80D-261913A82F89}"/>
                </a:ext>
              </a:extLst>
            </p:cNvPr>
            <p:cNvSpPr txBox="1"/>
            <p:nvPr/>
          </p:nvSpPr>
          <p:spPr>
            <a:xfrm>
              <a:off x="3540804" y="1754341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7ED4EC-710D-4B64-986B-5CAC8CC214BB}"/>
                </a:ext>
              </a:extLst>
            </p:cNvPr>
            <p:cNvSpPr txBox="1"/>
            <p:nvPr/>
          </p:nvSpPr>
          <p:spPr>
            <a:xfrm>
              <a:off x="3540803" y="5878665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E6B2DA-6F39-4E6A-8AF9-3BB347570668}"/>
                </a:ext>
              </a:extLst>
            </p:cNvPr>
            <p:cNvSpPr txBox="1"/>
            <p:nvPr/>
          </p:nvSpPr>
          <p:spPr>
            <a:xfrm rot="18228314">
              <a:off x="1817743" y="2667448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088FC3-B98D-4F7D-8C48-EFD8ADF83177}"/>
                </a:ext>
              </a:extLst>
            </p:cNvPr>
            <p:cNvSpPr txBox="1"/>
            <p:nvPr/>
          </p:nvSpPr>
          <p:spPr>
            <a:xfrm rot="3046519">
              <a:off x="1952269" y="5101789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529E3C-A807-49A2-AD9E-6B5C60CC4364}"/>
                </a:ext>
              </a:extLst>
            </p:cNvPr>
            <p:cNvSpPr txBox="1"/>
            <p:nvPr/>
          </p:nvSpPr>
          <p:spPr>
            <a:xfrm>
              <a:off x="6640165" y="1761171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47856C-BE63-46B3-A88D-93401F3DB3D7}"/>
                </a:ext>
              </a:extLst>
            </p:cNvPr>
            <p:cNvSpPr txBox="1"/>
            <p:nvPr/>
          </p:nvSpPr>
          <p:spPr>
            <a:xfrm>
              <a:off x="6640164" y="5885495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7DE8A3-1E37-4209-B014-8F2E1F4A70FC}"/>
                </a:ext>
              </a:extLst>
            </p:cNvPr>
            <p:cNvSpPr txBox="1"/>
            <p:nvPr/>
          </p:nvSpPr>
          <p:spPr>
            <a:xfrm rot="3332534">
              <a:off x="8277540" y="2650049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67911F-81AC-418C-8A55-B9360FB072F6}"/>
                </a:ext>
              </a:extLst>
            </p:cNvPr>
            <p:cNvSpPr txBox="1"/>
            <p:nvPr/>
          </p:nvSpPr>
          <p:spPr>
            <a:xfrm rot="18649811">
              <a:off x="8229992" y="5028813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Shifting Left – Testing Earlier in the Process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A1CE0BF-4D6F-40FF-9D79-A84DC751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586" y="1567961"/>
            <a:ext cx="2581254" cy="449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Integrate automated unit, functional, API, performance, and security testing into your CI process.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Exploratory testing before the code is finished.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2EA34-625A-4259-AC25-B7D9B5AA8BAF}"/>
              </a:ext>
            </a:extLst>
          </p:cNvPr>
          <p:cNvGrpSpPr/>
          <p:nvPr/>
        </p:nvGrpSpPr>
        <p:grpSpPr>
          <a:xfrm>
            <a:off x="1409831" y="1690688"/>
            <a:ext cx="7685960" cy="4532558"/>
            <a:chOff x="1864310" y="1690688"/>
            <a:chExt cx="7685960" cy="45325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F0CAA2F-4AFC-4138-932E-03468CE075F5}"/>
                </a:ext>
              </a:extLst>
            </p:cNvPr>
            <p:cNvSpPr/>
            <p:nvPr/>
          </p:nvSpPr>
          <p:spPr>
            <a:xfrm>
              <a:off x="1864310" y="1700070"/>
              <a:ext cx="4705165" cy="4523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D972D6-AE75-491E-8C83-8FC7BD1A7530}"/>
                </a:ext>
              </a:extLst>
            </p:cNvPr>
            <p:cNvSpPr/>
            <p:nvPr/>
          </p:nvSpPr>
          <p:spPr>
            <a:xfrm>
              <a:off x="4845105" y="1690688"/>
              <a:ext cx="4705165" cy="4523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72F7B5-A207-4326-87BD-1D9E837B644B}"/>
                </a:ext>
              </a:extLst>
            </p:cNvPr>
            <p:cNvSpPr/>
            <p:nvPr/>
          </p:nvSpPr>
          <p:spPr>
            <a:xfrm>
              <a:off x="5308317" y="2061835"/>
              <a:ext cx="3741844" cy="374637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C12B3D-2D6E-4E93-BC1B-1BA4777CCB0E}"/>
                </a:ext>
              </a:extLst>
            </p:cNvPr>
            <p:cNvSpPr/>
            <p:nvPr/>
          </p:nvSpPr>
          <p:spPr>
            <a:xfrm>
              <a:off x="2354156" y="2068497"/>
              <a:ext cx="3741844" cy="374637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8FD9B6-05A8-4A3C-8579-40207230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156" y="2068497"/>
              <a:ext cx="6706268" cy="374637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D3B567-054A-4A2F-A40D-5E329E7BED0F}"/>
                </a:ext>
              </a:extLst>
            </p:cNvPr>
            <p:cNvSpPr txBox="1"/>
            <p:nvPr/>
          </p:nvSpPr>
          <p:spPr>
            <a:xfrm>
              <a:off x="3540804" y="1754341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9A647D-A18C-4E91-9BF7-4924D80AE0B8}"/>
                </a:ext>
              </a:extLst>
            </p:cNvPr>
            <p:cNvSpPr txBox="1"/>
            <p:nvPr/>
          </p:nvSpPr>
          <p:spPr>
            <a:xfrm>
              <a:off x="3540803" y="5878665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C4FB71-1731-4B22-8F1A-5CBC2F800405}"/>
                </a:ext>
              </a:extLst>
            </p:cNvPr>
            <p:cNvSpPr txBox="1"/>
            <p:nvPr/>
          </p:nvSpPr>
          <p:spPr>
            <a:xfrm rot="18228314">
              <a:off x="1817743" y="2667448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0C9710-8EFA-4F87-A47B-BE2637BA47A7}"/>
                </a:ext>
              </a:extLst>
            </p:cNvPr>
            <p:cNvSpPr txBox="1"/>
            <p:nvPr/>
          </p:nvSpPr>
          <p:spPr>
            <a:xfrm rot="3046519">
              <a:off x="1952269" y="5101789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5D9CFD-9564-4D30-9C5C-1E244CBA03B7}"/>
                </a:ext>
              </a:extLst>
            </p:cNvPr>
            <p:cNvSpPr txBox="1"/>
            <p:nvPr/>
          </p:nvSpPr>
          <p:spPr>
            <a:xfrm>
              <a:off x="6640165" y="1761171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27E4BA-5EE2-44E3-84EF-146FE47C2488}"/>
                </a:ext>
              </a:extLst>
            </p:cNvPr>
            <p:cNvSpPr txBox="1"/>
            <p:nvPr/>
          </p:nvSpPr>
          <p:spPr>
            <a:xfrm>
              <a:off x="6640164" y="5885495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92406D-10BA-4B39-8C70-C989287B7AA2}"/>
                </a:ext>
              </a:extLst>
            </p:cNvPr>
            <p:cNvSpPr txBox="1"/>
            <p:nvPr/>
          </p:nvSpPr>
          <p:spPr>
            <a:xfrm rot="3332534">
              <a:off x="8277540" y="2650049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6A34C2-FBEF-43ED-B2D9-66860B9867A5}"/>
                </a:ext>
              </a:extLst>
            </p:cNvPr>
            <p:cNvSpPr txBox="1"/>
            <p:nvPr/>
          </p:nvSpPr>
          <p:spPr>
            <a:xfrm rot="18649811">
              <a:off x="8229992" y="5028813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33668C-1818-452E-8997-394C47436DB8}"/>
              </a:ext>
            </a:extLst>
          </p:cNvPr>
          <p:cNvSpPr/>
          <p:nvPr/>
        </p:nvSpPr>
        <p:spPr>
          <a:xfrm>
            <a:off x="5252439" y="1690688"/>
            <a:ext cx="4270159" cy="475843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D457E9A-31F9-45EC-8043-9EC45A920A55}"/>
              </a:ext>
            </a:extLst>
          </p:cNvPr>
          <p:cNvSpPr/>
          <p:nvPr/>
        </p:nvSpPr>
        <p:spPr>
          <a:xfrm flipH="1">
            <a:off x="453881" y="3152608"/>
            <a:ext cx="4797173" cy="148292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SHIFT LEFT</a:t>
            </a:r>
          </a:p>
        </p:txBody>
      </p:sp>
    </p:spTree>
    <p:extLst>
      <p:ext uri="{BB962C8B-B14F-4D97-AF65-F5344CB8AC3E}">
        <p14:creationId xmlns:p14="http://schemas.microsoft.com/office/powerpoint/2010/main" val="28069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Right – Monitoring &amp; Feedback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27557BC-F7FA-4F3A-9EBC-980885C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586" y="1567961"/>
            <a:ext cx="2581254" cy="449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Once features are released into production, you need mechanisms to incorporate customer feedback into your development process…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E36C02-7AC3-40E0-8D52-63B30DC759A8}"/>
              </a:ext>
            </a:extLst>
          </p:cNvPr>
          <p:cNvGrpSpPr/>
          <p:nvPr/>
        </p:nvGrpSpPr>
        <p:grpSpPr>
          <a:xfrm>
            <a:off x="554400" y="1690688"/>
            <a:ext cx="7685960" cy="4532558"/>
            <a:chOff x="1864310" y="1690688"/>
            <a:chExt cx="7685960" cy="45325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E4C288-4CF5-4DE0-9328-F052E89B518E}"/>
                </a:ext>
              </a:extLst>
            </p:cNvPr>
            <p:cNvSpPr/>
            <p:nvPr/>
          </p:nvSpPr>
          <p:spPr>
            <a:xfrm>
              <a:off x="1864310" y="1700070"/>
              <a:ext cx="4705165" cy="4523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925F3D-775B-4BFE-B67D-B0D01410CA53}"/>
                </a:ext>
              </a:extLst>
            </p:cNvPr>
            <p:cNvSpPr/>
            <p:nvPr/>
          </p:nvSpPr>
          <p:spPr>
            <a:xfrm>
              <a:off x="4845105" y="1690688"/>
              <a:ext cx="4705165" cy="4523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120BBF-9AC2-467C-8CBF-7EC608F35A02}"/>
                </a:ext>
              </a:extLst>
            </p:cNvPr>
            <p:cNvSpPr/>
            <p:nvPr/>
          </p:nvSpPr>
          <p:spPr>
            <a:xfrm>
              <a:off x="5308317" y="2061835"/>
              <a:ext cx="3741844" cy="374637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194085-151F-49A2-8139-F0E566F4F35C}"/>
                </a:ext>
              </a:extLst>
            </p:cNvPr>
            <p:cNvSpPr/>
            <p:nvPr/>
          </p:nvSpPr>
          <p:spPr>
            <a:xfrm>
              <a:off x="2354156" y="2068497"/>
              <a:ext cx="3741844" cy="374637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1F58-32A0-45D7-84A1-0549467C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156" y="2068497"/>
              <a:ext cx="6706268" cy="37463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976C35-26B8-4D27-88BD-AFB51B87DC25}"/>
                </a:ext>
              </a:extLst>
            </p:cNvPr>
            <p:cNvSpPr txBox="1"/>
            <p:nvPr/>
          </p:nvSpPr>
          <p:spPr>
            <a:xfrm>
              <a:off x="3540804" y="1754341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659C61-A4AB-4243-BADF-8AF2A940259B}"/>
                </a:ext>
              </a:extLst>
            </p:cNvPr>
            <p:cNvSpPr txBox="1"/>
            <p:nvPr/>
          </p:nvSpPr>
          <p:spPr>
            <a:xfrm>
              <a:off x="3540803" y="5878665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5EF6C5-7014-4F02-9867-DA553BC821F4}"/>
                </a:ext>
              </a:extLst>
            </p:cNvPr>
            <p:cNvSpPr txBox="1"/>
            <p:nvPr/>
          </p:nvSpPr>
          <p:spPr>
            <a:xfrm rot="18228314">
              <a:off x="1817743" y="2667448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0EBE3F-A250-4D10-9F7C-228AFCDCCAAC}"/>
                </a:ext>
              </a:extLst>
            </p:cNvPr>
            <p:cNvSpPr txBox="1"/>
            <p:nvPr/>
          </p:nvSpPr>
          <p:spPr>
            <a:xfrm rot="3046519">
              <a:off x="1952269" y="5101789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FEE016-0FEE-4DA6-83D4-FAFBF1BFA077}"/>
                </a:ext>
              </a:extLst>
            </p:cNvPr>
            <p:cNvSpPr txBox="1"/>
            <p:nvPr/>
          </p:nvSpPr>
          <p:spPr>
            <a:xfrm>
              <a:off x="6640165" y="1761171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C404CA-C5C8-4BF9-9A30-FEDC01ABDA6D}"/>
                </a:ext>
              </a:extLst>
            </p:cNvPr>
            <p:cNvSpPr txBox="1"/>
            <p:nvPr/>
          </p:nvSpPr>
          <p:spPr>
            <a:xfrm>
              <a:off x="6640164" y="5885495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A4737D-CD65-40C3-9471-361A403CCC38}"/>
                </a:ext>
              </a:extLst>
            </p:cNvPr>
            <p:cNvSpPr txBox="1"/>
            <p:nvPr/>
          </p:nvSpPr>
          <p:spPr>
            <a:xfrm rot="3332534">
              <a:off x="8277540" y="2650049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728E2B-0B67-4075-84D1-709CF2B99570}"/>
                </a:ext>
              </a:extLst>
            </p:cNvPr>
            <p:cNvSpPr txBox="1"/>
            <p:nvPr/>
          </p:nvSpPr>
          <p:spPr>
            <a:xfrm rot="18649811">
              <a:off x="8229992" y="5028813"/>
              <a:ext cx="129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D2D7D77-CB7C-4905-9F9F-3626FB8E534C}"/>
              </a:ext>
            </a:extLst>
          </p:cNvPr>
          <p:cNvSpPr/>
          <p:nvPr/>
        </p:nvSpPr>
        <p:spPr>
          <a:xfrm>
            <a:off x="4389555" y="3201937"/>
            <a:ext cx="4797173" cy="148292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SHIFT RIGHT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246D75-7803-41C2-B925-8D2FCFCA70DA}"/>
              </a:ext>
            </a:extLst>
          </p:cNvPr>
          <p:cNvSpPr/>
          <p:nvPr/>
        </p:nvSpPr>
        <p:spPr>
          <a:xfrm>
            <a:off x="119396" y="1606858"/>
            <a:ext cx="4270159" cy="475843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040629-11DE-47FC-82CC-5FAB55FE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KronoDesk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30307-3CC4-440A-8A32-D98031F5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 customer support and incorporate feedback into development</a:t>
            </a:r>
          </a:p>
        </p:txBody>
      </p:sp>
    </p:spTree>
    <p:extLst>
      <p:ext uri="{BB962C8B-B14F-4D97-AF65-F5344CB8AC3E}">
        <p14:creationId xmlns:p14="http://schemas.microsoft.com/office/powerpoint/2010/main" val="310514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KronoDesk</a:t>
            </a:r>
            <a:r>
              <a:rPr lang="en-US" dirty="0"/>
              <a:t>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different and what our customers say</a:t>
            </a:r>
          </a:p>
        </p:txBody>
      </p:sp>
    </p:spTree>
    <p:extLst>
      <p:ext uri="{BB962C8B-B14F-4D97-AF65-F5344CB8AC3E}">
        <p14:creationId xmlns:p14="http://schemas.microsoft.com/office/powerpoint/2010/main" val="1542641939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5919</TotalTime>
  <Words>1763</Words>
  <Application>Microsoft Office PowerPoint</Application>
  <PresentationFormat>Widescreen</PresentationFormat>
  <Paragraphs>214</Paragraphs>
  <Slides>48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Josefin Sans</vt:lpstr>
      <vt:lpstr>Arial</vt:lpstr>
      <vt:lpstr>Wingdings</vt:lpstr>
      <vt:lpstr>Kanit</vt:lpstr>
      <vt:lpstr>Calibri</vt:lpstr>
      <vt:lpstr>Inflectra content</vt:lpstr>
      <vt:lpstr>Inflectra titles</vt:lpstr>
      <vt:lpstr>IT Support that Puts the Ops into DevOps</vt:lpstr>
      <vt:lpstr>Introducing ALM &amp; DevOps</vt:lpstr>
      <vt:lpstr>Application Lifecycle Management (ALM)</vt:lpstr>
      <vt:lpstr>Development &amp; Operations  (DevOps)</vt:lpstr>
      <vt:lpstr>Testing is throughout the process</vt:lpstr>
      <vt:lpstr>Shifting Left – Testing Earlier in the Process</vt:lpstr>
      <vt:lpstr>Shifting Right – Monitoring &amp; Feedback</vt:lpstr>
      <vt:lpstr>Introducing KronoDesk</vt:lpstr>
      <vt:lpstr>The KronoDesk Difference</vt:lpstr>
      <vt:lpstr>Introducing the Inflectra® Suite</vt:lpstr>
      <vt:lpstr>KronoDesk, the integrated IT Support Solution</vt:lpstr>
      <vt:lpstr>Why Choose KronoDesk?</vt:lpstr>
      <vt:lpstr>harmony</vt:lpstr>
      <vt:lpstr>How Do We Foster Harmony?</vt:lpstr>
      <vt:lpstr>Harmony Across the Disciplines</vt:lpstr>
      <vt:lpstr>Simplicity = Productivity from Day One</vt:lpstr>
      <vt:lpstr>Harmony Across Ecosystems</vt:lpstr>
      <vt:lpstr>Representative Customers by Industry</vt:lpstr>
      <vt:lpstr>Regulated Industries - Automating Compliance</vt:lpstr>
      <vt:lpstr>Global Partner Network</vt:lpstr>
      <vt:lpstr>Customer Testimonials</vt:lpstr>
      <vt:lpstr>Awards and Recognition*</vt:lpstr>
      <vt:lpstr>Feature Overview</vt:lpstr>
      <vt:lpstr>Customer Home Page</vt:lpstr>
      <vt:lpstr>Support Agent Home Page</vt:lpstr>
      <vt:lpstr>Help Desk</vt:lpstr>
      <vt:lpstr>Fully Mobile Responsive</vt:lpstr>
      <vt:lpstr>Help Desk Ticketing - Submitting</vt:lpstr>
      <vt:lpstr>Help Desk Ticketing – Searching &amp; Filtering</vt:lpstr>
      <vt:lpstr>Help Desk Ticketing - Responding</vt:lpstr>
      <vt:lpstr>Help Desk Ticketing – Contact History</vt:lpstr>
      <vt:lpstr>Knowledge Base</vt:lpstr>
      <vt:lpstr>Knowledge Base – Categories &amp; Tags</vt:lpstr>
      <vt:lpstr>Knowledge Base – Creating &amp; Editing</vt:lpstr>
      <vt:lpstr>Knowledge Base – Auto Suggestions</vt:lpstr>
      <vt:lpstr>Support Forums</vt:lpstr>
      <vt:lpstr>Support Forums - Categories</vt:lpstr>
      <vt:lpstr>Support Forums - Forums</vt:lpstr>
      <vt:lpstr>Support Forums - Threads</vt:lpstr>
      <vt:lpstr>Other Features</vt:lpstr>
      <vt:lpstr>Email Notifications</vt:lpstr>
      <vt:lpstr>Theming &amp; Rebranding</vt:lpstr>
      <vt:lpstr>Email Integration</vt:lpstr>
      <vt:lpstr>Subscribe to Threads/Articles</vt:lpstr>
      <vt:lpstr>Customizable Reporting Dashboard</vt:lpstr>
      <vt:lpstr>SpiraTeam® Integration</vt:lpstr>
      <vt:lpstr>Configuration &amp; Customization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M. Sandman</cp:lastModifiedBy>
  <cp:revision>202</cp:revision>
  <cp:lastPrinted>2017-03-07T16:58:37Z</cp:lastPrinted>
  <dcterms:created xsi:type="dcterms:W3CDTF">2018-04-12T05:30:22Z</dcterms:created>
  <dcterms:modified xsi:type="dcterms:W3CDTF">2021-05-06T20:58:31Z</dcterms:modified>
</cp:coreProperties>
</file>