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2" r:id="rId5"/>
  </p:sldMasterIdLst>
  <p:notesMasterIdLst>
    <p:notesMasterId r:id="rId20"/>
  </p:notesMasterIdLst>
  <p:sldIdLst>
    <p:sldId id="259" r:id="rId6"/>
    <p:sldId id="262" r:id="rId7"/>
    <p:sldId id="261" r:id="rId8"/>
    <p:sldId id="264" r:id="rId9"/>
    <p:sldId id="270" r:id="rId10"/>
    <p:sldId id="272" r:id="rId11"/>
    <p:sldId id="274" r:id="rId12"/>
    <p:sldId id="266" r:id="rId13"/>
    <p:sldId id="267" r:id="rId14"/>
    <p:sldId id="260" r:id="rId15"/>
    <p:sldId id="278" r:id="rId16"/>
    <p:sldId id="277" r:id="rId17"/>
    <p:sldId id="276" r:id="rId18"/>
    <p:sldId id="275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Josefin Sans" pitchFamily="2" charset="0"/>
      <p:regular r:id="rId25"/>
      <p:bold r:id="rId26"/>
      <p:italic r:id="rId27"/>
      <p:boldItalic r:id="rId28"/>
    </p:embeddedFont>
    <p:embeddedFont>
      <p:font typeface="Kanit" panose="020B0604020202020204" charset="-34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FFFFFF"/>
    <a:srgbClr val="FDCB26"/>
    <a:srgbClr val="586E75"/>
    <a:srgbClr val="93A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9" autoAdjust="0"/>
    <p:restoredTop sz="96357" autoAdjust="0"/>
  </p:normalViewPr>
  <p:slideViewPr>
    <p:cSldViewPr snapToGrid="0">
      <p:cViewPr varScale="1">
        <p:scale>
          <a:sx n="87" d="100"/>
          <a:sy n="87" d="100"/>
        </p:scale>
        <p:origin x="53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1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35F94E-0AA6-4587-99BA-02B2698D789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29FFE84-87E6-48C4-9C73-67A929F44C09}">
      <dgm:prSet phldrT="[Text]"/>
      <dgm:spPr/>
      <dgm:t>
        <a:bodyPr/>
        <a:lstStyle/>
        <a:p>
          <a:r>
            <a:rPr lang="de-DE" dirty="0"/>
            <a:t>Efficiency-</a:t>
          </a:r>
          <a:r>
            <a:rPr lang="en-US" noProof="0" dirty="0"/>
            <a:t>enhancing</a:t>
          </a:r>
          <a:r>
            <a:rPr lang="de-DE" dirty="0"/>
            <a:t> </a:t>
          </a:r>
          <a:r>
            <a:rPr lang="en-US" noProof="0" dirty="0"/>
            <a:t>aspects</a:t>
          </a:r>
          <a:r>
            <a:rPr lang="de-DE" dirty="0"/>
            <a:t> </a:t>
          </a:r>
          <a:br>
            <a:rPr lang="de-DE" dirty="0"/>
          </a:br>
          <a:r>
            <a:rPr lang="en-US" noProof="0" dirty="0"/>
            <a:t>from</a:t>
          </a:r>
          <a:r>
            <a:rPr lang="de-DE" dirty="0"/>
            <a:t> PTA-Life</a:t>
          </a:r>
        </a:p>
      </dgm:t>
    </dgm:pt>
    <dgm:pt modelId="{FB82C18E-9284-4F81-A1CA-6CFB9A6C4DDE}" type="parTrans" cxnId="{37B7C409-0089-4E01-A9B8-491A2F4CDB4A}">
      <dgm:prSet/>
      <dgm:spPr/>
      <dgm:t>
        <a:bodyPr/>
        <a:lstStyle/>
        <a:p>
          <a:endParaRPr lang="de-DE"/>
        </a:p>
      </dgm:t>
    </dgm:pt>
    <dgm:pt modelId="{985A0EF1-640C-429B-A3B3-CD1DFB070CC5}" type="sibTrans" cxnId="{37B7C409-0089-4E01-A9B8-491A2F4CDB4A}">
      <dgm:prSet/>
      <dgm:spPr/>
      <dgm:t>
        <a:bodyPr/>
        <a:lstStyle/>
        <a:p>
          <a:endParaRPr lang="de-DE"/>
        </a:p>
      </dgm:t>
    </dgm:pt>
    <dgm:pt modelId="{CD80C844-D948-402D-899A-58A241D3406F}">
      <dgm:prSet phldrT="[Text]"/>
      <dgm:spPr/>
      <dgm:t>
        <a:bodyPr/>
        <a:lstStyle/>
        <a:p>
          <a:r>
            <a:rPr lang="en-US" noProof="0" dirty="0"/>
            <a:t>Use of the specific know-how  other offices</a:t>
          </a:r>
        </a:p>
      </dgm:t>
    </dgm:pt>
    <dgm:pt modelId="{C7E995E5-B657-46C8-9A3F-3020EBF9DD48}" type="parTrans" cxnId="{A42C3815-AA7A-4B49-8F64-78060EB410ED}">
      <dgm:prSet/>
      <dgm:spPr/>
      <dgm:t>
        <a:bodyPr/>
        <a:lstStyle/>
        <a:p>
          <a:endParaRPr lang="de-DE"/>
        </a:p>
      </dgm:t>
    </dgm:pt>
    <dgm:pt modelId="{B399C50D-1234-4C35-BD46-433C95D383D6}" type="sibTrans" cxnId="{A42C3815-AA7A-4B49-8F64-78060EB410ED}">
      <dgm:prSet/>
      <dgm:spPr/>
      <dgm:t>
        <a:bodyPr/>
        <a:lstStyle/>
        <a:p>
          <a:endParaRPr lang="de-DE"/>
        </a:p>
      </dgm:t>
    </dgm:pt>
    <dgm:pt modelId="{A99E66FF-6DC7-44BA-B1D3-DC4208695FE9}">
      <dgm:prSet/>
      <dgm:spPr/>
      <dgm:t>
        <a:bodyPr/>
        <a:lstStyle/>
        <a:p>
          <a:r>
            <a:rPr lang="en-US" noProof="0" dirty="0"/>
            <a:t>Better availability for part-time employees </a:t>
          </a:r>
        </a:p>
      </dgm:t>
    </dgm:pt>
    <dgm:pt modelId="{8BA555C0-C563-4DC6-B428-3A2C6FC1A656}" type="parTrans" cxnId="{3224DBEB-7FB3-4FDF-9488-61F54254F457}">
      <dgm:prSet/>
      <dgm:spPr/>
      <dgm:t>
        <a:bodyPr/>
        <a:lstStyle/>
        <a:p>
          <a:endParaRPr lang="de-DE"/>
        </a:p>
      </dgm:t>
    </dgm:pt>
    <dgm:pt modelId="{F99B64A2-A58E-48E1-BC60-B2F722E38B3E}" type="sibTrans" cxnId="{3224DBEB-7FB3-4FDF-9488-61F54254F457}">
      <dgm:prSet/>
      <dgm:spPr/>
      <dgm:t>
        <a:bodyPr/>
        <a:lstStyle/>
        <a:p>
          <a:endParaRPr lang="de-DE"/>
        </a:p>
      </dgm:t>
    </dgm:pt>
    <dgm:pt modelId="{3357F780-9058-4364-A195-36FF4CE455C8}">
      <dgm:prSet/>
      <dgm:spPr/>
      <dgm:t>
        <a:bodyPr/>
        <a:lstStyle/>
        <a:p>
          <a:r>
            <a:rPr lang="en-US" noProof="0" dirty="0"/>
            <a:t>Use for educational projects</a:t>
          </a:r>
        </a:p>
      </dgm:t>
    </dgm:pt>
    <dgm:pt modelId="{D7B68315-FE1C-4F6C-9487-EA4AA818CC24}" type="parTrans" cxnId="{249A47C8-3321-48C7-A704-C5DAD5985845}">
      <dgm:prSet/>
      <dgm:spPr/>
      <dgm:t>
        <a:bodyPr/>
        <a:lstStyle/>
        <a:p>
          <a:endParaRPr lang="de-DE"/>
        </a:p>
      </dgm:t>
    </dgm:pt>
    <dgm:pt modelId="{6DD21A44-0511-40DE-976A-933A2962B823}" type="sibTrans" cxnId="{249A47C8-3321-48C7-A704-C5DAD5985845}">
      <dgm:prSet/>
      <dgm:spPr/>
      <dgm:t>
        <a:bodyPr/>
        <a:lstStyle/>
        <a:p>
          <a:endParaRPr lang="de-DE"/>
        </a:p>
      </dgm:t>
    </dgm:pt>
    <dgm:pt modelId="{D8652E18-0449-40E6-A135-49F890B2B656}">
      <dgm:prSet/>
      <dgm:spPr/>
      <dgm:t>
        <a:bodyPr/>
        <a:lstStyle/>
        <a:p>
          <a:r>
            <a:rPr lang="en-US" noProof="0" dirty="0"/>
            <a:t>Capacitive improvement</a:t>
          </a:r>
        </a:p>
      </dgm:t>
    </dgm:pt>
    <dgm:pt modelId="{DA34E85F-4CED-4237-B8A2-7060467E25E3}" type="parTrans" cxnId="{68510A8B-1D5E-4B5E-A00E-F94FC131C597}">
      <dgm:prSet/>
      <dgm:spPr/>
      <dgm:t>
        <a:bodyPr/>
        <a:lstStyle/>
        <a:p>
          <a:endParaRPr lang="de-DE"/>
        </a:p>
      </dgm:t>
    </dgm:pt>
    <dgm:pt modelId="{72768B8D-E0E2-4370-BAA4-16E3A34A71B8}" type="sibTrans" cxnId="{68510A8B-1D5E-4B5E-A00E-F94FC131C597}">
      <dgm:prSet/>
      <dgm:spPr/>
      <dgm:t>
        <a:bodyPr/>
        <a:lstStyle/>
        <a:p>
          <a:endParaRPr lang="de-DE"/>
        </a:p>
      </dgm:t>
    </dgm:pt>
    <dgm:pt modelId="{1C1B3AA3-74E9-4B57-B4FE-6F47D543FF9D}">
      <dgm:prSet/>
      <dgm:spPr/>
      <dgm:t>
        <a:bodyPr/>
        <a:lstStyle/>
        <a:p>
          <a:r>
            <a:rPr lang="en-US" noProof="0" dirty="0"/>
            <a:t>Cross project staffing</a:t>
          </a:r>
        </a:p>
      </dgm:t>
    </dgm:pt>
    <dgm:pt modelId="{2DCBA422-E9B2-40A7-9C3F-58057579CDCB}" type="parTrans" cxnId="{FB663EAC-C2C9-43C7-80F7-F2A5D026B278}">
      <dgm:prSet/>
      <dgm:spPr/>
      <dgm:t>
        <a:bodyPr/>
        <a:lstStyle/>
        <a:p>
          <a:endParaRPr lang="de-DE"/>
        </a:p>
      </dgm:t>
    </dgm:pt>
    <dgm:pt modelId="{3F128510-76C6-458C-9171-1B0EF6A6EBDB}" type="sibTrans" cxnId="{FB663EAC-C2C9-43C7-80F7-F2A5D026B278}">
      <dgm:prSet/>
      <dgm:spPr/>
      <dgm:t>
        <a:bodyPr/>
        <a:lstStyle/>
        <a:p>
          <a:endParaRPr lang="de-DE"/>
        </a:p>
      </dgm:t>
    </dgm:pt>
    <dgm:pt modelId="{98031222-8C05-463A-9D65-DAF35C3BB85B}" type="pres">
      <dgm:prSet presAssocID="{0535F94E-0AA6-4587-99BA-02B2698D7899}" presName="composite" presStyleCnt="0">
        <dgm:presLayoutVars>
          <dgm:chMax val="1"/>
          <dgm:dir/>
          <dgm:resizeHandles val="exact"/>
        </dgm:presLayoutVars>
      </dgm:prSet>
      <dgm:spPr/>
    </dgm:pt>
    <dgm:pt modelId="{BDF8B689-3E3F-42F0-A3C4-40EB6CD9D13B}" type="pres">
      <dgm:prSet presAssocID="{A29FFE84-87E6-48C4-9C73-67A929F44C09}" presName="roof" presStyleLbl="dkBgShp" presStyleIdx="0" presStyleCnt="2" custLinFactNeighborY="3690"/>
      <dgm:spPr/>
    </dgm:pt>
    <dgm:pt modelId="{BDCCCB3A-BC09-48BE-933E-BBA91179B166}" type="pres">
      <dgm:prSet presAssocID="{A29FFE84-87E6-48C4-9C73-67A929F44C09}" presName="pillars" presStyleCnt="0"/>
      <dgm:spPr/>
    </dgm:pt>
    <dgm:pt modelId="{20F71A40-405E-4C5B-B9F2-57A74F30818C}" type="pres">
      <dgm:prSet presAssocID="{A29FFE84-87E6-48C4-9C73-67A929F44C09}" presName="pillar1" presStyleLbl="node1" presStyleIdx="0" presStyleCnt="5">
        <dgm:presLayoutVars>
          <dgm:bulletEnabled val="1"/>
        </dgm:presLayoutVars>
      </dgm:prSet>
      <dgm:spPr/>
    </dgm:pt>
    <dgm:pt modelId="{1FA87C98-1E89-4B1D-9C81-0080B73B65CE}" type="pres">
      <dgm:prSet presAssocID="{A99E66FF-6DC7-44BA-B1D3-DC4208695FE9}" presName="pillarX" presStyleLbl="node1" presStyleIdx="1" presStyleCnt="5">
        <dgm:presLayoutVars>
          <dgm:bulletEnabled val="1"/>
        </dgm:presLayoutVars>
      </dgm:prSet>
      <dgm:spPr/>
    </dgm:pt>
    <dgm:pt modelId="{828254E2-4C7A-4E78-9448-76D14DC418CE}" type="pres">
      <dgm:prSet presAssocID="{3357F780-9058-4364-A195-36FF4CE455C8}" presName="pillarX" presStyleLbl="node1" presStyleIdx="2" presStyleCnt="5">
        <dgm:presLayoutVars>
          <dgm:bulletEnabled val="1"/>
        </dgm:presLayoutVars>
      </dgm:prSet>
      <dgm:spPr/>
    </dgm:pt>
    <dgm:pt modelId="{7B84E071-31C9-4CCD-9760-A33C334DA7C4}" type="pres">
      <dgm:prSet presAssocID="{D8652E18-0449-40E6-A135-49F890B2B656}" presName="pillarX" presStyleLbl="node1" presStyleIdx="3" presStyleCnt="5">
        <dgm:presLayoutVars>
          <dgm:bulletEnabled val="1"/>
        </dgm:presLayoutVars>
      </dgm:prSet>
      <dgm:spPr/>
    </dgm:pt>
    <dgm:pt modelId="{1A0FDE24-9002-4C20-A015-C194C5F49962}" type="pres">
      <dgm:prSet presAssocID="{1C1B3AA3-74E9-4B57-B4FE-6F47D543FF9D}" presName="pillarX" presStyleLbl="node1" presStyleIdx="4" presStyleCnt="5">
        <dgm:presLayoutVars>
          <dgm:bulletEnabled val="1"/>
        </dgm:presLayoutVars>
      </dgm:prSet>
      <dgm:spPr/>
    </dgm:pt>
    <dgm:pt modelId="{D18714EF-A01F-494B-8981-0C8A19BFF393}" type="pres">
      <dgm:prSet presAssocID="{A29FFE84-87E6-48C4-9C73-67A929F44C09}" presName="base" presStyleLbl="dkBgShp" presStyleIdx="1" presStyleCnt="2"/>
      <dgm:spPr/>
    </dgm:pt>
  </dgm:ptLst>
  <dgm:cxnLst>
    <dgm:cxn modelId="{37B7C409-0089-4E01-A9B8-491A2F4CDB4A}" srcId="{0535F94E-0AA6-4587-99BA-02B2698D7899}" destId="{A29FFE84-87E6-48C4-9C73-67A929F44C09}" srcOrd="0" destOrd="0" parTransId="{FB82C18E-9284-4F81-A1CA-6CFB9A6C4DDE}" sibTransId="{985A0EF1-640C-429B-A3B3-CD1DFB070CC5}"/>
    <dgm:cxn modelId="{A42C3815-AA7A-4B49-8F64-78060EB410ED}" srcId="{A29FFE84-87E6-48C4-9C73-67A929F44C09}" destId="{CD80C844-D948-402D-899A-58A241D3406F}" srcOrd="0" destOrd="0" parTransId="{C7E995E5-B657-46C8-9A3F-3020EBF9DD48}" sibTransId="{B399C50D-1234-4C35-BD46-433C95D383D6}"/>
    <dgm:cxn modelId="{919EE419-8CD8-4A6D-9D0C-56561A761091}" type="presOf" srcId="{CD80C844-D948-402D-899A-58A241D3406F}" destId="{20F71A40-405E-4C5B-B9F2-57A74F30818C}" srcOrd="0" destOrd="0" presId="urn:microsoft.com/office/officeart/2005/8/layout/hList3"/>
    <dgm:cxn modelId="{373AE233-B30E-4BF8-BC86-24AD3359A341}" type="presOf" srcId="{0535F94E-0AA6-4587-99BA-02B2698D7899}" destId="{98031222-8C05-463A-9D65-DAF35C3BB85B}" srcOrd="0" destOrd="0" presId="urn:microsoft.com/office/officeart/2005/8/layout/hList3"/>
    <dgm:cxn modelId="{BC704E73-C4E7-45BB-B6C3-B06E9ED0AD1E}" type="presOf" srcId="{D8652E18-0449-40E6-A135-49F890B2B656}" destId="{7B84E071-31C9-4CCD-9760-A33C334DA7C4}" srcOrd="0" destOrd="0" presId="urn:microsoft.com/office/officeart/2005/8/layout/hList3"/>
    <dgm:cxn modelId="{4F137279-8590-4CDC-87A7-57D7EBAD2FCB}" type="presOf" srcId="{3357F780-9058-4364-A195-36FF4CE455C8}" destId="{828254E2-4C7A-4E78-9448-76D14DC418CE}" srcOrd="0" destOrd="0" presId="urn:microsoft.com/office/officeart/2005/8/layout/hList3"/>
    <dgm:cxn modelId="{4DB7DF83-C6CE-4AA0-B254-F0FC581C015F}" type="presOf" srcId="{A29FFE84-87E6-48C4-9C73-67A929F44C09}" destId="{BDF8B689-3E3F-42F0-A3C4-40EB6CD9D13B}" srcOrd="0" destOrd="0" presId="urn:microsoft.com/office/officeart/2005/8/layout/hList3"/>
    <dgm:cxn modelId="{68510A8B-1D5E-4B5E-A00E-F94FC131C597}" srcId="{A29FFE84-87E6-48C4-9C73-67A929F44C09}" destId="{D8652E18-0449-40E6-A135-49F890B2B656}" srcOrd="3" destOrd="0" parTransId="{DA34E85F-4CED-4237-B8A2-7060467E25E3}" sibTransId="{72768B8D-E0E2-4370-BAA4-16E3A34A71B8}"/>
    <dgm:cxn modelId="{FB663EAC-C2C9-43C7-80F7-F2A5D026B278}" srcId="{A29FFE84-87E6-48C4-9C73-67A929F44C09}" destId="{1C1B3AA3-74E9-4B57-B4FE-6F47D543FF9D}" srcOrd="4" destOrd="0" parTransId="{2DCBA422-E9B2-40A7-9C3F-58057579CDCB}" sibTransId="{3F128510-76C6-458C-9171-1B0EF6A6EBDB}"/>
    <dgm:cxn modelId="{1AEF91B4-6EBF-4910-8C0B-4117A0BC1A01}" type="presOf" srcId="{1C1B3AA3-74E9-4B57-B4FE-6F47D543FF9D}" destId="{1A0FDE24-9002-4C20-A015-C194C5F49962}" srcOrd="0" destOrd="0" presId="urn:microsoft.com/office/officeart/2005/8/layout/hList3"/>
    <dgm:cxn modelId="{249A47C8-3321-48C7-A704-C5DAD5985845}" srcId="{A29FFE84-87E6-48C4-9C73-67A929F44C09}" destId="{3357F780-9058-4364-A195-36FF4CE455C8}" srcOrd="2" destOrd="0" parTransId="{D7B68315-FE1C-4F6C-9487-EA4AA818CC24}" sibTransId="{6DD21A44-0511-40DE-976A-933A2962B823}"/>
    <dgm:cxn modelId="{3224DBEB-7FB3-4FDF-9488-61F54254F457}" srcId="{A29FFE84-87E6-48C4-9C73-67A929F44C09}" destId="{A99E66FF-6DC7-44BA-B1D3-DC4208695FE9}" srcOrd="1" destOrd="0" parTransId="{8BA555C0-C563-4DC6-B428-3A2C6FC1A656}" sibTransId="{F99B64A2-A58E-48E1-BC60-B2F722E38B3E}"/>
    <dgm:cxn modelId="{B7D464EC-B15F-4F3E-B2C9-3C552D3EA5FA}" type="presOf" srcId="{A99E66FF-6DC7-44BA-B1D3-DC4208695FE9}" destId="{1FA87C98-1E89-4B1D-9C81-0080B73B65CE}" srcOrd="0" destOrd="0" presId="urn:microsoft.com/office/officeart/2005/8/layout/hList3"/>
    <dgm:cxn modelId="{DC2884E3-2AD5-4A1D-93E7-66ECD114D8AA}" type="presParOf" srcId="{98031222-8C05-463A-9D65-DAF35C3BB85B}" destId="{BDF8B689-3E3F-42F0-A3C4-40EB6CD9D13B}" srcOrd="0" destOrd="0" presId="urn:microsoft.com/office/officeart/2005/8/layout/hList3"/>
    <dgm:cxn modelId="{F6D8F67B-2EE2-45BA-AD03-12581DDA863B}" type="presParOf" srcId="{98031222-8C05-463A-9D65-DAF35C3BB85B}" destId="{BDCCCB3A-BC09-48BE-933E-BBA91179B166}" srcOrd="1" destOrd="0" presId="urn:microsoft.com/office/officeart/2005/8/layout/hList3"/>
    <dgm:cxn modelId="{3DB5A01D-D448-4988-ADD2-D411EDE0C92A}" type="presParOf" srcId="{BDCCCB3A-BC09-48BE-933E-BBA91179B166}" destId="{20F71A40-405E-4C5B-B9F2-57A74F30818C}" srcOrd="0" destOrd="0" presId="urn:microsoft.com/office/officeart/2005/8/layout/hList3"/>
    <dgm:cxn modelId="{CD6B9B4E-FAC9-4891-8219-B8CF882D9C93}" type="presParOf" srcId="{BDCCCB3A-BC09-48BE-933E-BBA91179B166}" destId="{1FA87C98-1E89-4B1D-9C81-0080B73B65CE}" srcOrd="1" destOrd="0" presId="urn:microsoft.com/office/officeart/2005/8/layout/hList3"/>
    <dgm:cxn modelId="{4F9CE8CF-0F81-4EE1-9650-752CAF8B3CCD}" type="presParOf" srcId="{BDCCCB3A-BC09-48BE-933E-BBA91179B166}" destId="{828254E2-4C7A-4E78-9448-76D14DC418CE}" srcOrd="2" destOrd="0" presId="urn:microsoft.com/office/officeart/2005/8/layout/hList3"/>
    <dgm:cxn modelId="{8CC1DC83-20F7-4CCC-94D2-50279B27C384}" type="presParOf" srcId="{BDCCCB3A-BC09-48BE-933E-BBA91179B166}" destId="{7B84E071-31C9-4CCD-9760-A33C334DA7C4}" srcOrd="3" destOrd="0" presId="urn:microsoft.com/office/officeart/2005/8/layout/hList3"/>
    <dgm:cxn modelId="{5EFF76CB-5D50-4DF5-AF8F-77DA1BB00684}" type="presParOf" srcId="{BDCCCB3A-BC09-48BE-933E-BBA91179B166}" destId="{1A0FDE24-9002-4C20-A015-C194C5F49962}" srcOrd="4" destOrd="0" presId="urn:microsoft.com/office/officeart/2005/8/layout/hList3"/>
    <dgm:cxn modelId="{1B4DF58D-DFB6-4F35-9FCD-D570985D394C}" type="presParOf" srcId="{98031222-8C05-463A-9D65-DAF35C3BB85B}" destId="{D18714EF-A01F-494B-8981-0C8A19BFF39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8B689-3E3F-42F0-A3C4-40EB6CD9D13B}">
      <dsp:nvSpPr>
        <dsp:cNvPr id="0" name=""/>
        <dsp:cNvSpPr/>
      </dsp:nvSpPr>
      <dsp:spPr>
        <a:xfrm>
          <a:off x="0" y="45704"/>
          <a:ext cx="8201890" cy="123859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dirty="0"/>
            <a:t>Efficiency-</a:t>
          </a:r>
          <a:r>
            <a:rPr lang="en-US" sz="2900" kern="1200" noProof="0" dirty="0"/>
            <a:t>enhancing</a:t>
          </a:r>
          <a:r>
            <a:rPr lang="de-DE" sz="2900" kern="1200" dirty="0"/>
            <a:t> </a:t>
          </a:r>
          <a:r>
            <a:rPr lang="en-US" sz="2900" kern="1200" noProof="0" dirty="0"/>
            <a:t>aspects</a:t>
          </a:r>
          <a:r>
            <a:rPr lang="de-DE" sz="2900" kern="1200" dirty="0"/>
            <a:t> </a:t>
          </a:r>
          <a:br>
            <a:rPr lang="de-DE" sz="2900" kern="1200" dirty="0"/>
          </a:br>
          <a:r>
            <a:rPr lang="en-US" sz="2900" kern="1200" noProof="0" dirty="0"/>
            <a:t>from</a:t>
          </a:r>
          <a:r>
            <a:rPr lang="de-DE" sz="2900" kern="1200" dirty="0"/>
            <a:t> PTA-Life</a:t>
          </a:r>
        </a:p>
      </dsp:txBody>
      <dsp:txXfrm>
        <a:off x="0" y="45704"/>
        <a:ext cx="8201890" cy="1238598"/>
      </dsp:txXfrm>
    </dsp:sp>
    <dsp:sp modelId="{20F71A40-405E-4C5B-B9F2-57A74F30818C}">
      <dsp:nvSpPr>
        <dsp:cNvPr id="0" name=""/>
        <dsp:cNvSpPr/>
      </dsp:nvSpPr>
      <dsp:spPr>
        <a:xfrm>
          <a:off x="1001" y="1238598"/>
          <a:ext cx="1639977" cy="26010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/>
            <a:t>Use of the specific know-how  other offices</a:t>
          </a:r>
        </a:p>
      </dsp:txBody>
      <dsp:txXfrm>
        <a:off x="1001" y="1238598"/>
        <a:ext cx="1639977" cy="2601056"/>
      </dsp:txXfrm>
    </dsp:sp>
    <dsp:sp modelId="{1FA87C98-1E89-4B1D-9C81-0080B73B65CE}">
      <dsp:nvSpPr>
        <dsp:cNvPr id="0" name=""/>
        <dsp:cNvSpPr/>
      </dsp:nvSpPr>
      <dsp:spPr>
        <a:xfrm>
          <a:off x="1640978" y="1238598"/>
          <a:ext cx="1639977" cy="26010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/>
            <a:t>Better availability for part-time employees </a:t>
          </a:r>
        </a:p>
      </dsp:txBody>
      <dsp:txXfrm>
        <a:off x="1640978" y="1238598"/>
        <a:ext cx="1639977" cy="2601056"/>
      </dsp:txXfrm>
    </dsp:sp>
    <dsp:sp modelId="{828254E2-4C7A-4E78-9448-76D14DC418CE}">
      <dsp:nvSpPr>
        <dsp:cNvPr id="0" name=""/>
        <dsp:cNvSpPr/>
      </dsp:nvSpPr>
      <dsp:spPr>
        <a:xfrm>
          <a:off x="3280956" y="1238598"/>
          <a:ext cx="1639977" cy="26010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/>
            <a:t>Use for educational projects</a:t>
          </a:r>
        </a:p>
      </dsp:txBody>
      <dsp:txXfrm>
        <a:off x="3280956" y="1238598"/>
        <a:ext cx="1639977" cy="2601056"/>
      </dsp:txXfrm>
    </dsp:sp>
    <dsp:sp modelId="{7B84E071-31C9-4CCD-9760-A33C334DA7C4}">
      <dsp:nvSpPr>
        <dsp:cNvPr id="0" name=""/>
        <dsp:cNvSpPr/>
      </dsp:nvSpPr>
      <dsp:spPr>
        <a:xfrm>
          <a:off x="4920933" y="1238598"/>
          <a:ext cx="1639977" cy="26010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/>
            <a:t>Capacitive improvement</a:t>
          </a:r>
        </a:p>
      </dsp:txBody>
      <dsp:txXfrm>
        <a:off x="4920933" y="1238598"/>
        <a:ext cx="1639977" cy="2601056"/>
      </dsp:txXfrm>
    </dsp:sp>
    <dsp:sp modelId="{1A0FDE24-9002-4C20-A015-C194C5F49962}">
      <dsp:nvSpPr>
        <dsp:cNvPr id="0" name=""/>
        <dsp:cNvSpPr/>
      </dsp:nvSpPr>
      <dsp:spPr>
        <a:xfrm>
          <a:off x="6560911" y="1238598"/>
          <a:ext cx="1639977" cy="26010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/>
            <a:t>Cross project staffing</a:t>
          </a:r>
        </a:p>
      </dsp:txBody>
      <dsp:txXfrm>
        <a:off x="6560911" y="1238598"/>
        <a:ext cx="1639977" cy="2601056"/>
      </dsp:txXfrm>
    </dsp:sp>
    <dsp:sp modelId="{D18714EF-A01F-494B-8981-0C8A19BFF393}">
      <dsp:nvSpPr>
        <dsp:cNvPr id="0" name=""/>
        <dsp:cNvSpPr/>
      </dsp:nvSpPr>
      <dsp:spPr>
        <a:xfrm>
          <a:off x="0" y="3839654"/>
          <a:ext cx="8201890" cy="28900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8EEC-8263-439B-8673-DDEFCBAD3A93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4103B-8296-4801-B849-D9F9F8D68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Der Bedarf an intensiver Zusammenarbeit zwischen den Geschäftsstellen hat sich in den letzten Jahren verstärkt, u.a. durch steigenden Effizienzdruck</a:t>
            </a:r>
          </a:p>
          <a:p>
            <a:pPr>
              <a:defRPr/>
            </a:pPr>
            <a:r>
              <a:rPr lang="de-DE" dirty="0"/>
              <a:t> </a:t>
            </a:r>
          </a:p>
          <a:p>
            <a:pPr>
              <a:defRPr/>
            </a:pPr>
            <a:r>
              <a:rPr lang="de-DE" dirty="0"/>
              <a:t>PTA-Life kann eingesetzt werden zur...</a:t>
            </a:r>
          </a:p>
          <a:p>
            <a:pPr>
              <a:defRPr/>
            </a:pPr>
            <a:endParaRPr lang="de-DE" dirty="0"/>
          </a:p>
          <a:p>
            <a:pPr>
              <a:buFontTx/>
              <a:buChar char="-"/>
              <a:defRPr/>
            </a:pPr>
            <a:r>
              <a:rPr lang="de-DE" dirty="0"/>
              <a:t> ... Nutzung spezifischen </a:t>
            </a:r>
            <a:r>
              <a:rPr lang="de-DE" dirty="0" err="1"/>
              <a:t>Know</a:t>
            </a:r>
            <a:r>
              <a:rPr lang="de-DE" dirty="0"/>
              <a:t>-</a:t>
            </a:r>
            <a:r>
              <a:rPr lang="de-DE" dirty="0" err="1"/>
              <a:t>hows</a:t>
            </a:r>
            <a:r>
              <a:rPr lang="de-DE" dirty="0"/>
              <a:t>, welches für eine konkrete Aufgabe aus einer anderen als der projektabwickelnden GS hinzugezogen werden muss</a:t>
            </a:r>
          </a:p>
          <a:p>
            <a:pPr>
              <a:buFontTx/>
              <a:buChar char="-"/>
              <a:defRPr/>
            </a:pPr>
            <a:r>
              <a:rPr lang="de-DE" dirty="0"/>
              <a:t> ... Verteilung von Expertenwissen</a:t>
            </a:r>
          </a:p>
          <a:p>
            <a:pPr>
              <a:buFontTx/>
              <a:buChar char="-"/>
              <a:defRPr/>
            </a:pPr>
            <a:r>
              <a:rPr lang="de-DE" dirty="0"/>
              <a:t> ... Unterstützung der Ausbildung</a:t>
            </a:r>
          </a:p>
          <a:p>
            <a:pPr>
              <a:defRPr/>
            </a:pPr>
            <a:r>
              <a:rPr lang="de-DE" dirty="0"/>
              <a:t>- ... Erhöhung der Verfügbarkeit von Personen, die in einem Projekt zusammenarbeiten können, ohne räumlich beieinander zu sitzen</a:t>
            </a:r>
          </a:p>
          <a:p>
            <a:pPr>
              <a:buFontTx/>
              <a:buChar char="-"/>
              <a:defRPr/>
            </a:pPr>
            <a:r>
              <a:rPr lang="de-DE" dirty="0"/>
              <a:t> ... Erhöhung der Kapazität</a:t>
            </a:r>
          </a:p>
          <a:p>
            <a:pPr>
              <a:buFontTx/>
              <a:buChar char="-"/>
              <a:defRPr/>
            </a:pPr>
            <a:r>
              <a:rPr lang="de-DE" dirty="0"/>
              <a:t> ... Steuerung des Mitarbeiter-Pools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Weitere positive Auswirkungen sind z.B.:  </a:t>
            </a:r>
          </a:p>
          <a:p>
            <a:pPr>
              <a:buFontTx/>
              <a:buChar char="-"/>
              <a:defRPr/>
            </a:pPr>
            <a:r>
              <a:rPr lang="de-DE" dirty="0"/>
              <a:t> Nivelliert das Niveau</a:t>
            </a:r>
          </a:p>
          <a:p>
            <a:pPr>
              <a:buFontTx/>
              <a:buChar char="-"/>
              <a:defRPr/>
            </a:pPr>
            <a:r>
              <a:rPr lang="de-DE" dirty="0"/>
              <a:t> Verbesserte Wertschöpfung</a:t>
            </a:r>
          </a:p>
          <a:p>
            <a:pPr>
              <a:defRPr/>
            </a:pPr>
            <a:r>
              <a:rPr lang="de-DE" dirty="0"/>
              <a:t>- Optimale Nutzung der Infrastruktur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51204" name="Fußzeilenplatzhalt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>
                <a:solidFill>
                  <a:srgbClr val="7F7F7F"/>
                </a:solidFill>
              </a:rPr>
              <a:t>© PTA GmbH</a:t>
            </a:r>
            <a:endParaRPr lang="de-DE" altLang="de-DE">
              <a:solidFill>
                <a:srgbClr val="7F7F7F"/>
              </a:solidFill>
            </a:endParaRPr>
          </a:p>
        </p:txBody>
      </p:sp>
      <p:sp>
        <p:nvSpPr>
          <p:cNvPr id="51205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F55A697-EFB4-4FF3-96C0-E69FDAB965EE}" type="slidenum">
              <a:rPr lang="de-DE" altLang="de-DE">
                <a:solidFill>
                  <a:schemeClr val="accent2"/>
                </a:solidFill>
              </a:rPr>
              <a:pPr eaLnBrk="1" hangingPunct="1"/>
              <a:t>5</a:t>
            </a:fld>
            <a:endParaRPr lang="de-DE" altLang="de-D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24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de-DE" dirty="0"/>
              <a:t>Neben der Vorgehensweise ist auch der integrative Lösungsansatz für die Abbildung des gesamten Software-</a:t>
            </a:r>
            <a:r>
              <a:rPr lang="de-DE" dirty="0" err="1"/>
              <a:t>Lifecycles</a:t>
            </a:r>
            <a:r>
              <a:rPr lang="de-DE" dirty="0"/>
              <a:t> ein wesentlicher Bestandteil von PTA-Life.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Die Integration will gewährleisten, dass:</a:t>
            </a:r>
          </a:p>
          <a:p>
            <a:pPr>
              <a:defRPr/>
            </a:pPr>
            <a:r>
              <a:rPr lang="de-DE" dirty="0"/>
              <a:t> </a:t>
            </a:r>
          </a:p>
          <a:p>
            <a:pPr>
              <a:defRPr/>
            </a:pPr>
            <a:r>
              <a:rPr lang="de-DE" dirty="0"/>
              <a:t>- es zu keinen redundanten Eingaben kommt. </a:t>
            </a:r>
            <a:r>
              <a:rPr lang="de-DE" dirty="0">
                <a:sym typeface="Wingdings"/>
              </a:rPr>
              <a:t></a:t>
            </a:r>
            <a:r>
              <a:rPr lang="de-DE" dirty="0"/>
              <a:t> Pflege der Information an einer Stelle</a:t>
            </a:r>
          </a:p>
          <a:p>
            <a:pPr>
              <a:defRPr/>
            </a:pPr>
            <a:r>
              <a:rPr lang="de-DE" dirty="0"/>
              <a:t> </a:t>
            </a:r>
          </a:p>
          <a:p>
            <a:pPr>
              <a:defRPr/>
            </a:pPr>
            <a:r>
              <a:rPr lang="de-DE" dirty="0"/>
              <a:t>- die in den Workshops benötigten Arbeitslisten online verfügbar und bearbeitbar sind. </a:t>
            </a:r>
            <a:r>
              <a:rPr lang="de-DE" dirty="0">
                <a:sym typeface="Wingdings"/>
              </a:rPr>
              <a:t></a:t>
            </a:r>
            <a:r>
              <a:rPr lang="de-DE" dirty="0"/>
              <a:t> Kein zusätzlicher Dokumentationsaufwand insbesondere für Protokolle</a:t>
            </a:r>
          </a:p>
          <a:p>
            <a:pPr>
              <a:defRPr/>
            </a:pPr>
            <a:r>
              <a:rPr lang="de-DE" dirty="0"/>
              <a:t> </a:t>
            </a:r>
          </a:p>
          <a:p>
            <a:pPr>
              <a:defRPr/>
            </a:pPr>
            <a:r>
              <a:rPr lang="de-DE" dirty="0"/>
              <a:t>- die Stundenaufschreibung auch für den Soll/Ist-Vergleich in den Projektstrukturen immer verfügbar ist.</a:t>
            </a:r>
          </a:p>
          <a:p>
            <a:pPr>
              <a:defRPr/>
            </a:pPr>
            <a:r>
              <a:rPr lang="de-DE" dirty="0"/>
              <a:t> </a:t>
            </a:r>
          </a:p>
          <a:p>
            <a:pPr>
              <a:defRPr/>
            </a:pPr>
            <a:r>
              <a:rPr lang="de-DE" dirty="0"/>
              <a:t>- eine systemgestützte Nachvollziehbarkeit gesichert ist. </a:t>
            </a:r>
            <a:r>
              <a:rPr lang="de-DE" dirty="0">
                <a:sym typeface="Wingdings"/>
              </a:rPr>
              <a:t></a:t>
            </a:r>
            <a:r>
              <a:rPr lang="de-DE" dirty="0"/>
              <a:t> </a:t>
            </a:r>
            <a:r>
              <a:rPr lang="de-DE" dirty="0" err="1"/>
              <a:t>Requirement</a:t>
            </a:r>
            <a:r>
              <a:rPr lang="de-DE" dirty="0" err="1">
                <a:sym typeface="Wingdings"/>
              </a:rPr>
              <a:t></a:t>
            </a:r>
            <a:r>
              <a:rPr lang="de-DE" dirty="0" err="1"/>
              <a:t>Task</a:t>
            </a:r>
            <a:r>
              <a:rPr lang="de-DE" dirty="0" err="1">
                <a:sym typeface="Wingdings"/>
              </a:rPr>
              <a:t></a:t>
            </a:r>
            <a:r>
              <a:rPr lang="de-DE" dirty="0" err="1"/>
              <a:t>Sourcecode</a:t>
            </a:r>
            <a:r>
              <a:rPr lang="de-DE" dirty="0"/>
              <a:t>-Änderungen bzw. </a:t>
            </a:r>
            <a:r>
              <a:rPr lang="de-DE" dirty="0" err="1"/>
              <a:t>Vorfall</a:t>
            </a:r>
            <a:r>
              <a:rPr lang="de-DE" dirty="0" err="1">
                <a:sym typeface="Wingdings"/>
              </a:rPr>
              <a:t></a:t>
            </a:r>
            <a:r>
              <a:rPr lang="de-DE" dirty="0" err="1"/>
              <a:t>Sourcecode</a:t>
            </a:r>
            <a:r>
              <a:rPr lang="de-DE" dirty="0"/>
              <a:t>-Änderungen</a:t>
            </a:r>
          </a:p>
          <a:p>
            <a:pPr>
              <a:defRPr/>
            </a:pPr>
            <a:r>
              <a:rPr lang="de-DE" dirty="0"/>
              <a:t> </a:t>
            </a:r>
          </a:p>
          <a:p>
            <a:pPr>
              <a:defRPr/>
            </a:pPr>
            <a:r>
              <a:rPr lang="de-DE" dirty="0"/>
              <a:t>- grundsätzlich alle relevanten Entscheidungen im Projektverlauf nachvollziehbar bleiben. </a:t>
            </a:r>
            <a:r>
              <a:rPr lang="de-DE" dirty="0">
                <a:sym typeface="Wingdings"/>
              </a:rPr>
              <a:t></a:t>
            </a:r>
            <a:r>
              <a:rPr lang="de-DE" dirty="0"/>
              <a:t> Historisierung</a:t>
            </a:r>
          </a:p>
          <a:p>
            <a:pPr>
              <a:defRPr/>
            </a:pPr>
            <a:r>
              <a:rPr lang="de-DE" dirty="0"/>
              <a:t> </a:t>
            </a:r>
          </a:p>
          <a:p>
            <a:pPr>
              <a:defRPr/>
            </a:pPr>
            <a:r>
              <a:rPr lang="de-DE" dirty="0"/>
              <a:t> </a:t>
            </a:r>
          </a:p>
          <a:p>
            <a:pPr>
              <a:defRPr/>
            </a:pPr>
            <a:r>
              <a:rPr lang="de-DE" dirty="0"/>
              <a:t>Um nicht an eine bestimmte Technologie gebunden zu sein und insbesondere die wichtigsten Entwicklungsplattformen JAVA und .net zu unterstützen, umfasst die Integration zum einen </a:t>
            </a:r>
            <a:r>
              <a:rPr lang="de-DE" dirty="0" err="1"/>
              <a:t>einen</a:t>
            </a:r>
            <a:r>
              <a:rPr lang="de-DE" dirty="0"/>
              <a:t> Werkzeugkasten mit vorhandenen standardisierten Schnittstellen und zum anderen individuelle Schnittstellen zur vollständigen Abbildung aller benötigten Funktionen im Software-</a:t>
            </a:r>
            <a:r>
              <a:rPr lang="de-DE" dirty="0" err="1"/>
              <a:t>Lifecycle</a:t>
            </a:r>
            <a:r>
              <a:rPr lang="de-DE" dirty="0"/>
              <a:t>.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53252" name="Fußzeilenplatzhalt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>
                <a:solidFill>
                  <a:srgbClr val="7F7F7F"/>
                </a:solidFill>
              </a:rPr>
              <a:t>© PTA GmbH</a:t>
            </a:r>
            <a:endParaRPr lang="de-DE" altLang="de-DE">
              <a:solidFill>
                <a:srgbClr val="7F7F7F"/>
              </a:solidFill>
            </a:endParaRPr>
          </a:p>
        </p:txBody>
      </p:sp>
      <p:sp>
        <p:nvSpPr>
          <p:cNvPr id="53253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45E4D6-ACB5-4E18-ACC1-82BED957BADE}" type="slidenum">
              <a:rPr lang="de-DE" altLang="de-DE">
                <a:solidFill>
                  <a:schemeClr val="accent2"/>
                </a:solidFill>
              </a:rPr>
              <a:pPr eaLnBrk="1" hangingPunct="1"/>
              <a:t>6</a:t>
            </a:fld>
            <a:endParaRPr lang="de-DE" altLang="de-D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561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>
                <a:latin typeface="Arial" panose="020B0604020202020204" pitchFamily="34" charset="0"/>
              </a:rPr>
              <a:t>Datenfluss und Konfiguration von PTA Life - Zeiterfassung</a:t>
            </a:r>
          </a:p>
          <a:p>
            <a:endParaRPr lang="de-DE" altLang="de-DE">
              <a:latin typeface="Arial" panose="020B0604020202020204" pitchFamily="34" charset="0"/>
            </a:endParaRPr>
          </a:p>
          <a:p>
            <a:r>
              <a:rPr lang="de-DE" altLang="de-DE">
                <a:latin typeface="Arial" panose="020B0604020202020204" pitchFamily="34" charset="0"/>
              </a:rPr>
              <a:t>Diese individuelle Schnittstelle dient zum Einspielen der Zeitdaten in das jeweilige Management-Tool.</a:t>
            </a:r>
          </a:p>
          <a:p>
            <a:r>
              <a:rPr lang="de-DE" altLang="de-DE">
                <a:latin typeface="Arial" panose="020B0604020202020204" pitchFamily="34" charset="0"/>
              </a:rPr>
              <a:t> </a:t>
            </a:r>
          </a:p>
          <a:p>
            <a:r>
              <a:rPr lang="de-DE" altLang="de-DE">
                <a:latin typeface="Arial" panose="020B0604020202020204" pitchFamily="34" charset="0"/>
              </a:rPr>
              <a:t>Für die Pflege der Konfigurationsdaten der Schnittstellen wurde eine Browser-basierte Anwendung erstellt, die insbesondere Projektverantwortlichen bzw. Konfigurationsmanagern die individuelle Konfiguration von PTA-Life Projekten erlaubt. Diese Anwendung trägt den Titel „PTA-Life Web-Konfigurator“ und ist im Forum beschrieben. </a:t>
            </a:r>
            <a:r>
              <a:rPr lang="de-DE" altLang="de-DE" u="sng">
                <a:latin typeface="Arial" panose="020B0604020202020204" pitchFamily="34" charset="0"/>
              </a:rPr>
              <a:t>http://intern.pta.de/pta/homepage/intern/pta_forum.nsf/vwSysDocID/3B13C5D172F8E14BC12579240038C5DA?OpenDocument</a:t>
            </a:r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5300" name="Fußzeilenplatzhalt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>
                <a:solidFill>
                  <a:srgbClr val="7F7F7F"/>
                </a:solidFill>
              </a:rPr>
              <a:t>© PTA GmbH</a:t>
            </a:r>
            <a:endParaRPr lang="de-DE" altLang="de-DE">
              <a:solidFill>
                <a:srgbClr val="7F7F7F"/>
              </a:solidFill>
            </a:endParaRPr>
          </a:p>
        </p:txBody>
      </p:sp>
      <p:sp>
        <p:nvSpPr>
          <p:cNvPr id="55301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AFA0F0-6DF7-4F73-84E4-B0E7E8D4E019}" type="slidenum">
              <a:rPr lang="de-DE" altLang="de-DE">
                <a:solidFill>
                  <a:schemeClr val="accent2"/>
                </a:solidFill>
              </a:rPr>
              <a:pPr eaLnBrk="1" hangingPunct="1"/>
              <a:t>7</a:t>
            </a:fld>
            <a:endParaRPr lang="de-DE" altLang="de-D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82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>
                <a:latin typeface="Arial" panose="020B0604020202020204" pitchFamily="34" charset="0"/>
              </a:rPr>
              <a:t>Datenfluss und Konfiguration von PTA Life – Requirementmanagement</a:t>
            </a:r>
          </a:p>
          <a:p>
            <a:endParaRPr lang="de-DE" altLang="de-DE">
              <a:latin typeface="Arial" panose="020B0604020202020204" pitchFamily="34" charset="0"/>
            </a:endParaRPr>
          </a:p>
          <a:p>
            <a:r>
              <a:rPr lang="de-DE" altLang="de-DE">
                <a:latin typeface="Arial" panose="020B0604020202020204" pitchFamily="34" charset="0"/>
              </a:rPr>
              <a:t>Die zweite individuelle Schnittstelle dient zum Transfer von Anforderungen aus dem EA als Modellierungstool zum Management-Tool. (Derzeit ist diese Schnittstelle nur zu SpiraTeam verfügbar.)</a:t>
            </a:r>
          </a:p>
          <a:p>
            <a:endParaRPr lang="de-DE" altLang="de-DE">
              <a:latin typeface="Arial" panose="020B0604020202020204" pitchFamily="34" charset="0"/>
            </a:endParaRPr>
          </a:p>
          <a:p>
            <a:r>
              <a:rPr lang="de-DE" altLang="de-DE">
                <a:latin typeface="Arial" panose="020B0604020202020204" pitchFamily="34" charset="0"/>
              </a:rPr>
              <a:t>Für die Pflege der Konfigurationsdaten der Schnittstellen wurde eine Browser-basierte Anwendung erstellt, die insbesondere Projektverantwortlichen bzw. Konfigurationsmanagern die individuelle Konfiguration von PTA-Life Projekten erlaubt. Diese Anwendung trägt den Titel „PTA-Life Web-Konfigurator“ und ist im Forum beschrieben. </a:t>
            </a:r>
            <a:r>
              <a:rPr lang="de-DE" altLang="de-DE" u="sng">
                <a:latin typeface="Arial" panose="020B0604020202020204" pitchFamily="34" charset="0"/>
              </a:rPr>
              <a:t>http://intern.pta.de/pta/homepage/intern/pta_forum.nsf/vwSysDocID/3B13C5D172F8E14BC12579240038C5DA?OpenDocument</a:t>
            </a:r>
            <a:endParaRPr lang="de-DE" altLang="de-DE">
              <a:latin typeface="Arial" panose="020B0604020202020204" pitchFamily="34" charset="0"/>
            </a:endParaRPr>
          </a:p>
          <a:p>
            <a:endParaRPr lang="de-DE" altLang="de-DE">
              <a:latin typeface="Arial" panose="020B0604020202020204" pitchFamily="34" charset="0"/>
            </a:endParaRPr>
          </a:p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6324" name="Fußzeilenplatzhalt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>
                <a:solidFill>
                  <a:srgbClr val="7F7F7F"/>
                </a:solidFill>
              </a:rPr>
              <a:t>© PTA GmbH</a:t>
            </a:r>
            <a:endParaRPr lang="de-DE" altLang="de-DE">
              <a:solidFill>
                <a:srgbClr val="7F7F7F"/>
              </a:solidFill>
            </a:endParaRPr>
          </a:p>
        </p:txBody>
      </p:sp>
      <p:sp>
        <p:nvSpPr>
          <p:cNvPr id="56325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2A4890-AB81-47B9-AC99-D8CBFA612641}" type="slidenum">
              <a:rPr lang="de-DE" altLang="de-DE">
                <a:solidFill>
                  <a:schemeClr val="accent2"/>
                </a:solidFill>
              </a:rPr>
              <a:pPr eaLnBrk="1" hangingPunct="1"/>
              <a:t>14</a:t>
            </a:fld>
            <a:endParaRPr lang="de-DE" altLang="de-D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5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746" y="589086"/>
            <a:ext cx="9135208" cy="870438"/>
          </a:xfrm>
          <a:prstGeom prst="rect">
            <a:avLst/>
          </a:prstGeo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Title 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8746" y="1582618"/>
            <a:ext cx="7288823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6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detail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B3F19-9FDE-4643-AEA8-76B016B0E2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76145"/>
            <a:ext cx="5769389" cy="42203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9B9237-2009-4998-B8A9-7239DBB853BA}"/>
              </a:ext>
            </a:extLst>
          </p:cNvPr>
          <p:cNvSpPr/>
          <p:nvPr userDrawn="1"/>
        </p:nvSpPr>
        <p:spPr>
          <a:xfrm>
            <a:off x="0" y="5213838"/>
            <a:ext cx="2400300" cy="16441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6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Input 1">
            <a:extLst>
              <a:ext uri="{FF2B5EF4-FFF2-40B4-BE49-F238E27FC236}">
                <a16:creationId xmlns:a16="http://schemas.microsoft.com/office/drawing/2014/main" id="{E4ACEC22-9B8E-40A4-A913-797312F141C9}"/>
              </a:ext>
            </a:extLst>
          </p:cNvPr>
          <p:cNvSpPr/>
          <p:nvPr userDrawn="1"/>
        </p:nvSpPr>
        <p:spPr>
          <a:xfrm rot="5400000" flipV="1">
            <a:off x="5168411" y="-165587"/>
            <a:ext cx="6858000" cy="718917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82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82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82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8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B49279-0711-47DD-AB58-D501E30A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t"/>
          <a:lstStyle>
            <a:lvl1pPr algn="l">
              <a:lnSpc>
                <a:spcPct val="100000"/>
              </a:lnSpc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808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295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19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936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25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94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2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68AD14-687C-4EAD-B4EA-8D6C86E27F4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3" y="5416548"/>
            <a:ext cx="1862366" cy="13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5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8" r:id="rId2"/>
    <p:sldLayoutId id="2147483709" r:id="rId3"/>
    <p:sldLayoutId id="2147483663" r:id="rId4"/>
    <p:sldLayoutId id="2147483710" r:id="rId5"/>
    <p:sldLayoutId id="2147483711" r:id="rId6"/>
    <p:sldLayoutId id="2147483712" r:id="rId7"/>
    <p:sldLayoutId id="2147483654" r:id="rId8"/>
    <p:sldLayoutId id="214748369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8AB1-074D-45FB-84B0-2D958A656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pPr algn="l"/>
            <a:r>
              <a:rPr lang="en-US" dirty="0"/>
              <a:t>10 years of </a:t>
            </a:r>
            <a:r>
              <a:rPr lang="en-US" dirty="0" err="1"/>
              <a:t>PTALife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BC2B5-99B0-4825-A6A1-EA5E7FA408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A long-term experience with SpiraTeam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82483C-B27D-47D5-885E-CEC40C858906}"/>
              </a:ext>
            </a:extLst>
          </p:cNvPr>
          <p:cNvGrpSpPr/>
          <p:nvPr/>
        </p:nvGrpSpPr>
        <p:grpSpPr>
          <a:xfrm>
            <a:off x="694598" y="6096898"/>
            <a:ext cx="2890896" cy="344034"/>
            <a:chOff x="694598" y="6096898"/>
            <a:chExt cx="2890896" cy="344034"/>
          </a:xfrm>
        </p:grpSpPr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ED9CD3F8-348D-495B-92D6-192868626209}"/>
                </a:ext>
              </a:extLst>
            </p:cNvPr>
            <p:cNvSpPr txBox="1">
              <a:spLocks/>
            </p:cNvSpPr>
            <p:nvPr/>
          </p:nvSpPr>
          <p:spPr>
            <a:xfrm>
              <a:off x="870890" y="6096898"/>
              <a:ext cx="2714604" cy="3440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prstClr val="black"/>
                  </a:solidFill>
                  <a:latin typeface="+mj-lt"/>
                </a:rPr>
                <a:t>@Inflectra  |  #</a:t>
              </a:r>
              <a:r>
                <a:rPr lang="en-US" sz="1600" dirty="0" err="1">
                  <a:solidFill>
                    <a:prstClr val="black"/>
                  </a:solidFill>
                  <a:latin typeface="+mj-lt"/>
                </a:rPr>
                <a:t>InflectraCon</a:t>
              </a:r>
              <a:endParaRPr lang="en-US" sz="1600" dirty="0">
                <a:solidFill>
                  <a:prstClr val="black"/>
                </a:solidFill>
                <a:latin typeface="+mj-lt"/>
              </a:endParaRPr>
            </a:p>
          </p:txBody>
        </p:sp>
        <p:pic>
          <p:nvPicPr>
            <p:cNvPr id="6" name="Graphic 10">
              <a:extLst>
                <a:ext uri="{FF2B5EF4-FFF2-40B4-BE49-F238E27FC236}">
                  <a16:creationId xmlns:a16="http://schemas.microsoft.com/office/drawing/2014/main" id="{26F15E8C-B46B-48B7-AFDD-39007694F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4598" y="6182340"/>
              <a:ext cx="219420" cy="178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2542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Future of </a:t>
            </a:r>
            <a:r>
              <a:rPr lang="en-US" sz="6000" dirty="0" err="1"/>
              <a:t>PTALife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10744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CECB67-1DDD-4BFB-B617-AE219F76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plans for </a:t>
            </a:r>
            <a:r>
              <a:rPr lang="en-US" dirty="0" err="1"/>
              <a:t>PTALife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7CD3F-F2F8-4736-A394-9C0143E2D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Continuously evolving by integration of new tools.</a:t>
            </a:r>
          </a:p>
          <a:p>
            <a:pPr marL="0" indent="0">
              <a:buNone/>
            </a:pPr>
            <a:r>
              <a:rPr lang="en-US" dirty="0"/>
              <a:t>Used as show case for our customers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796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082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of PTA-Life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111297" y="1733472"/>
            <a:ext cx="1847088" cy="135421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77777"/>
                </a:solidFill>
              </a:rPr>
              <a:t>Time recording</a:t>
            </a:r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2800" dirty="0"/>
              <a:t>TIM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109543" y="3426242"/>
            <a:ext cx="1847088" cy="135421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77777"/>
                </a:solidFill>
              </a:rPr>
              <a:t>Design of Requirements</a:t>
            </a:r>
          </a:p>
          <a:p>
            <a:endParaRPr lang="en-US" dirty="0"/>
          </a:p>
          <a:p>
            <a:pPr algn="ctr"/>
            <a:r>
              <a:rPr lang="en-US" sz="2800" dirty="0"/>
              <a:t>EA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175235" y="1690688"/>
            <a:ext cx="2907988" cy="31700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77777"/>
                </a:solidFill>
              </a:rPr>
              <a:t>Planning and Documentation of tasks and incidents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2800" dirty="0" err="1"/>
              <a:t>SpiraTeam</a:t>
            </a:r>
            <a:endParaRPr lang="en-US" sz="2800" dirty="0"/>
          </a:p>
          <a:p>
            <a:pPr algn="ctr"/>
            <a:r>
              <a:rPr lang="en-US" sz="2800" dirty="0"/>
              <a:t>TFS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4641512" y="2934981"/>
            <a:ext cx="2005780" cy="6489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Web Configurator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4630996" y="4826454"/>
            <a:ext cx="2005780" cy="6489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Planning Tool</a:t>
            </a:r>
          </a:p>
        </p:txBody>
      </p:sp>
      <p:sp>
        <p:nvSpPr>
          <p:cNvPr id="11" name="Ellipse 10"/>
          <p:cNvSpPr/>
          <p:nvPr/>
        </p:nvSpPr>
        <p:spPr>
          <a:xfrm>
            <a:off x="5506751" y="2284963"/>
            <a:ext cx="275303" cy="24580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Ellipse 11"/>
          <p:cNvSpPr/>
          <p:nvPr/>
        </p:nvSpPr>
        <p:spPr>
          <a:xfrm>
            <a:off x="5507437" y="3980448"/>
            <a:ext cx="275303" cy="24580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Gerade Verbindung mit Pfeil 13"/>
          <p:cNvCxnSpPr>
            <a:stCxn id="6" idx="3"/>
            <a:endCxn id="11" idx="2"/>
          </p:cNvCxnSpPr>
          <p:nvPr/>
        </p:nvCxnSpPr>
        <p:spPr>
          <a:xfrm flipV="1">
            <a:off x="2958385" y="2407866"/>
            <a:ext cx="2548366" cy="27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11" idx="6"/>
          </p:cNvCxnSpPr>
          <p:nvPr/>
        </p:nvCxnSpPr>
        <p:spPr>
          <a:xfrm>
            <a:off x="5782054" y="2407866"/>
            <a:ext cx="239318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7" idx="3"/>
            <a:endCxn id="12" idx="2"/>
          </p:cNvCxnSpPr>
          <p:nvPr/>
        </p:nvCxnSpPr>
        <p:spPr>
          <a:xfrm>
            <a:off x="2956631" y="4103351"/>
            <a:ext cx="255080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12" idx="6"/>
          </p:cNvCxnSpPr>
          <p:nvPr/>
        </p:nvCxnSpPr>
        <p:spPr>
          <a:xfrm flipV="1">
            <a:off x="5782740" y="4103350"/>
            <a:ext cx="2392495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9" idx="0"/>
            <a:endCxn id="11" idx="4"/>
          </p:cNvCxnSpPr>
          <p:nvPr/>
        </p:nvCxnSpPr>
        <p:spPr>
          <a:xfrm flipV="1">
            <a:off x="5644402" y="2530769"/>
            <a:ext cx="1" cy="4042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9" idx="2"/>
            <a:endCxn id="12" idx="0"/>
          </p:cNvCxnSpPr>
          <p:nvPr/>
        </p:nvCxnSpPr>
        <p:spPr>
          <a:xfrm>
            <a:off x="5644402" y="3583910"/>
            <a:ext cx="687" cy="3965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winkelte Verbindung 28"/>
          <p:cNvCxnSpPr>
            <a:stCxn id="7" idx="2"/>
            <a:endCxn id="10" idx="1"/>
          </p:cNvCxnSpPr>
          <p:nvPr/>
        </p:nvCxnSpPr>
        <p:spPr>
          <a:xfrm rot="16200000" flipH="1">
            <a:off x="3146811" y="3666734"/>
            <a:ext cx="370460" cy="2597909"/>
          </a:xfrm>
          <a:prstGeom prst="bentConnector2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winkelte Verbindung 30"/>
          <p:cNvCxnSpPr>
            <a:stCxn id="10" idx="3"/>
            <a:endCxn id="8" idx="2"/>
          </p:cNvCxnSpPr>
          <p:nvPr/>
        </p:nvCxnSpPr>
        <p:spPr>
          <a:xfrm flipV="1">
            <a:off x="6636776" y="4860787"/>
            <a:ext cx="2992453" cy="290132"/>
          </a:xfrm>
          <a:prstGeom prst="bentConnector2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>
            <a:off x="3010175" y="2100255"/>
            <a:ext cx="2340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Transmission</a:t>
            </a:r>
          </a:p>
          <a:p>
            <a:r>
              <a:rPr lang="en-US" dirty="0"/>
              <a:t>of conducted times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6533742" y="2100255"/>
            <a:ext cx="1640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for individual</a:t>
            </a:r>
          </a:p>
          <a:p>
            <a:pPr algn="r"/>
            <a:r>
              <a:rPr lang="en-US" dirty="0"/>
              <a:t> tasks</a:t>
            </a:r>
          </a:p>
        </p:txBody>
      </p:sp>
      <p:sp>
        <p:nvSpPr>
          <p:cNvPr id="71" name="Textfeld 70"/>
          <p:cNvSpPr txBox="1"/>
          <p:nvPr/>
        </p:nvSpPr>
        <p:spPr>
          <a:xfrm>
            <a:off x="2915075" y="3816644"/>
            <a:ext cx="3094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Transmission</a:t>
            </a:r>
          </a:p>
          <a:p>
            <a:r>
              <a:rPr lang="en-US" dirty="0"/>
              <a:t>of approved requirements</a:t>
            </a:r>
          </a:p>
        </p:txBody>
      </p:sp>
    </p:spTree>
    <p:extLst>
      <p:ext uri="{BB962C8B-B14F-4D97-AF65-F5344CB8AC3E}">
        <p14:creationId xmlns:p14="http://schemas.microsoft.com/office/powerpoint/2010/main" val="1142741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de-DE" dirty="0"/>
              <a:t>Interfaces: Model =&gt; Management-Tool</a:t>
            </a:r>
            <a:br>
              <a:rPr lang="en-US" altLang="de-DE" dirty="0"/>
            </a:br>
            <a:endParaRPr lang="en-US" altLang="de-DE" dirty="0"/>
          </a:p>
        </p:txBody>
      </p:sp>
      <p:sp>
        <p:nvSpPr>
          <p:cNvPr id="11268" name="Textfeld 4"/>
          <p:cNvSpPr txBox="1">
            <a:spLocks noChangeArrowheads="1"/>
          </p:cNvSpPr>
          <p:nvPr/>
        </p:nvSpPr>
        <p:spPr bwMode="auto">
          <a:xfrm>
            <a:off x="2265364" y="1035050"/>
            <a:ext cx="82645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de-DE" dirty="0"/>
          </a:p>
        </p:txBody>
      </p:sp>
      <p:sp>
        <p:nvSpPr>
          <p:cNvPr id="11269" name="AutoShape 3"/>
          <p:cNvSpPr>
            <a:spLocks noChangeArrowheads="1"/>
          </p:cNvSpPr>
          <p:nvPr/>
        </p:nvSpPr>
        <p:spPr bwMode="auto">
          <a:xfrm>
            <a:off x="4046538" y="2850515"/>
            <a:ext cx="1655762" cy="10287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de-DE" sz="1400" dirty="0"/>
              <a:t>EA</a:t>
            </a:r>
          </a:p>
          <a:p>
            <a:pPr algn="ctr" eaLnBrk="1" hangingPunct="1"/>
            <a:r>
              <a:rPr lang="en-US" altLang="de-DE" sz="1400" dirty="0"/>
              <a:t>File</a:t>
            </a:r>
          </a:p>
        </p:txBody>
      </p:sp>
      <p:sp>
        <p:nvSpPr>
          <p:cNvPr id="11270" name="AutoShape 4"/>
          <p:cNvSpPr>
            <a:spLocks noChangeArrowheads="1"/>
          </p:cNvSpPr>
          <p:nvPr/>
        </p:nvSpPr>
        <p:spPr bwMode="auto">
          <a:xfrm>
            <a:off x="2251076" y="2845753"/>
            <a:ext cx="1655763" cy="10287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de-DE" sz="1400" dirty="0"/>
              <a:t>EA</a:t>
            </a:r>
          </a:p>
          <a:p>
            <a:pPr algn="ctr" eaLnBrk="1" hangingPunct="1"/>
            <a:r>
              <a:rPr lang="en-US" altLang="de-DE" sz="1400" dirty="0"/>
              <a:t>Database</a:t>
            </a:r>
          </a:p>
        </p:txBody>
      </p:sp>
      <p:sp>
        <p:nvSpPr>
          <p:cNvPr id="11271" name="AutoShape 5"/>
          <p:cNvSpPr>
            <a:spLocks noChangeArrowheads="1"/>
          </p:cNvSpPr>
          <p:nvPr/>
        </p:nvSpPr>
        <p:spPr bwMode="auto">
          <a:xfrm>
            <a:off x="6054725" y="1707515"/>
            <a:ext cx="1982788" cy="3100388"/>
          </a:xfrm>
          <a:prstGeom prst="can">
            <a:avLst>
              <a:gd name="adj" fmla="val 20849"/>
            </a:avLst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de-DE" sz="1400" dirty="0"/>
              <a:t>PTA Life</a:t>
            </a:r>
          </a:p>
          <a:p>
            <a:pPr algn="ctr" eaLnBrk="1" hangingPunct="1"/>
            <a:r>
              <a:rPr lang="en-US" altLang="de-DE" sz="1400" dirty="0"/>
              <a:t>Configuration</a:t>
            </a:r>
          </a:p>
        </p:txBody>
      </p:sp>
      <p:sp>
        <p:nvSpPr>
          <p:cNvPr id="11272" name="AutoShape 6"/>
          <p:cNvSpPr>
            <a:spLocks noChangeArrowheads="1"/>
          </p:cNvSpPr>
          <p:nvPr/>
        </p:nvSpPr>
        <p:spPr bwMode="auto">
          <a:xfrm>
            <a:off x="8535988" y="2874328"/>
            <a:ext cx="1655762" cy="10287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de-DE" sz="1400" dirty="0" err="1"/>
              <a:t>SpiraTeam</a:t>
            </a:r>
            <a:endParaRPr lang="en-US" altLang="de-DE" sz="1400" dirty="0"/>
          </a:p>
        </p:txBody>
      </p:sp>
      <p:sp>
        <p:nvSpPr>
          <p:cNvPr id="11273" name="AutoShape 8"/>
          <p:cNvSpPr>
            <a:spLocks noChangeArrowheads="1"/>
          </p:cNvSpPr>
          <p:nvPr/>
        </p:nvSpPr>
        <p:spPr bwMode="auto">
          <a:xfrm>
            <a:off x="6281738" y="2301240"/>
            <a:ext cx="1547812" cy="769938"/>
          </a:xfrm>
          <a:prstGeom prst="flowChartMultidocumen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000" dirty="0"/>
              <a:t>Assumption</a:t>
            </a:r>
          </a:p>
          <a:p>
            <a:pPr eaLnBrk="1" hangingPunct="1"/>
            <a:r>
              <a:rPr lang="en-US" altLang="de-DE" sz="1000" dirty="0"/>
              <a:t>Modell</a:t>
            </a:r>
          </a:p>
        </p:txBody>
      </p:sp>
      <p:sp>
        <p:nvSpPr>
          <p:cNvPr id="11274" name="AutoShape 9"/>
          <p:cNvSpPr>
            <a:spLocks noChangeArrowheads="1"/>
          </p:cNvSpPr>
          <p:nvPr/>
        </p:nvSpPr>
        <p:spPr bwMode="auto">
          <a:xfrm>
            <a:off x="8443914" y="1726565"/>
            <a:ext cx="2001837" cy="706438"/>
          </a:xfrm>
          <a:prstGeom prst="cloudCallout">
            <a:avLst>
              <a:gd name="adj1" fmla="val -84653"/>
              <a:gd name="adj2" fmla="val 55167"/>
            </a:avLst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000" dirty="0"/>
              <a:t>Defines the transfer rules</a:t>
            </a:r>
          </a:p>
          <a:p>
            <a:pPr eaLnBrk="1" hangingPunct="1"/>
            <a:r>
              <a:rPr lang="en-US" altLang="de-DE" sz="1000" dirty="0"/>
              <a:t>for requirements</a:t>
            </a:r>
          </a:p>
        </p:txBody>
      </p:sp>
      <p:sp>
        <p:nvSpPr>
          <p:cNvPr id="11275" name="AutoShape 10"/>
          <p:cNvSpPr>
            <a:spLocks noChangeArrowheads="1"/>
          </p:cNvSpPr>
          <p:nvPr/>
        </p:nvSpPr>
        <p:spPr bwMode="auto">
          <a:xfrm>
            <a:off x="5641975" y="5517516"/>
            <a:ext cx="2820988" cy="809625"/>
          </a:xfrm>
          <a:prstGeom prst="parallelogram">
            <a:avLst>
              <a:gd name="adj" fmla="val 87108"/>
            </a:avLst>
          </a:prstGeom>
          <a:solidFill>
            <a:schemeClr val="accent1"/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de-DE" dirty="0" err="1"/>
              <a:t>EaSpiraSynch</a:t>
            </a:r>
            <a:endParaRPr lang="en-US" altLang="de-DE" dirty="0"/>
          </a:p>
        </p:txBody>
      </p:sp>
      <p:sp>
        <p:nvSpPr>
          <p:cNvPr id="11276" name="AutoShape 11"/>
          <p:cNvSpPr>
            <a:spLocks noChangeArrowheads="1"/>
          </p:cNvSpPr>
          <p:nvPr/>
        </p:nvSpPr>
        <p:spPr bwMode="auto">
          <a:xfrm>
            <a:off x="6057901" y="3620453"/>
            <a:ext cx="1000125" cy="576262"/>
          </a:xfrm>
          <a:prstGeom prst="flowChartDocument">
            <a:avLst/>
          </a:prstGeom>
          <a:solidFill>
            <a:schemeClr val="bg1"/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000" dirty="0"/>
              <a:t>Configuration</a:t>
            </a:r>
          </a:p>
          <a:p>
            <a:pPr eaLnBrk="1" hangingPunct="1"/>
            <a:r>
              <a:rPr lang="en-US" altLang="de-DE" sz="1000" dirty="0"/>
              <a:t>Modelling</a:t>
            </a:r>
            <a:br>
              <a:rPr lang="en-US" altLang="de-DE" sz="1000" dirty="0"/>
            </a:br>
            <a:r>
              <a:rPr lang="en-US" altLang="de-DE" sz="1000" dirty="0"/>
              <a:t>Tool</a:t>
            </a:r>
          </a:p>
        </p:txBody>
      </p:sp>
      <p:sp>
        <p:nvSpPr>
          <p:cNvPr id="11277" name="AutoShape 12"/>
          <p:cNvSpPr>
            <a:spLocks noChangeArrowheads="1"/>
          </p:cNvSpPr>
          <p:nvPr/>
        </p:nvSpPr>
        <p:spPr bwMode="auto">
          <a:xfrm>
            <a:off x="7045326" y="3617278"/>
            <a:ext cx="1000125" cy="576262"/>
          </a:xfrm>
          <a:prstGeom prst="flowChartDocument">
            <a:avLst/>
          </a:prstGeom>
          <a:solidFill>
            <a:schemeClr val="bg1"/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000" dirty="0"/>
              <a:t>Configuration</a:t>
            </a:r>
          </a:p>
          <a:p>
            <a:pPr eaLnBrk="1" hangingPunct="1"/>
            <a:r>
              <a:rPr lang="en-US" altLang="de-DE" sz="1000" dirty="0"/>
              <a:t>Management</a:t>
            </a:r>
            <a:br>
              <a:rPr lang="en-US" altLang="de-DE" sz="1000" dirty="0"/>
            </a:br>
            <a:r>
              <a:rPr lang="en-US" altLang="de-DE" sz="1000" dirty="0"/>
              <a:t>Tool</a:t>
            </a:r>
          </a:p>
        </p:txBody>
      </p:sp>
      <p:sp>
        <p:nvSpPr>
          <p:cNvPr id="11278" name="AutoShape 13"/>
          <p:cNvSpPr>
            <a:spLocks noChangeArrowheads="1"/>
          </p:cNvSpPr>
          <p:nvPr/>
        </p:nvSpPr>
        <p:spPr bwMode="auto">
          <a:xfrm>
            <a:off x="6613526" y="4214178"/>
            <a:ext cx="1000125" cy="576262"/>
          </a:xfrm>
          <a:prstGeom prst="flowChartDocument">
            <a:avLst/>
          </a:prstGeom>
          <a:solidFill>
            <a:srgbClr val="00B050"/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000" dirty="0"/>
              <a:t>Definition</a:t>
            </a:r>
          </a:p>
          <a:p>
            <a:pPr eaLnBrk="1" hangingPunct="1"/>
            <a:r>
              <a:rPr lang="en-US" altLang="de-DE" sz="1000" dirty="0"/>
              <a:t>Project</a:t>
            </a:r>
          </a:p>
        </p:txBody>
      </p:sp>
      <p:cxnSp>
        <p:nvCxnSpPr>
          <p:cNvPr id="11279" name="AutoShape 14"/>
          <p:cNvCxnSpPr>
            <a:cxnSpLocks noChangeShapeType="1"/>
            <a:endCxn id="11275" idx="5"/>
          </p:cNvCxnSpPr>
          <p:nvPr/>
        </p:nvCxnSpPr>
        <p:spPr bwMode="auto">
          <a:xfrm>
            <a:off x="3970339" y="4542790"/>
            <a:ext cx="2014537" cy="1379538"/>
          </a:xfrm>
          <a:prstGeom prst="bentConnector3">
            <a:avLst>
              <a:gd name="adj1" fmla="val 39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0" name="AutoShape 15"/>
          <p:cNvCxnSpPr>
            <a:cxnSpLocks noChangeShapeType="1"/>
            <a:stCxn id="11275" idx="2"/>
            <a:endCxn id="11272" idx="3"/>
          </p:cNvCxnSpPr>
          <p:nvPr/>
        </p:nvCxnSpPr>
        <p:spPr bwMode="auto">
          <a:xfrm flipV="1">
            <a:off x="8120063" y="3912554"/>
            <a:ext cx="1244600" cy="2009775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1" name="AutoShape 16"/>
          <p:cNvCxnSpPr>
            <a:cxnSpLocks noChangeShapeType="1"/>
            <a:stCxn id="11271" idx="3"/>
            <a:endCxn id="11275" idx="1"/>
          </p:cNvCxnSpPr>
          <p:nvPr/>
        </p:nvCxnSpPr>
        <p:spPr bwMode="auto">
          <a:xfrm rot="16200000" flipH="1">
            <a:off x="6704807" y="5159534"/>
            <a:ext cx="690562" cy="6350"/>
          </a:xfrm>
          <a:prstGeom prst="bentConnector3">
            <a:avLst>
              <a:gd name="adj1" fmla="val 4988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2" name="AutoShape 17"/>
          <p:cNvCxnSpPr>
            <a:cxnSpLocks noChangeShapeType="1"/>
            <a:stCxn id="11270" idx="3"/>
          </p:cNvCxnSpPr>
          <p:nvPr/>
        </p:nvCxnSpPr>
        <p:spPr bwMode="auto">
          <a:xfrm rot="16200000" flipH="1">
            <a:off x="3206750" y="3756978"/>
            <a:ext cx="654050" cy="908050"/>
          </a:xfrm>
          <a:prstGeom prst="bentConnector2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3" name="AutoShape 18"/>
          <p:cNvCxnSpPr>
            <a:cxnSpLocks noChangeShapeType="1"/>
            <a:stCxn id="11269" idx="3"/>
          </p:cNvCxnSpPr>
          <p:nvPr/>
        </p:nvCxnSpPr>
        <p:spPr bwMode="auto">
          <a:xfrm rot="5400000">
            <a:off x="4097338" y="3763328"/>
            <a:ext cx="652463" cy="903288"/>
          </a:xfrm>
          <a:prstGeom prst="bentConnector2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4" name="AutoShape 19"/>
          <p:cNvSpPr>
            <a:spLocks noChangeArrowheads="1"/>
          </p:cNvSpPr>
          <p:nvPr/>
        </p:nvSpPr>
        <p:spPr bwMode="auto">
          <a:xfrm>
            <a:off x="4105276" y="1710690"/>
            <a:ext cx="1539875" cy="635000"/>
          </a:xfrm>
          <a:prstGeom prst="parallelogram">
            <a:avLst>
              <a:gd name="adj" fmla="val 60625"/>
            </a:avLst>
          </a:prstGeom>
          <a:solidFill>
            <a:schemeClr val="accent1"/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de-DE" sz="1400" dirty="0"/>
              <a:t>Export</a:t>
            </a:r>
          </a:p>
          <a:p>
            <a:pPr algn="ctr" eaLnBrk="1" hangingPunct="1"/>
            <a:r>
              <a:rPr lang="en-US" altLang="de-DE" sz="1400" dirty="0"/>
              <a:t>out of SVN</a:t>
            </a:r>
          </a:p>
        </p:txBody>
      </p:sp>
      <p:cxnSp>
        <p:nvCxnSpPr>
          <p:cNvPr id="11285" name="AutoShape 20"/>
          <p:cNvCxnSpPr>
            <a:cxnSpLocks noChangeShapeType="1"/>
            <a:stCxn id="11284" idx="4"/>
            <a:endCxn id="11269" idx="1"/>
          </p:cNvCxnSpPr>
          <p:nvPr/>
        </p:nvCxnSpPr>
        <p:spPr bwMode="auto">
          <a:xfrm rot="5400000">
            <a:off x="4632326" y="2598103"/>
            <a:ext cx="4857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2357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0CBECD-E922-4677-96BA-F5358AF32FD2}"/>
              </a:ext>
            </a:extLst>
          </p:cNvPr>
          <p:cNvSpPr/>
          <p:nvPr/>
        </p:nvSpPr>
        <p:spPr>
          <a:xfrm>
            <a:off x="5406501" y="2592280"/>
            <a:ext cx="6542843" cy="403933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48AB1-074D-45FB-84B0-2D958A656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pPr algn="l"/>
            <a:r>
              <a:rPr lang="en-US" dirty="0"/>
              <a:t>Dennis </a:t>
            </a:r>
            <a:r>
              <a:rPr lang="en-US" dirty="0" err="1"/>
              <a:t>Hassloecher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BC2B5-99B0-4825-A6A1-EA5E7FA408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latin typeface="+mj-lt"/>
              </a:rPr>
              <a:t>Managing Director, DATIS</a:t>
            </a:r>
          </a:p>
          <a:p>
            <a:r>
              <a:rPr lang="en-US" sz="5400" dirty="0"/>
              <a:t>Member of the Board, PTA</a:t>
            </a:r>
            <a:endParaRPr lang="en-US" sz="54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EAAFEB-AF87-42DB-9D04-51A41DF7C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143" y="2944683"/>
            <a:ext cx="2873039" cy="287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CECB67-1DDD-4BFB-B617-AE219F76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started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7CD3F-F2F8-4736-A394-9C0143E2D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/>
              <a:t>2010 Re-engineering </a:t>
            </a:r>
            <a:r>
              <a:rPr lang="en-US" sz="1800" dirty="0"/>
              <a:t>project (migrating 2 Mio. LoC Cobol to Java) with </a:t>
            </a:r>
          </a:p>
          <a:p>
            <a:pPr>
              <a:buFontTx/>
              <a:buChar char="-"/>
            </a:pPr>
            <a:r>
              <a:rPr lang="en-US" sz="1800" dirty="0"/>
              <a:t>3 development tracks (16 FTE developers)</a:t>
            </a:r>
          </a:p>
          <a:p>
            <a:pPr>
              <a:buFontTx/>
              <a:buChar char="-"/>
            </a:pPr>
            <a:r>
              <a:rPr lang="en-US" sz="1800" dirty="0"/>
              <a:t>2 test teams (6 FTE tester)</a:t>
            </a:r>
          </a:p>
          <a:p>
            <a:pPr>
              <a:buFontTx/>
              <a:buChar char="-"/>
            </a:pPr>
            <a:r>
              <a:rPr lang="en-US" sz="1800" dirty="0"/>
              <a:t>5 business analysists</a:t>
            </a:r>
          </a:p>
        </p:txBody>
      </p:sp>
      <p:sp>
        <p:nvSpPr>
          <p:cNvPr id="2" name="Rechteck 1"/>
          <p:cNvSpPr/>
          <p:nvPr/>
        </p:nvSpPr>
        <p:spPr>
          <a:xfrm>
            <a:off x="6165811" y="3006864"/>
            <a:ext cx="551304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 task management!</a:t>
            </a:r>
          </a:p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 test management!</a:t>
            </a:r>
          </a:p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 test run </a:t>
            </a:r>
          </a:p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documentation!</a:t>
            </a:r>
          </a:p>
          <a:p>
            <a:pPr algn="ctr"/>
            <a:r>
              <a: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Just EXCEL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117CD3F-F2F8-4736-A394-9C0143E2D27B}"/>
              </a:ext>
            </a:extLst>
          </p:cNvPr>
          <p:cNvSpPr txBox="1">
            <a:spLocks/>
          </p:cNvSpPr>
          <p:nvPr/>
        </p:nvSpPr>
        <p:spPr>
          <a:xfrm>
            <a:off x="2294313" y="3557847"/>
            <a:ext cx="3674226" cy="3004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4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sz="18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800" b="1" dirty="0"/>
              <a:t>Tool stack</a:t>
            </a:r>
          </a:p>
          <a:p>
            <a:pPr>
              <a:buFontTx/>
              <a:buChar char="-"/>
            </a:pPr>
            <a:r>
              <a:rPr lang="en-US" sz="1800" dirty="0"/>
              <a:t>Enterprise Architect</a:t>
            </a:r>
          </a:p>
          <a:p>
            <a:pPr>
              <a:buFontTx/>
              <a:buChar char="-"/>
            </a:pPr>
            <a:r>
              <a:rPr lang="en-US" sz="1800" dirty="0"/>
              <a:t>Time recording</a:t>
            </a:r>
          </a:p>
          <a:p>
            <a:pPr>
              <a:buFontTx/>
              <a:buChar char="-"/>
            </a:pPr>
            <a:r>
              <a:rPr lang="en-US" sz="1800" dirty="0"/>
              <a:t>Subversion</a:t>
            </a:r>
          </a:p>
        </p:txBody>
      </p:sp>
    </p:spTree>
    <p:extLst>
      <p:ext uri="{BB962C8B-B14F-4D97-AF65-F5344CB8AC3E}">
        <p14:creationId xmlns:p14="http://schemas.microsoft.com/office/powerpoint/2010/main" val="2731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CECB67-1DDD-4BFB-B617-AE219F76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integration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7CD3F-F2F8-4736-A394-9C0143E2D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/>
              <a:t>SpiraTeam</a:t>
            </a:r>
            <a:r>
              <a:rPr lang="en-US" sz="3600" dirty="0"/>
              <a:t> used as ALM-Tool and</a:t>
            </a:r>
          </a:p>
          <a:p>
            <a:pPr marL="0" indent="0">
              <a:buNone/>
            </a:pPr>
            <a:r>
              <a:rPr lang="en-US" sz="3600" dirty="0"/>
              <a:t>Nightly batches for</a:t>
            </a:r>
          </a:p>
          <a:p>
            <a:pPr>
              <a:buFontTx/>
              <a:buChar char="-"/>
            </a:pPr>
            <a:r>
              <a:rPr lang="en-US" sz="3600" dirty="0"/>
              <a:t> Requirements</a:t>
            </a:r>
          </a:p>
          <a:p>
            <a:pPr>
              <a:buFontTx/>
              <a:buChar char="-"/>
            </a:pPr>
            <a:r>
              <a:rPr lang="en-US" sz="3600" dirty="0"/>
              <a:t> Time entries</a:t>
            </a:r>
          </a:p>
        </p:txBody>
      </p:sp>
      <p:sp>
        <p:nvSpPr>
          <p:cNvPr id="5" name="Rechteck 4"/>
          <p:cNvSpPr/>
          <p:nvPr/>
        </p:nvSpPr>
        <p:spPr>
          <a:xfrm>
            <a:off x="4493102" y="3622418"/>
            <a:ext cx="756168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Daily checkup necessary!</a:t>
            </a:r>
          </a:p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Error handling nightmare!</a:t>
            </a:r>
          </a:p>
          <a:p>
            <a:pPr algn="ctr"/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Good for evaluation purposes</a:t>
            </a:r>
          </a:p>
        </p:txBody>
      </p:sp>
    </p:spTree>
    <p:extLst>
      <p:ext uri="{BB962C8B-B14F-4D97-AF65-F5344CB8AC3E}">
        <p14:creationId xmlns:p14="http://schemas.microsoft.com/office/powerpoint/2010/main" val="280034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feld 4"/>
          <p:cNvSpPr txBox="1">
            <a:spLocks noChangeArrowheads="1"/>
          </p:cNvSpPr>
          <p:nvPr/>
        </p:nvSpPr>
        <p:spPr bwMode="auto">
          <a:xfrm>
            <a:off x="2265364" y="1035050"/>
            <a:ext cx="82645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de-DE" dirty="0"/>
          </a:p>
          <a:p>
            <a:pPr algn="l" eaLnBrk="1" hangingPunct="1"/>
            <a:endParaRPr lang="en-US" altLang="de-DE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3882006122"/>
              </p:ext>
            </p:extLst>
          </p:nvPr>
        </p:nvGraphicFramePr>
        <p:xfrm>
          <a:off x="3360560" y="2466935"/>
          <a:ext cx="8201890" cy="4128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2">
            <a:extLst>
              <a:ext uri="{FF2B5EF4-FFF2-40B4-BE49-F238E27FC236}">
                <a16:creationId xmlns:a16="http://schemas.microsoft.com/office/drawing/2014/main" id="{D3CECB67-1DDD-4BFB-B617-AE219F76728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Josefin Sans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Motivation of </a:t>
            </a:r>
            <a:r>
              <a:rPr lang="en-US" dirty="0" err="1"/>
              <a:t>PTALife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117CD3F-F2F8-4736-A394-9C0143E2D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de-DE" sz="1800" dirty="0"/>
              <a:t>Increasing need for intensive cooperation between the offices, e.g. due to increasing efficiency pressure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47867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feld 4"/>
          <p:cNvSpPr txBox="1">
            <a:spLocks noChangeArrowheads="1"/>
          </p:cNvSpPr>
          <p:nvPr/>
        </p:nvSpPr>
        <p:spPr bwMode="auto">
          <a:xfrm>
            <a:off x="2265364" y="1035050"/>
            <a:ext cx="82645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de-DE" dirty="0"/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4403120" y="2068801"/>
            <a:ext cx="2555875" cy="1223963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rgbClr val="A6A6A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de-DE" sz="1200" b="1" dirty="0"/>
              <a:t>Requirement Management</a:t>
            </a: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6797070" y="3175288"/>
            <a:ext cx="2555875" cy="1223962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rgbClr val="A6A6A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200" b="1" dirty="0"/>
              <a:t>Project Management</a:t>
            </a: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2009170" y="3175288"/>
            <a:ext cx="2555875" cy="1223962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rgbClr val="A6A6A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de-DE" sz="1200" b="1" dirty="0"/>
              <a:t>Time Recording</a:t>
            </a: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4403120" y="4453226"/>
            <a:ext cx="2555875" cy="1223963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rgbClr val="A6A6A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200" b="1" dirty="0"/>
              <a:t>Software Development</a:t>
            </a:r>
          </a:p>
          <a:p>
            <a:pPr eaLnBrk="1" hangingPunct="1"/>
            <a:r>
              <a:rPr lang="en-US" altLang="de-DE" sz="1200" b="1" dirty="0"/>
              <a:t>Environment, </a:t>
            </a:r>
          </a:p>
          <a:p>
            <a:pPr eaLnBrk="1" hangingPunct="1"/>
            <a:r>
              <a:rPr lang="en-US" altLang="de-DE" sz="1200" b="1" dirty="0"/>
              <a:t>Configuration Management</a:t>
            </a: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4403120" y="3175288"/>
            <a:ext cx="2555875" cy="1223962"/>
          </a:xfrm>
          <a:prstGeom prst="ellipse">
            <a:avLst/>
          </a:prstGeom>
          <a:solidFill>
            <a:schemeClr val="hlink"/>
          </a:solidFill>
          <a:ln w="12700" algn="ctr">
            <a:solidFill>
              <a:srgbClr val="A6A6A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de-DE" sz="1200" b="1" dirty="0"/>
          </a:p>
          <a:p>
            <a:pPr algn="ctr" eaLnBrk="1" hangingPunct="1"/>
            <a:endParaRPr lang="en-US" altLang="de-DE" sz="1200" b="1" dirty="0"/>
          </a:p>
          <a:p>
            <a:pPr algn="ctr" eaLnBrk="1" hangingPunct="1"/>
            <a:r>
              <a:rPr lang="en-US" altLang="de-DE" sz="1200" b="1" dirty="0"/>
              <a:t>PTA Life</a:t>
            </a:r>
          </a:p>
          <a:p>
            <a:pPr eaLnBrk="1" hangingPunct="1"/>
            <a:endParaRPr lang="en-US" altLang="de-DE" sz="1200" b="1" dirty="0"/>
          </a:p>
          <a:p>
            <a:pPr eaLnBrk="1" hangingPunct="1"/>
            <a:endParaRPr lang="en-US" altLang="de-DE" sz="1200" b="1" dirty="0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6687532" y="3715038"/>
            <a:ext cx="504825" cy="144462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bg1"/>
          </a:solidFill>
          <a:ln w="12700">
            <a:solidFill>
              <a:srgbClr val="A6A6A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de-DE" dirty="0"/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4168170" y="3715038"/>
            <a:ext cx="504825" cy="144462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bg1"/>
          </a:solidFill>
          <a:ln w="12700">
            <a:solidFill>
              <a:srgbClr val="A6A6A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de-DE" dirty="0"/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 rot="5400000">
            <a:off x="5429438" y="4300032"/>
            <a:ext cx="504825" cy="144462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bg1">
              <a:alpha val="34117"/>
            </a:schemeClr>
          </a:solidFill>
          <a:ln w="12700">
            <a:solidFill>
              <a:srgbClr val="A6A6A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de-DE" dirty="0"/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 rot="5400000">
            <a:off x="5429438" y="3149095"/>
            <a:ext cx="504825" cy="144462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bg1"/>
          </a:solidFill>
          <a:ln w="12700">
            <a:solidFill>
              <a:srgbClr val="A6A6A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3166456" y="2032288"/>
            <a:ext cx="6005514" cy="3684849"/>
            <a:chOff x="2958638" y="1807839"/>
            <a:chExt cx="6005514" cy="3684849"/>
          </a:xfrm>
        </p:grpSpPr>
        <p:sp>
          <p:nvSpPr>
            <p:cNvPr id="8207" name="Text Box 16"/>
            <p:cNvSpPr txBox="1">
              <a:spLocks noChangeArrowheads="1"/>
            </p:cNvSpPr>
            <p:nvPr/>
          </p:nvSpPr>
          <p:spPr bwMode="auto">
            <a:xfrm>
              <a:off x="5233527" y="5308022"/>
              <a:ext cx="493725" cy="18466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de-DE" sz="1200" dirty="0"/>
                <a:t>Eclipse</a:t>
              </a:r>
            </a:p>
          </p:txBody>
        </p:sp>
        <p:sp>
          <p:nvSpPr>
            <p:cNvPr id="8208" name="Text Box 17"/>
            <p:cNvSpPr txBox="1">
              <a:spLocks noChangeArrowheads="1"/>
            </p:cNvSpPr>
            <p:nvPr/>
          </p:nvSpPr>
          <p:spPr bwMode="auto">
            <a:xfrm>
              <a:off x="5955839" y="5163560"/>
              <a:ext cx="891719" cy="18466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de-DE" sz="1200" dirty="0"/>
                <a:t>Visual Studio</a:t>
              </a:r>
            </a:p>
          </p:txBody>
        </p:sp>
        <p:sp>
          <p:nvSpPr>
            <p:cNvPr id="8209" name="Text Box 18"/>
            <p:cNvSpPr txBox="1">
              <a:spLocks noChangeArrowheads="1"/>
            </p:cNvSpPr>
            <p:nvPr/>
          </p:nvSpPr>
          <p:spPr bwMode="auto">
            <a:xfrm>
              <a:off x="4298489" y="5128635"/>
              <a:ext cx="766235" cy="18466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de-DE" sz="1200" dirty="0"/>
                <a:t>Subversion</a:t>
              </a:r>
            </a:p>
          </p:txBody>
        </p:sp>
        <p:sp>
          <p:nvSpPr>
            <p:cNvPr id="8210" name="Text Box 19"/>
            <p:cNvSpPr txBox="1">
              <a:spLocks noChangeArrowheads="1"/>
            </p:cNvSpPr>
            <p:nvPr/>
          </p:nvSpPr>
          <p:spPr bwMode="auto">
            <a:xfrm>
              <a:off x="7017877" y="4001764"/>
              <a:ext cx="733149" cy="18466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de-DE" sz="1200" dirty="0" err="1"/>
                <a:t>SpiraTeam</a:t>
              </a:r>
              <a:endParaRPr lang="en-US" altLang="de-DE" sz="1200" dirty="0"/>
            </a:p>
          </p:txBody>
        </p:sp>
        <p:sp>
          <p:nvSpPr>
            <p:cNvPr id="8211" name="Text Box 20"/>
            <p:cNvSpPr txBox="1">
              <a:spLocks noChangeArrowheads="1"/>
            </p:cNvSpPr>
            <p:nvPr/>
          </p:nvSpPr>
          <p:spPr bwMode="auto">
            <a:xfrm>
              <a:off x="8000539" y="3982714"/>
              <a:ext cx="963613" cy="55399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de-DE" sz="1200" dirty="0"/>
                <a:t>Team Foundation Server</a:t>
              </a:r>
            </a:p>
          </p:txBody>
        </p:sp>
        <p:sp>
          <p:nvSpPr>
            <p:cNvPr id="8212" name="Text Box 21"/>
            <p:cNvSpPr txBox="1">
              <a:spLocks noChangeArrowheads="1"/>
            </p:cNvSpPr>
            <p:nvPr/>
          </p:nvSpPr>
          <p:spPr bwMode="auto">
            <a:xfrm>
              <a:off x="5920914" y="1877689"/>
              <a:ext cx="733149" cy="18466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de-DE" sz="1200" dirty="0" err="1"/>
                <a:t>SpiraTeam</a:t>
              </a:r>
              <a:endParaRPr lang="en-US" altLang="de-DE" sz="1200" dirty="0"/>
            </a:p>
          </p:txBody>
        </p:sp>
        <p:sp>
          <p:nvSpPr>
            <p:cNvPr id="8213" name="Text Box 22"/>
            <p:cNvSpPr txBox="1">
              <a:spLocks noChangeArrowheads="1"/>
            </p:cNvSpPr>
            <p:nvPr/>
          </p:nvSpPr>
          <p:spPr bwMode="auto">
            <a:xfrm>
              <a:off x="4139738" y="1807839"/>
              <a:ext cx="719138" cy="36933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de-DE" sz="1200" dirty="0"/>
                <a:t>Enterprise Architect</a:t>
              </a:r>
            </a:p>
          </p:txBody>
        </p:sp>
        <p:sp>
          <p:nvSpPr>
            <p:cNvPr id="8214" name="Text Box 23"/>
            <p:cNvSpPr txBox="1">
              <a:spLocks noChangeArrowheads="1"/>
            </p:cNvSpPr>
            <p:nvPr/>
          </p:nvSpPr>
          <p:spPr bwMode="auto">
            <a:xfrm>
              <a:off x="2958638" y="4073201"/>
              <a:ext cx="266098" cy="18466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de-DE" sz="1200" dirty="0"/>
                <a:t>TIM</a:t>
              </a:r>
            </a:p>
          </p:txBody>
        </p:sp>
        <p:sp>
          <p:nvSpPr>
            <p:cNvPr id="8215" name="Text Box 24"/>
            <p:cNvSpPr txBox="1">
              <a:spLocks noChangeArrowheads="1"/>
            </p:cNvSpPr>
            <p:nvPr/>
          </p:nvSpPr>
          <p:spPr bwMode="auto">
            <a:xfrm>
              <a:off x="4619164" y="3680286"/>
              <a:ext cx="1686359" cy="36933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de-DE" sz="1200" dirty="0"/>
                <a:t>Configuration database  </a:t>
              </a:r>
            </a:p>
            <a:p>
              <a:pPr eaLnBrk="1" hangingPunct="1"/>
              <a:r>
                <a:rPr lang="en-US" altLang="de-DE" sz="1200" dirty="0"/>
                <a:t>and Configurator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Integrative Approach of PTA-Life</a:t>
            </a:r>
          </a:p>
        </p:txBody>
      </p:sp>
    </p:spTree>
    <p:extLst>
      <p:ext uri="{BB962C8B-B14F-4D97-AF65-F5344CB8AC3E}">
        <p14:creationId xmlns:p14="http://schemas.microsoft.com/office/powerpoint/2010/main" val="185953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feld 4"/>
          <p:cNvSpPr txBox="1">
            <a:spLocks noChangeArrowheads="1"/>
          </p:cNvSpPr>
          <p:nvPr/>
        </p:nvSpPr>
        <p:spPr bwMode="auto">
          <a:xfrm>
            <a:off x="2265364" y="1035050"/>
            <a:ext cx="82645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45" name="AutoShape 4"/>
          <p:cNvSpPr>
            <a:spLocks noChangeArrowheads="1"/>
          </p:cNvSpPr>
          <p:nvPr/>
        </p:nvSpPr>
        <p:spPr bwMode="auto">
          <a:xfrm>
            <a:off x="4046538" y="3015107"/>
            <a:ext cx="1655762" cy="10287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 dirty="0"/>
              <a:t>TIM</a:t>
            </a:r>
          </a:p>
          <a:p>
            <a:pPr algn="ctr" eaLnBrk="1" hangingPunct="1"/>
            <a:r>
              <a:rPr lang="de-DE" altLang="de-DE" sz="1400" dirty="0"/>
              <a:t>Reporting</a:t>
            </a:r>
          </a:p>
        </p:txBody>
      </p:sp>
      <p:sp>
        <p:nvSpPr>
          <p:cNvPr id="10246" name="AutoShape 5"/>
          <p:cNvSpPr>
            <a:spLocks noChangeArrowheads="1"/>
          </p:cNvSpPr>
          <p:nvPr/>
        </p:nvSpPr>
        <p:spPr bwMode="auto">
          <a:xfrm>
            <a:off x="2251076" y="3010345"/>
            <a:ext cx="1655763" cy="10287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 dirty="0"/>
              <a:t>TIM</a:t>
            </a:r>
          </a:p>
          <a:p>
            <a:pPr algn="ctr" eaLnBrk="1" hangingPunct="1"/>
            <a:r>
              <a:rPr lang="de-DE" altLang="de-DE" sz="1400" dirty="0" err="1"/>
              <a:t>Production</a:t>
            </a:r>
            <a:endParaRPr lang="de-DE" altLang="de-DE" sz="1400" dirty="0"/>
          </a:p>
        </p:txBody>
      </p:sp>
      <p:sp>
        <p:nvSpPr>
          <p:cNvPr id="10247" name="AutoShape 6"/>
          <p:cNvSpPr>
            <a:spLocks noChangeArrowheads="1"/>
          </p:cNvSpPr>
          <p:nvPr/>
        </p:nvSpPr>
        <p:spPr bwMode="auto">
          <a:xfrm>
            <a:off x="6054725" y="1872107"/>
            <a:ext cx="1982788" cy="3100388"/>
          </a:xfrm>
          <a:prstGeom prst="can">
            <a:avLst>
              <a:gd name="adj" fmla="val 20849"/>
            </a:avLst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 dirty="0"/>
              <a:t>PTA Life</a:t>
            </a:r>
          </a:p>
          <a:p>
            <a:pPr eaLnBrk="1" hangingPunct="1"/>
            <a:r>
              <a:rPr lang="de-DE" altLang="de-DE" sz="1400" dirty="0" err="1"/>
              <a:t>Configuration</a:t>
            </a:r>
            <a:endParaRPr lang="de-DE" altLang="de-DE" sz="1400" dirty="0"/>
          </a:p>
        </p:txBody>
      </p:sp>
      <p:sp>
        <p:nvSpPr>
          <p:cNvPr id="10248" name="AutoShape 7"/>
          <p:cNvSpPr>
            <a:spLocks noChangeArrowheads="1"/>
          </p:cNvSpPr>
          <p:nvPr/>
        </p:nvSpPr>
        <p:spPr bwMode="auto">
          <a:xfrm>
            <a:off x="8535988" y="3038920"/>
            <a:ext cx="1655762" cy="10287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 dirty="0" err="1"/>
              <a:t>SpiraTeam</a:t>
            </a:r>
            <a:endParaRPr lang="de-DE" altLang="de-DE" sz="1400" dirty="0"/>
          </a:p>
        </p:txBody>
      </p:sp>
      <p:sp>
        <p:nvSpPr>
          <p:cNvPr id="10249" name="Line 8"/>
          <p:cNvSpPr>
            <a:spLocks noChangeShapeType="1"/>
          </p:cNvSpPr>
          <p:nvPr/>
        </p:nvSpPr>
        <p:spPr bwMode="auto">
          <a:xfrm>
            <a:off x="3738563" y="3602482"/>
            <a:ext cx="4619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50" name="AutoShape 9"/>
          <p:cNvSpPr>
            <a:spLocks noChangeArrowheads="1"/>
          </p:cNvSpPr>
          <p:nvPr/>
        </p:nvSpPr>
        <p:spPr bwMode="auto">
          <a:xfrm>
            <a:off x="6281738" y="2465832"/>
            <a:ext cx="1547812" cy="769938"/>
          </a:xfrm>
          <a:prstGeom prst="flowChartMultidocumen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000" b="1" dirty="0" err="1"/>
              <a:t>Cost</a:t>
            </a:r>
            <a:r>
              <a:rPr lang="de-DE" altLang="de-DE" sz="1000" b="1" dirty="0"/>
              <a:t> </a:t>
            </a:r>
            <a:r>
              <a:rPr lang="de-DE" altLang="de-DE" sz="1000" b="1" dirty="0" err="1"/>
              <a:t>unit</a:t>
            </a:r>
            <a:r>
              <a:rPr lang="de-DE" altLang="de-DE" sz="1000" b="1" dirty="0"/>
              <a:t> </a:t>
            </a:r>
            <a:r>
              <a:rPr lang="de-DE" altLang="de-DE" sz="1000" b="1" dirty="0" err="1"/>
              <a:t>structure</a:t>
            </a:r>
            <a:r>
              <a:rPr lang="de-DE" altLang="de-DE" sz="1000" b="1" dirty="0"/>
              <a:t> </a:t>
            </a:r>
            <a:br>
              <a:rPr lang="de-DE" altLang="de-DE" sz="1000" b="1" dirty="0"/>
            </a:br>
            <a:r>
              <a:rPr lang="de-DE" altLang="de-DE" sz="1000" dirty="0"/>
              <a:t>Order</a:t>
            </a:r>
          </a:p>
          <a:p>
            <a:pPr eaLnBrk="1" hangingPunct="1"/>
            <a:r>
              <a:rPr lang="de-DE" altLang="de-DE" sz="1000" dirty="0"/>
              <a:t>Order Position</a:t>
            </a:r>
          </a:p>
          <a:p>
            <a:pPr eaLnBrk="1" hangingPunct="1"/>
            <a:r>
              <a:rPr lang="de-DE" altLang="de-DE" sz="1000" dirty="0"/>
              <a:t>Task</a:t>
            </a:r>
          </a:p>
        </p:txBody>
      </p:sp>
      <p:sp>
        <p:nvSpPr>
          <p:cNvPr id="10251" name="AutoShape 10"/>
          <p:cNvSpPr>
            <a:spLocks noChangeArrowheads="1"/>
          </p:cNvSpPr>
          <p:nvPr/>
        </p:nvSpPr>
        <p:spPr bwMode="auto">
          <a:xfrm>
            <a:off x="8443914" y="1891157"/>
            <a:ext cx="2001837" cy="706438"/>
          </a:xfrm>
          <a:prstGeom prst="cloudCallout">
            <a:avLst>
              <a:gd name="adj1" fmla="val -84653"/>
              <a:gd name="adj2" fmla="val 55167"/>
            </a:avLst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000" dirty="0"/>
              <a:t>Defines the relevant view quantity of all hourly entries.</a:t>
            </a:r>
            <a:endParaRPr lang="de-DE" altLang="de-DE" sz="1000" dirty="0"/>
          </a:p>
        </p:txBody>
      </p:sp>
      <p:sp>
        <p:nvSpPr>
          <p:cNvPr id="10252" name="AutoShape 11"/>
          <p:cNvSpPr>
            <a:spLocks noChangeArrowheads="1"/>
          </p:cNvSpPr>
          <p:nvPr/>
        </p:nvSpPr>
        <p:spPr bwMode="auto">
          <a:xfrm>
            <a:off x="5641975" y="5682108"/>
            <a:ext cx="2820988" cy="809625"/>
          </a:xfrm>
          <a:prstGeom prst="parallelogram">
            <a:avLst>
              <a:gd name="adj" fmla="val 87108"/>
            </a:avLst>
          </a:prstGeom>
          <a:solidFill>
            <a:schemeClr val="accent1"/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TimSpiraSynch</a:t>
            </a:r>
          </a:p>
        </p:txBody>
      </p:sp>
      <p:sp>
        <p:nvSpPr>
          <p:cNvPr id="10253" name="AutoShape 12"/>
          <p:cNvSpPr>
            <a:spLocks noChangeArrowheads="1"/>
          </p:cNvSpPr>
          <p:nvPr/>
        </p:nvSpPr>
        <p:spPr bwMode="auto">
          <a:xfrm>
            <a:off x="6057901" y="3785045"/>
            <a:ext cx="1000125" cy="576262"/>
          </a:xfrm>
          <a:prstGeom prst="flowChartDocument">
            <a:avLst/>
          </a:prstGeom>
          <a:solidFill>
            <a:schemeClr val="bg1"/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000" dirty="0"/>
              <a:t>Configuration</a:t>
            </a:r>
          </a:p>
          <a:p>
            <a:pPr eaLnBrk="1" hangingPunct="1"/>
            <a:r>
              <a:rPr lang="en-US" altLang="de-DE" sz="1000" dirty="0"/>
              <a:t>Time recording</a:t>
            </a:r>
            <a:br>
              <a:rPr lang="en-US" altLang="de-DE" sz="1000" dirty="0"/>
            </a:br>
            <a:r>
              <a:rPr lang="en-US" altLang="de-DE" sz="1000" dirty="0"/>
              <a:t>system</a:t>
            </a:r>
          </a:p>
        </p:txBody>
      </p:sp>
      <p:sp>
        <p:nvSpPr>
          <p:cNvPr id="10254" name="AutoShape 13"/>
          <p:cNvSpPr>
            <a:spLocks noChangeArrowheads="1"/>
          </p:cNvSpPr>
          <p:nvPr/>
        </p:nvSpPr>
        <p:spPr bwMode="auto">
          <a:xfrm>
            <a:off x="7045326" y="3781870"/>
            <a:ext cx="1000125" cy="576262"/>
          </a:xfrm>
          <a:prstGeom prst="flowChartDocument">
            <a:avLst/>
          </a:prstGeom>
          <a:solidFill>
            <a:schemeClr val="bg1"/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000" dirty="0"/>
              <a:t>Configuration</a:t>
            </a:r>
          </a:p>
          <a:p>
            <a:pPr eaLnBrk="1" hangingPunct="1"/>
            <a:r>
              <a:rPr lang="de-DE" altLang="de-DE" sz="1000" dirty="0"/>
              <a:t>Management</a:t>
            </a:r>
            <a:br>
              <a:rPr lang="de-DE" altLang="de-DE" sz="1000" dirty="0"/>
            </a:br>
            <a:r>
              <a:rPr lang="de-DE" altLang="de-DE" sz="1000" dirty="0"/>
              <a:t>Tool</a:t>
            </a:r>
          </a:p>
        </p:txBody>
      </p:sp>
      <p:sp>
        <p:nvSpPr>
          <p:cNvPr id="10255" name="AutoShape 14"/>
          <p:cNvSpPr>
            <a:spLocks noChangeArrowheads="1"/>
          </p:cNvSpPr>
          <p:nvPr/>
        </p:nvSpPr>
        <p:spPr bwMode="auto">
          <a:xfrm>
            <a:off x="6613526" y="4378770"/>
            <a:ext cx="1000125" cy="576262"/>
          </a:xfrm>
          <a:prstGeom prst="flowChartDocument">
            <a:avLst/>
          </a:prstGeom>
          <a:solidFill>
            <a:srgbClr val="00B050"/>
          </a:solidFill>
          <a:ln w="19050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000" dirty="0"/>
              <a:t>Definition</a:t>
            </a:r>
          </a:p>
          <a:p>
            <a:pPr eaLnBrk="1" hangingPunct="1"/>
            <a:r>
              <a:rPr lang="de-DE" altLang="de-DE" sz="1000" dirty="0"/>
              <a:t>Project</a:t>
            </a:r>
          </a:p>
        </p:txBody>
      </p:sp>
      <p:cxnSp>
        <p:nvCxnSpPr>
          <p:cNvPr id="10256" name="AutoShape 16"/>
          <p:cNvCxnSpPr>
            <a:cxnSpLocks noChangeShapeType="1"/>
            <a:stCxn id="10245" idx="3"/>
            <a:endCxn id="10252" idx="5"/>
          </p:cNvCxnSpPr>
          <p:nvPr/>
        </p:nvCxnSpPr>
        <p:spPr bwMode="auto">
          <a:xfrm rot="16200000" flipH="1">
            <a:off x="4413250" y="4515295"/>
            <a:ext cx="2033588" cy="1109662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7" name="AutoShape 17"/>
          <p:cNvCxnSpPr>
            <a:cxnSpLocks noChangeShapeType="1"/>
            <a:stCxn id="10252" idx="2"/>
            <a:endCxn id="10248" idx="3"/>
          </p:cNvCxnSpPr>
          <p:nvPr/>
        </p:nvCxnSpPr>
        <p:spPr bwMode="auto">
          <a:xfrm flipV="1">
            <a:off x="8120063" y="4077146"/>
            <a:ext cx="1244600" cy="2009775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8" name="AutoShape 18"/>
          <p:cNvCxnSpPr>
            <a:cxnSpLocks noChangeShapeType="1"/>
            <a:stCxn id="10247" idx="3"/>
            <a:endCxn id="10252" idx="1"/>
          </p:cNvCxnSpPr>
          <p:nvPr/>
        </p:nvCxnSpPr>
        <p:spPr bwMode="auto">
          <a:xfrm rot="16200000" flipH="1">
            <a:off x="6704807" y="5324126"/>
            <a:ext cx="690562" cy="6350"/>
          </a:xfrm>
          <a:prstGeom prst="bentConnector3">
            <a:avLst>
              <a:gd name="adj1" fmla="val 4988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altLang="de-DE" dirty="0" err="1"/>
              <a:t>Example</a:t>
            </a:r>
            <a:r>
              <a:rPr lang="de-DE" altLang="de-DE" dirty="0"/>
              <a:t>: Time </a:t>
            </a:r>
            <a:r>
              <a:rPr lang="de-DE" altLang="de-DE" dirty="0" err="1"/>
              <a:t>data</a:t>
            </a:r>
            <a:r>
              <a:rPr lang="de-DE" altLang="de-DE" dirty="0"/>
              <a:t> </a:t>
            </a:r>
            <a:r>
              <a:rPr lang="de-DE" altLang="de-DE" dirty="0">
                <a:sym typeface="Wingdings" panose="05000000000000000000" pitchFamily="2" charset="2"/>
              </a:rPr>
              <a:t> </a:t>
            </a:r>
            <a:r>
              <a:rPr lang="de-DE" altLang="de-DE" dirty="0" err="1">
                <a:sym typeface="Wingdings" panose="05000000000000000000" pitchFamily="2" charset="2"/>
              </a:rPr>
              <a:t>SpiraTeam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1710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CECB67-1DDD-4BFB-B617-AE219F76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now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7CD3F-F2F8-4736-A394-9C0143E2D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120+ projects</a:t>
            </a:r>
          </a:p>
          <a:p>
            <a:pPr marL="0" indent="0">
              <a:buNone/>
            </a:pPr>
            <a:r>
              <a:rPr lang="en-US" sz="3600" dirty="0"/>
              <a:t>350 users</a:t>
            </a:r>
          </a:p>
          <a:p>
            <a:pPr marL="0" indent="0">
              <a:buNone/>
            </a:pPr>
            <a:r>
              <a:rPr lang="en-US" sz="3600" dirty="0"/>
              <a:t>10-15 new projects per year</a:t>
            </a:r>
          </a:p>
          <a:p>
            <a:pPr marL="0" indent="0">
              <a:buNone/>
            </a:pPr>
            <a:r>
              <a:rPr lang="en-US" sz="3600" dirty="0"/>
              <a:t>0,2 FTE to manage all this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0724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CECB67-1DDD-4BFB-B617-AE219F76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love about SpiraTeam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7CD3F-F2F8-4736-A394-9C0143E2D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Great support and their responsiveness</a:t>
            </a:r>
          </a:p>
          <a:p>
            <a:pPr marL="0" indent="0">
              <a:buNone/>
            </a:pPr>
            <a:r>
              <a:rPr lang="en-US" dirty="0"/>
              <a:t>Openness to share new functionality and knowledge</a:t>
            </a:r>
          </a:p>
          <a:p>
            <a:pPr marL="0" indent="0">
              <a:buNone/>
            </a:pPr>
            <a:r>
              <a:rPr lang="en-US" dirty="0"/>
              <a:t>Easy upgrades through versioned API</a:t>
            </a:r>
          </a:p>
          <a:p>
            <a:pPr marL="0" indent="0">
              <a:buNone/>
            </a:pPr>
            <a:r>
              <a:rPr lang="en-US" dirty="0"/>
              <a:t>Ever developing UI</a:t>
            </a:r>
          </a:p>
          <a:p>
            <a:pPr marL="0" indent="0">
              <a:buNone/>
            </a:pPr>
            <a:r>
              <a:rPr lang="en-US" dirty="0"/>
              <a:t>Listening to the needs of users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475132"/>
      </p:ext>
    </p:extLst>
  </p:cSld>
  <p:clrMapOvr>
    <a:masterClrMapping/>
  </p:clrMapOvr>
</p:sld>
</file>

<file path=ppt/theme/theme1.xml><?xml version="1.0" encoding="utf-8"?>
<a:theme xmlns:a="http://schemas.openxmlformats.org/drawingml/2006/main" name="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151F26C4C0C741996C1E96EF45D9DB" ma:contentTypeVersion="1" ma:contentTypeDescription="Ein neues Dokument erstellen." ma:contentTypeScope="" ma:versionID="6e1f9c8c4ac6857c0ba404e9326b4cab">
  <xsd:schema xmlns:xsd="http://www.w3.org/2001/XMLSchema" xmlns:xs="http://www.w3.org/2001/XMLSchema" xmlns:p="http://schemas.microsoft.com/office/2006/metadata/properties" xmlns:ns3="a288738b-66be-4dd3-b59e-9b2c00f5579d" targetNamespace="http://schemas.microsoft.com/office/2006/metadata/properties" ma:root="true" ma:fieldsID="f4cca433ee148c5723151a27fc8845c5" ns3:_="">
    <xsd:import namespace="a288738b-66be-4dd3-b59e-9b2c00f5579d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88738b-66be-4dd3-b59e-9b2c00f5579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288738b-66be-4dd3-b59e-9b2c00f5579d">CST7CU2SFSZP-1-1625</_dlc_DocId>
    <_dlc_DocIdUrl xmlns="a288738b-66be-4dd3-b59e-9b2c00f5579d">
      <Url>https://mysites.pta.de/personal/dhassl/_layouts/15/DocIdRedir.aspx?ID=CST7CU2SFSZP-1-1625</Url>
      <Description>CST7CU2SFSZP-1-1625</Description>
    </_dlc_DocIdUrl>
  </documentManagement>
</p:properties>
</file>

<file path=customXml/itemProps1.xml><?xml version="1.0" encoding="utf-8"?>
<ds:datastoreItem xmlns:ds="http://schemas.openxmlformats.org/officeDocument/2006/customXml" ds:itemID="{A9EACC0B-413F-4E2C-A8F3-78F987828D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88738b-66be-4dd3-b59e-9b2c00f557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A31C7C-EE79-4F3A-AED7-B756EB03922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A9D672D-FCC8-409C-9F82-4B40D2B943D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A9FFF8E-EFEB-41DC-ADBE-CEDD06804D51}">
  <ds:schemaRefs>
    <ds:schemaRef ds:uri="http://purl.org/dc/elements/1.1/"/>
    <ds:schemaRef ds:uri="http://schemas.microsoft.com/office/2006/metadata/properties"/>
    <ds:schemaRef ds:uri="a288738b-66be-4dd3-b59e-9b2c00f5579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554</Words>
  <Application>Microsoft Office PowerPoint</Application>
  <PresentationFormat>Widescreen</PresentationFormat>
  <Paragraphs>186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Josefin Sans</vt:lpstr>
      <vt:lpstr>Arial</vt:lpstr>
      <vt:lpstr>Kanit</vt:lpstr>
      <vt:lpstr>Wingdings</vt:lpstr>
      <vt:lpstr>Inflectra titles</vt:lpstr>
      <vt:lpstr>10 years of PTALife</vt:lpstr>
      <vt:lpstr>Dennis Hassloecher</vt:lpstr>
      <vt:lpstr>How it started</vt:lpstr>
      <vt:lpstr>First integration</vt:lpstr>
      <vt:lpstr>PowerPoint Presentation</vt:lpstr>
      <vt:lpstr>Integrative Approach of PTA-Life</vt:lpstr>
      <vt:lpstr>Example: Time data  SpiraTeam</vt:lpstr>
      <vt:lpstr>Where we are now</vt:lpstr>
      <vt:lpstr>What we love about SpiraTeam</vt:lpstr>
      <vt:lpstr>Future of PTALife</vt:lpstr>
      <vt:lpstr>Our plans for PTALife</vt:lpstr>
      <vt:lpstr>PowerPoint Presentation</vt:lpstr>
      <vt:lpstr>Tools of PTA-Life</vt:lpstr>
      <vt:lpstr>Interfaces: Model =&gt; Management-Tool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Developers vs Testers</dc:title>
  <dc:creator>Simon Bor</dc:creator>
  <cp:lastModifiedBy>Thea Maisuradze</cp:lastModifiedBy>
  <cp:revision>128</cp:revision>
  <cp:lastPrinted>2017-03-07T16:58:37Z</cp:lastPrinted>
  <dcterms:created xsi:type="dcterms:W3CDTF">2017-03-01T18:42:32Z</dcterms:created>
  <dcterms:modified xsi:type="dcterms:W3CDTF">2019-09-10T02:58:12Z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0x01010017151F26C4C0C741996C1E96EF45D9DB</vt:lpwstr>
  </property>
  <property fmtid="{D5CDD505-2E9C-101B-9397-08002B2CF9AE}" pid="3" name="IsMyDocuments">
    <vt:bool>true</vt:bool>
  </property>
  <property fmtid="{D5CDD505-2E9C-101B-9397-08002B2CF9AE}" pid="4" name="_dlc_DocIdItemGuid">
    <vt:lpwstr>05b0f3fd-ebc1-4f50-8868-6658e84eed12</vt:lpwstr>
  </property>
</Properties>
</file>