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92" r:id="rId1"/>
  </p:sldMasterIdLst>
  <p:notesMasterIdLst>
    <p:notesMasterId r:id="rId39"/>
  </p:notesMasterIdLst>
  <p:sldIdLst>
    <p:sldId id="259" r:id="rId2"/>
    <p:sldId id="262" r:id="rId3"/>
    <p:sldId id="261" r:id="rId4"/>
    <p:sldId id="260" r:id="rId5"/>
    <p:sldId id="346" r:id="rId6"/>
    <p:sldId id="318" r:id="rId7"/>
    <p:sldId id="320" r:id="rId8"/>
    <p:sldId id="321" r:id="rId9"/>
    <p:sldId id="322" r:id="rId10"/>
    <p:sldId id="323" r:id="rId11"/>
    <p:sldId id="328" r:id="rId12"/>
    <p:sldId id="324" r:id="rId13"/>
    <p:sldId id="325" r:id="rId14"/>
    <p:sldId id="326" r:id="rId15"/>
    <p:sldId id="329" r:id="rId16"/>
    <p:sldId id="330" r:id="rId17"/>
    <p:sldId id="331" r:id="rId18"/>
    <p:sldId id="314" r:id="rId19"/>
    <p:sldId id="347" r:id="rId20"/>
    <p:sldId id="332" r:id="rId21"/>
    <p:sldId id="315" r:id="rId22"/>
    <p:sldId id="348" r:id="rId23"/>
    <p:sldId id="333" r:id="rId24"/>
    <p:sldId id="335" r:id="rId25"/>
    <p:sldId id="334" r:id="rId26"/>
    <p:sldId id="337" r:id="rId27"/>
    <p:sldId id="336" r:id="rId28"/>
    <p:sldId id="338" r:id="rId29"/>
    <p:sldId id="316" r:id="rId30"/>
    <p:sldId id="339" r:id="rId31"/>
    <p:sldId id="340" r:id="rId32"/>
    <p:sldId id="341" r:id="rId33"/>
    <p:sldId id="343" r:id="rId34"/>
    <p:sldId id="344" r:id="rId35"/>
    <p:sldId id="345" r:id="rId36"/>
    <p:sldId id="312" r:id="rId37"/>
    <p:sldId id="313" r:id="rId38"/>
  </p:sldIdLst>
  <p:sldSz cx="12192000" cy="6858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Josefin Sans" pitchFamily="2" charset="0"/>
      <p:regular r:id="rId44"/>
      <p:bold r:id="rId45"/>
      <p:italic r:id="rId46"/>
      <p:boldItalic r:id="rId47"/>
    </p:embeddedFont>
    <p:embeddedFont>
      <p:font typeface="Kanit" panose="020B0604020202020204" charset="-34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B26"/>
    <a:srgbClr val="777777"/>
    <a:srgbClr val="FFFFFF"/>
    <a:srgbClr val="586E75"/>
    <a:srgbClr val="93A1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Stijl, licht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ijl, licht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95" autoAdjust="0"/>
    <p:restoredTop sz="96357" autoAdjust="0"/>
  </p:normalViewPr>
  <p:slideViewPr>
    <p:cSldViewPr snapToGrid="0">
      <p:cViewPr varScale="1">
        <p:scale>
          <a:sx n="87" d="100"/>
          <a:sy n="87" d="100"/>
        </p:scale>
        <p:origin x="73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58EEC-8263-439B-8673-DDEFCBAD3A93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4103B-8296-4801-B849-D9F9F8D68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2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103B-8296-4801-B849-D9F9F8D688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68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103B-8296-4801-B849-D9F9F8D6883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462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103B-8296-4801-B849-D9F9F8D6883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39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103B-8296-4801-B849-D9F9F8D6883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50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103B-8296-4801-B849-D9F9F8D6883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74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103B-8296-4801-B849-D9F9F8D6883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12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103B-8296-4801-B849-D9F9F8D6883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82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103B-8296-4801-B849-D9F9F8D6883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01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103B-8296-4801-B849-D9F9F8D6883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96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103B-8296-4801-B849-D9F9F8D6883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24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103B-8296-4801-B849-D9F9F8D6883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77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103B-8296-4801-B849-D9F9F8D6883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5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103B-8296-4801-B849-D9F9F8D6883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66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103B-8296-4801-B849-D9F9F8D6883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64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103B-8296-4801-B849-D9F9F8D6883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2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2ECB7-5A5C-448A-BE0D-4C80732C12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8746" y="589086"/>
            <a:ext cx="9135208" cy="870438"/>
          </a:xfrm>
          <a:prstGeom prst="rect">
            <a:avLst/>
          </a:prstGeo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dirty="0"/>
              <a:t>Title summary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F6C95-BC47-4658-BAB9-FC6E72F8C7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8746" y="1582618"/>
            <a:ext cx="7288823" cy="16557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6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detail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FB3F19-9FDE-4643-AEA8-76B016B0E2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76145"/>
            <a:ext cx="5769389" cy="42203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9B9237-2009-4998-B8A9-7239DBB853BA}"/>
              </a:ext>
            </a:extLst>
          </p:cNvPr>
          <p:cNvSpPr/>
          <p:nvPr userDrawn="1"/>
        </p:nvSpPr>
        <p:spPr>
          <a:xfrm>
            <a:off x="0" y="5213838"/>
            <a:ext cx="2400300" cy="164416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6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anual Input 1">
            <a:extLst>
              <a:ext uri="{FF2B5EF4-FFF2-40B4-BE49-F238E27FC236}">
                <a16:creationId xmlns:a16="http://schemas.microsoft.com/office/drawing/2014/main" id="{E4ACEC22-9B8E-40A4-A913-797312F141C9}"/>
              </a:ext>
            </a:extLst>
          </p:cNvPr>
          <p:cNvSpPr/>
          <p:nvPr userDrawn="1"/>
        </p:nvSpPr>
        <p:spPr>
          <a:xfrm rot="5400000" flipV="1">
            <a:off x="5168411" y="-165587"/>
            <a:ext cx="6858000" cy="7189177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82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82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829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82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EB49279-0711-47DD-AB58-D501E30A7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46" y="474786"/>
            <a:ext cx="5377962" cy="2338754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anchor="t"/>
          <a:lstStyle>
            <a:lvl1pPr algn="l">
              <a:lnSpc>
                <a:spcPct val="100000"/>
              </a:lnSpc>
              <a:defRPr>
                <a:latin typeface="Josefin Sans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8083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lnSpc>
                <a:spcPct val="150000"/>
              </a:lnSpc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lnSpc>
                <a:spcPct val="150000"/>
              </a:lnSpc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lnSpc>
                <a:spcPct val="150000"/>
              </a:lnSpc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lnSpc>
                <a:spcPct val="150000"/>
              </a:lnSpc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lnSpc>
                <a:spcPct val="150000"/>
              </a:lnSpc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2953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7192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9364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4259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7944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0932"/>
            <a:ext cx="10515600" cy="1325563"/>
          </a:xfrm>
        </p:spPr>
        <p:txBody>
          <a:bodyPr/>
          <a:lstStyle>
            <a:lvl1pPr algn="ctr">
              <a:defRPr>
                <a:latin typeface="Josefin Sans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1378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420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C23B726-209D-4554-B472-76CF768AD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1498183-2849-4ACD-A774-3B0DF4A2E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68AD14-687C-4EAD-B4EA-8D6C86E27F4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3" y="5416548"/>
            <a:ext cx="1862366" cy="136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58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08" r:id="rId2"/>
    <p:sldLayoutId id="2147483709" r:id="rId3"/>
    <p:sldLayoutId id="2147483663" r:id="rId4"/>
    <p:sldLayoutId id="2147483710" r:id="rId5"/>
    <p:sldLayoutId id="2147483711" r:id="rId6"/>
    <p:sldLayoutId id="2147483712" r:id="rId7"/>
    <p:sldLayoutId id="2147483654" r:id="rId8"/>
    <p:sldLayoutId id="214748369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Josefin Sans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Kanit" panose="00000500000000000000" pitchFamily="2" charset="-34"/>
          <a:ea typeface="+mn-ea"/>
          <a:cs typeface="Kanit" panose="00000500000000000000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Kanit" panose="00000500000000000000" pitchFamily="2" charset="-34"/>
          <a:ea typeface="+mn-ea"/>
          <a:cs typeface="Kanit" panose="00000500000000000000" pitchFamily="2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Kanit" panose="00000500000000000000" pitchFamily="2" charset="-34"/>
          <a:ea typeface="+mn-ea"/>
          <a:cs typeface="Kanit" panose="00000500000000000000" pitchFamily="2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Kanit" panose="00000500000000000000" pitchFamily="2" charset="-34"/>
          <a:ea typeface="+mn-ea"/>
          <a:cs typeface="Kanit" panose="00000500000000000000" pitchFamily="2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Kanit" panose="00000500000000000000" pitchFamily="2" charset="-34"/>
          <a:ea typeface="+mn-ea"/>
          <a:cs typeface="Kanit" panose="00000500000000000000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8AB1-074D-45FB-84B0-2D958A6569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>
            <a:normAutofit fontScale="90000"/>
          </a:bodyPr>
          <a:lstStyle/>
          <a:p>
            <a:r>
              <a:rPr lang="nl-NL" dirty="0" err="1"/>
              <a:t>Compare</a:t>
            </a:r>
            <a:r>
              <a:rPr lang="nl-NL"/>
              <a:t> &amp; Contrast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BC2B5-99B0-4825-A6A1-EA5E7FA40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746" y="1582618"/>
            <a:ext cx="7258791" cy="1655762"/>
          </a:xfrm>
        </p:spPr>
        <p:txBody>
          <a:bodyPr>
            <a:noAutofit/>
          </a:bodyPr>
          <a:lstStyle/>
          <a:p>
            <a:r>
              <a:rPr lang="en-US"/>
              <a:t>How Industries Use </a:t>
            </a:r>
            <a:r>
              <a:rPr lang="en-US" err="1"/>
              <a:t>Spira</a:t>
            </a:r>
            <a:endParaRPr lang="en-US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520328-5174-4789-A919-5BE218658064}"/>
              </a:ext>
            </a:extLst>
          </p:cNvPr>
          <p:cNvGrpSpPr/>
          <p:nvPr/>
        </p:nvGrpSpPr>
        <p:grpSpPr>
          <a:xfrm>
            <a:off x="614883" y="6096897"/>
            <a:ext cx="2890896" cy="344034"/>
            <a:chOff x="694598" y="6096898"/>
            <a:chExt cx="2890896" cy="344034"/>
          </a:xfrm>
        </p:grpSpPr>
        <p:sp>
          <p:nvSpPr>
            <p:cNvPr id="5" name="Subtitle 2">
              <a:extLst>
                <a:ext uri="{FF2B5EF4-FFF2-40B4-BE49-F238E27FC236}">
                  <a16:creationId xmlns:a16="http://schemas.microsoft.com/office/drawing/2014/main" id="{5E9E2ED8-32ED-4ADB-A39B-59F1AAF8E40B}"/>
                </a:ext>
              </a:extLst>
            </p:cNvPr>
            <p:cNvSpPr txBox="1">
              <a:spLocks/>
            </p:cNvSpPr>
            <p:nvPr/>
          </p:nvSpPr>
          <p:spPr>
            <a:xfrm>
              <a:off x="870890" y="6096898"/>
              <a:ext cx="2714604" cy="3440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prstClr val="black"/>
                  </a:solidFill>
                  <a:latin typeface="+mj-lt"/>
                </a:rPr>
                <a:t>@Inflectra  |  #</a:t>
              </a:r>
              <a:r>
                <a:rPr lang="en-US" sz="1600" dirty="0" err="1">
                  <a:solidFill>
                    <a:prstClr val="black"/>
                  </a:solidFill>
                  <a:latin typeface="+mj-lt"/>
                </a:rPr>
                <a:t>InflectraCon</a:t>
              </a:r>
              <a:endParaRPr lang="en-US" sz="1600" dirty="0">
                <a:solidFill>
                  <a:prstClr val="black"/>
                </a:solidFill>
                <a:latin typeface="+mj-lt"/>
              </a:endParaRPr>
            </a:p>
          </p:txBody>
        </p:sp>
        <p:pic>
          <p:nvPicPr>
            <p:cNvPr id="6" name="Graphic 10">
              <a:extLst>
                <a:ext uri="{FF2B5EF4-FFF2-40B4-BE49-F238E27FC236}">
                  <a16:creationId xmlns:a16="http://schemas.microsoft.com/office/drawing/2014/main" id="{11EEBE29-26F5-4914-BB8A-DA0CD7D3D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4598" y="6182340"/>
              <a:ext cx="219420" cy="1784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2542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FD753-C0A6-1046-8F19-3311BA91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400"/>
              <a:t>PostNL – HR Payroll </a:t>
            </a:r>
            <a:r>
              <a:rPr lang="nl-NL" sz="4400" err="1"/>
              <a:t>insourcing</a:t>
            </a:r>
            <a:r>
              <a:rPr lang="nl-NL" sz="4400"/>
              <a:t> (2015/2016)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E9289762-B4D4-FB47-A523-B8DEE3D071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9169839"/>
              </p:ext>
            </p:extLst>
          </p:nvPr>
        </p:nvGraphicFramePr>
        <p:xfrm>
          <a:off x="838200" y="1825625"/>
          <a:ext cx="10515600" cy="2628900"/>
        </p:xfrm>
        <a:graphic>
          <a:graphicData uri="http://schemas.openxmlformats.org/drawingml/2006/table">
            <a:tbl>
              <a:tblPr bandRow="1">
                <a:tableStyleId>{ED083AE6-46FA-4A59-8FB0-9F97EB10719F}</a:tableStyleId>
              </a:tblPr>
              <a:tblGrid>
                <a:gridCol w="2950029">
                  <a:extLst>
                    <a:ext uri="{9D8B030D-6E8A-4147-A177-3AD203B41FA5}">
                      <a16:colId xmlns:a16="http://schemas.microsoft.com/office/drawing/2014/main" val="1086098416"/>
                    </a:ext>
                  </a:extLst>
                </a:gridCol>
                <a:gridCol w="7565571">
                  <a:extLst>
                    <a:ext uri="{9D8B030D-6E8A-4147-A177-3AD203B41FA5}">
                      <a16:colId xmlns:a16="http://schemas.microsoft.com/office/drawing/2014/main" val="2787007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Context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Insourcing</a:t>
                      </a:r>
                      <a:r>
                        <a:rPr lang="nl-NL" sz="1400"/>
                        <a:t> of SAP Payroll in </a:t>
                      </a:r>
                      <a:r>
                        <a:rPr lang="nl-NL" sz="1400" err="1"/>
                        <a:t>preparation</a:t>
                      </a:r>
                      <a:r>
                        <a:rPr lang="nl-NL" sz="1400"/>
                        <a:t> of </a:t>
                      </a:r>
                      <a:r>
                        <a:rPr lang="nl-NL" sz="1400" err="1"/>
                        <a:t>SuccessFactors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implementation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629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Role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Test manager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78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Inflectra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products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r>
                        <a:rPr lang="nl-NL" sz="140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SpiraTest (</a:t>
                      </a:r>
                      <a:r>
                        <a:rPr lang="nl-NL" sz="1400" err="1"/>
                        <a:t>cloud</a:t>
                      </a:r>
                      <a:r>
                        <a:rPr lang="nl-NL" sz="140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293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Artifacts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Requirements</a:t>
                      </a:r>
                      <a:r>
                        <a:rPr lang="nl-NL" sz="1400"/>
                        <a:t> / Releases / Test cases / </a:t>
                      </a:r>
                      <a:r>
                        <a:rPr lang="nl-NL" sz="1400" err="1"/>
                        <a:t>Incidents</a:t>
                      </a:r>
                      <a:r>
                        <a:rPr lang="nl-NL" sz="1400"/>
                        <a:t> / </a:t>
                      </a:r>
                      <a:r>
                        <a:rPr lang="nl-NL" sz="1400" err="1"/>
                        <a:t>Documents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285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Highlights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 err="1"/>
                        <a:t>Flawless</a:t>
                      </a:r>
                      <a:r>
                        <a:rPr lang="nl-NL" sz="1400"/>
                        <a:t> payroll </a:t>
                      </a:r>
                      <a:r>
                        <a:rPr lang="nl-NL" sz="1400" err="1"/>
                        <a:t>process</a:t>
                      </a:r>
                      <a:r>
                        <a:rPr lang="nl-NL" sz="1400"/>
                        <a:t> 45.000 FTE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Scope: payroll, interfaces, </a:t>
                      </a:r>
                      <a:r>
                        <a:rPr lang="nl-NL" sz="1400" err="1"/>
                        <a:t>reporting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363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Customization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l-NL" sz="1400"/>
                        <a:t>Incident </a:t>
                      </a:r>
                      <a:r>
                        <a:rPr lang="nl-NL" sz="1400" err="1"/>
                        <a:t>work</a:t>
                      </a:r>
                      <a:r>
                        <a:rPr lang="nl-NL" sz="1400"/>
                        <a:t> flow </a:t>
                      </a:r>
                      <a:r>
                        <a:rPr lang="nl-NL" sz="1400" err="1"/>
                        <a:t>adapted</a:t>
                      </a:r>
                      <a:r>
                        <a:rPr lang="nl-NL" sz="1400"/>
                        <a:t> / test case types / Field </a:t>
                      </a:r>
                      <a:r>
                        <a:rPr lang="nl-NL" sz="1400" err="1"/>
                        <a:t>settings</a:t>
                      </a:r>
                      <a:r>
                        <a:rPr lang="nl-NL" sz="1400"/>
                        <a:t> in </a:t>
                      </a:r>
                      <a:r>
                        <a:rPr lang="nl-NL" sz="1400" err="1"/>
                        <a:t>all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artifacts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194491"/>
                  </a:ext>
                </a:extLst>
              </a:tr>
            </a:tbl>
          </a:graphicData>
        </a:graphic>
      </p:graphicFrame>
      <p:pic>
        <p:nvPicPr>
          <p:cNvPr id="6" name="Afbeelding 5">
            <a:extLst>
              <a:ext uri="{FF2B5EF4-FFF2-40B4-BE49-F238E27FC236}">
                <a16:creationId xmlns:a16="http://schemas.microsoft.com/office/drawing/2014/main" id="{FDEE1522-5DF1-9746-BA8D-1A6E21D284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633800" y="5772875"/>
            <a:ext cx="720000" cy="720000"/>
          </a:xfrm>
          <a:prstGeom prst="rect">
            <a:avLst/>
          </a:prstGeom>
        </p:spPr>
      </p:pic>
      <p:sp>
        <p:nvSpPr>
          <p:cNvPr id="9" name="Wolkvormige toelichting 8">
            <a:extLst>
              <a:ext uri="{FF2B5EF4-FFF2-40B4-BE49-F238E27FC236}">
                <a16:creationId xmlns:a16="http://schemas.microsoft.com/office/drawing/2014/main" id="{8E3F504A-66A8-3A4B-946B-790AD9919C1C}"/>
              </a:ext>
            </a:extLst>
          </p:cNvPr>
          <p:cNvSpPr/>
          <p:nvPr/>
        </p:nvSpPr>
        <p:spPr>
          <a:xfrm>
            <a:off x="9503228" y="5575027"/>
            <a:ext cx="1012371" cy="461418"/>
          </a:xfrm>
          <a:prstGeom prst="cloudCallout">
            <a:avLst>
              <a:gd name="adj1" fmla="val 71640"/>
              <a:gd name="adj2" fmla="val 53064"/>
            </a:avLst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nl-NL" sz="1600" err="1"/>
              <a:t>Spira</a:t>
            </a:r>
            <a:endParaRPr lang="nl-NL" sz="1600"/>
          </a:p>
        </p:txBody>
      </p:sp>
    </p:spTree>
    <p:extLst>
      <p:ext uri="{BB962C8B-B14F-4D97-AF65-F5344CB8AC3E}">
        <p14:creationId xmlns:p14="http://schemas.microsoft.com/office/powerpoint/2010/main" val="2892951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FD753-C0A6-1046-8F19-3311BA91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400"/>
              <a:t>PostNL – HR Payroll </a:t>
            </a:r>
            <a:r>
              <a:rPr lang="nl-NL" sz="4400" err="1"/>
              <a:t>insourcing</a:t>
            </a:r>
            <a:r>
              <a:rPr lang="nl-NL" sz="4400"/>
              <a:t> (2015/2016)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DEE1522-5DF1-9746-BA8D-1A6E21D284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633800" y="5772875"/>
            <a:ext cx="720000" cy="720000"/>
          </a:xfrm>
          <a:prstGeom prst="rect">
            <a:avLst/>
          </a:prstGeom>
        </p:spPr>
      </p:pic>
      <p:sp>
        <p:nvSpPr>
          <p:cNvPr id="9" name="Wolkvormige toelichting 8">
            <a:extLst>
              <a:ext uri="{FF2B5EF4-FFF2-40B4-BE49-F238E27FC236}">
                <a16:creationId xmlns:a16="http://schemas.microsoft.com/office/drawing/2014/main" id="{8E3F504A-66A8-3A4B-946B-790AD9919C1C}"/>
              </a:ext>
            </a:extLst>
          </p:cNvPr>
          <p:cNvSpPr/>
          <p:nvPr/>
        </p:nvSpPr>
        <p:spPr>
          <a:xfrm>
            <a:off x="9503228" y="5575027"/>
            <a:ext cx="1012371" cy="461418"/>
          </a:xfrm>
          <a:prstGeom prst="cloudCallout">
            <a:avLst>
              <a:gd name="adj1" fmla="val 71640"/>
              <a:gd name="adj2" fmla="val 53064"/>
            </a:avLst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nl-NL" sz="1600" err="1"/>
              <a:t>Spira</a:t>
            </a:r>
            <a:endParaRPr lang="nl-NL" sz="160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AFCCF4E-5918-CA48-A539-0257ADAFF5A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1541304"/>
            <a:ext cx="5381625" cy="132842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21A66C1-1469-1245-94E5-E6933210EAC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5" y="2715384"/>
            <a:ext cx="5399405" cy="160591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4F4E395-1A47-3842-9E8E-72951D3E8FC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27" y="4237921"/>
            <a:ext cx="5219700" cy="156781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2811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FD753-C0A6-1046-8F19-3311BA91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400"/>
              <a:t>PostNL – BPC Account Navigator (2016)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E9289762-B4D4-FB47-A523-B8DEE3D071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393215"/>
              </p:ext>
            </p:extLst>
          </p:nvPr>
        </p:nvGraphicFramePr>
        <p:xfrm>
          <a:off x="838200" y="1825625"/>
          <a:ext cx="10515600" cy="3268980"/>
        </p:xfrm>
        <a:graphic>
          <a:graphicData uri="http://schemas.openxmlformats.org/drawingml/2006/table">
            <a:tbl>
              <a:tblPr bandRow="1">
                <a:tableStyleId>{ED083AE6-46FA-4A59-8FB0-9F97EB10719F}</a:tableStyleId>
              </a:tblPr>
              <a:tblGrid>
                <a:gridCol w="2950029">
                  <a:extLst>
                    <a:ext uri="{9D8B030D-6E8A-4147-A177-3AD203B41FA5}">
                      <a16:colId xmlns:a16="http://schemas.microsoft.com/office/drawing/2014/main" val="1086098416"/>
                    </a:ext>
                  </a:extLst>
                </a:gridCol>
                <a:gridCol w="7565571">
                  <a:extLst>
                    <a:ext uri="{9D8B030D-6E8A-4147-A177-3AD203B41FA5}">
                      <a16:colId xmlns:a16="http://schemas.microsoft.com/office/drawing/2014/main" val="2787007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Context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Replacement</a:t>
                      </a:r>
                      <a:r>
                        <a:rPr lang="nl-NL" sz="1400"/>
                        <a:t> of </a:t>
                      </a:r>
                      <a:r>
                        <a:rPr lang="nl-NL" sz="1400" err="1"/>
                        <a:t>custom</a:t>
                      </a:r>
                      <a:r>
                        <a:rPr lang="nl-NL" sz="1400"/>
                        <a:t> Excel </a:t>
                      </a:r>
                      <a:r>
                        <a:rPr lang="nl-NL" sz="1400" err="1"/>
                        <a:t>reporting</a:t>
                      </a:r>
                      <a:r>
                        <a:rPr lang="nl-NL" sz="1400"/>
                        <a:t> (A&amp;C) file </a:t>
                      </a:r>
                      <a:r>
                        <a:rPr lang="nl-NL" sz="1400" err="1"/>
                        <a:t>by</a:t>
                      </a:r>
                      <a:r>
                        <a:rPr lang="nl-NL" sz="1400"/>
                        <a:t> SAP BPC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629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Role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Test </a:t>
                      </a:r>
                      <a:r>
                        <a:rPr lang="nl-NL" sz="1400" err="1"/>
                        <a:t>advisor</a:t>
                      </a:r>
                      <a:r>
                        <a:rPr lang="nl-NL" sz="1400"/>
                        <a:t> Scrum 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78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Inflectra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products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r>
                        <a:rPr lang="nl-NL" sz="140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SpiraTest (</a:t>
                      </a:r>
                      <a:r>
                        <a:rPr lang="nl-NL" sz="1400" err="1"/>
                        <a:t>cloud</a:t>
                      </a:r>
                      <a:r>
                        <a:rPr lang="nl-NL" sz="140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293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Artifacts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Requirements</a:t>
                      </a:r>
                      <a:r>
                        <a:rPr lang="nl-NL" sz="1400"/>
                        <a:t> / Releases / Test cases / </a:t>
                      </a:r>
                      <a:r>
                        <a:rPr lang="nl-NL" sz="1400" err="1"/>
                        <a:t>Incidents</a:t>
                      </a:r>
                      <a:r>
                        <a:rPr lang="nl-NL" sz="1400"/>
                        <a:t> / </a:t>
                      </a:r>
                      <a:r>
                        <a:rPr lang="nl-NL" sz="1400" err="1"/>
                        <a:t>Documents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285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Highlights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 err="1"/>
                        <a:t>Phase</a:t>
                      </a:r>
                      <a:r>
                        <a:rPr lang="nl-NL" sz="1400"/>
                        <a:t> out of </a:t>
                      </a:r>
                      <a:r>
                        <a:rPr lang="nl-NL" sz="1400" err="1"/>
                        <a:t>legacy</a:t>
                      </a:r>
                      <a:r>
                        <a:rPr lang="nl-NL" sz="1400"/>
                        <a:t> Excel </a:t>
                      </a:r>
                      <a:r>
                        <a:rPr lang="nl-NL" sz="1400" err="1"/>
                        <a:t>reports</a:t>
                      </a:r>
                      <a:endParaRPr lang="nl-NL" sz="1400"/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Huge commitment </a:t>
                      </a:r>
                      <a:r>
                        <a:rPr lang="nl-NL" sz="1400" err="1"/>
                        <a:t>from</a:t>
                      </a:r>
                      <a:r>
                        <a:rPr lang="nl-NL" sz="1400"/>
                        <a:t> business </a:t>
                      </a:r>
                      <a:r>
                        <a:rPr lang="nl-NL" sz="1400" err="1"/>
                        <a:t>and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involvement</a:t>
                      </a:r>
                      <a:r>
                        <a:rPr lang="nl-NL" sz="1400"/>
                        <a:t> in Scrum teams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Single point of </a:t>
                      </a:r>
                      <a:r>
                        <a:rPr lang="nl-NL" sz="1400" err="1"/>
                        <a:t>truth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for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all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through</a:t>
                      </a:r>
                      <a:r>
                        <a:rPr lang="nl-NL" sz="1400"/>
                        <a:t> SpiraTest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PostNL IT Project of </a:t>
                      </a:r>
                      <a:r>
                        <a:rPr lang="nl-NL" sz="1400" err="1"/>
                        <a:t>the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Year</a:t>
                      </a:r>
                      <a:r>
                        <a:rPr lang="nl-NL" sz="1400"/>
                        <a:t> award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363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Customization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l-NL" sz="1400"/>
                        <a:t>Full Scrum </a:t>
                      </a:r>
                      <a:r>
                        <a:rPr lang="nl-NL" sz="1400" err="1"/>
                        <a:t>implementation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including</a:t>
                      </a:r>
                      <a:r>
                        <a:rPr lang="nl-NL" sz="1400"/>
                        <a:t> sprint points, </a:t>
                      </a:r>
                      <a:r>
                        <a:rPr lang="nl-NL" sz="1400" err="1"/>
                        <a:t>burn</a:t>
                      </a:r>
                      <a:r>
                        <a:rPr lang="nl-NL" sz="1400"/>
                        <a:t> downs, etc. (</a:t>
                      </a:r>
                      <a:r>
                        <a:rPr lang="nl-NL" sz="1400" err="1"/>
                        <a:t>before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SpiraTeam</a:t>
                      </a:r>
                      <a:r>
                        <a:rPr lang="nl-NL" sz="140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194491"/>
                  </a:ext>
                </a:extLst>
              </a:tr>
            </a:tbl>
          </a:graphicData>
        </a:graphic>
      </p:graphicFrame>
      <p:pic>
        <p:nvPicPr>
          <p:cNvPr id="6" name="Afbeelding 5">
            <a:extLst>
              <a:ext uri="{FF2B5EF4-FFF2-40B4-BE49-F238E27FC236}">
                <a16:creationId xmlns:a16="http://schemas.microsoft.com/office/drawing/2014/main" id="{FDEE1522-5DF1-9746-BA8D-1A6E21D284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633800" y="5772875"/>
            <a:ext cx="720000" cy="720000"/>
          </a:xfrm>
          <a:prstGeom prst="rect">
            <a:avLst/>
          </a:prstGeom>
        </p:spPr>
      </p:pic>
      <p:sp>
        <p:nvSpPr>
          <p:cNvPr id="9" name="Wolkvormige toelichting 8">
            <a:extLst>
              <a:ext uri="{FF2B5EF4-FFF2-40B4-BE49-F238E27FC236}">
                <a16:creationId xmlns:a16="http://schemas.microsoft.com/office/drawing/2014/main" id="{8E3F504A-66A8-3A4B-946B-790AD9919C1C}"/>
              </a:ext>
            </a:extLst>
          </p:cNvPr>
          <p:cNvSpPr/>
          <p:nvPr/>
        </p:nvSpPr>
        <p:spPr>
          <a:xfrm>
            <a:off x="9503228" y="5575027"/>
            <a:ext cx="1012371" cy="461418"/>
          </a:xfrm>
          <a:prstGeom prst="cloudCallout">
            <a:avLst>
              <a:gd name="adj1" fmla="val 71640"/>
              <a:gd name="adj2" fmla="val 53064"/>
            </a:avLst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nl-NL" sz="1600" err="1"/>
              <a:t>Spira</a:t>
            </a:r>
            <a:endParaRPr lang="nl-NL" sz="160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E8C6313-0361-2E42-8A18-AF409E93EC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353800" y="5772875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53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FD753-C0A6-1046-8F19-3311BA91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400"/>
              <a:t>PostNL – BPC CR </a:t>
            </a:r>
            <a:r>
              <a:rPr lang="nl-NL" sz="4400" err="1"/>
              <a:t>and</a:t>
            </a:r>
            <a:r>
              <a:rPr lang="nl-NL" sz="4400"/>
              <a:t> </a:t>
            </a:r>
            <a:r>
              <a:rPr lang="nl-NL" sz="4400" err="1"/>
              <a:t>annual</a:t>
            </a:r>
            <a:r>
              <a:rPr lang="nl-NL" sz="4400"/>
              <a:t> report (2017)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E9289762-B4D4-FB47-A523-B8DEE3D071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3762406"/>
              </p:ext>
            </p:extLst>
          </p:nvPr>
        </p:nvGraphicFramePr>
        <p:xfrm>
          <a:off x="838200" y="1825625"/>
          <a:ext cx="10515600" cy="3588449"/>
        </p:xfrm>
        <a:graphic>
          <a:graphicData uri="http://schemas.openxmlformats.org/drawingml/2006/table">
            <a:tbl>
              <a:tblPr bandRow="1">
                <a:tableStyleId>{ED083AE6-46FA-4A59-8FB0-9F97EB10719F}</a:tableStyleId>
              </a:tblPr>
              <a:tblGrid>
                <a:gridCol w="2950029">
                  <a:extLst>
                    <a:ext uri="{9D8B030D-6E8A-4147-A177-3AD203B41FA5}">
                      <a16:colId xmlns:a16="http://schemas.microsoft.com/office/drawing/2014/main" val="1086098416"/>
                    </a:ext>
                  </a:extLst>
                </a:gridCol>
                <a:gridCol w="7565571">
                  <a:extLst>
                    <a:ext uri="{9D8B030D-6E8A-4147-A177-3AD203B41FA5}">
                      <a16:colId xmlns:a16="http://schemas.microsoft.com/office/drawing/2014/main" val="2787007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Context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Increase</a:t>
                      </a:r>
                      <a:r>
                        <a:rPr lang="nl-NL" sz="1400"/>
                        <a:t> of SAP BPC </a:t>
                      </a:r>
                      <a:r>
                        <a:rPr lang="nl-NL" sz="1400" err="1"/>
                        <a:t>usage</a:t>
                      </a:r>
                      <a:r>
                        <a:rPr lang="nl-NL" sz="1400"/>
                        <a:t> on </a:t>
                      </a:r>
                      <a:r>
                        <a:rPr lang="nl-NL" sz="1400" err="1"/>
                        <a:t>other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domains</a:t>
                      </a:r>
                      <a:r>
                        <a:rPr lang="nl-NL" sz="1400"/>
                        <a:t>, </a:t>
                      </a:r>
                      <a:r>
                        <a:rPr lang="nl-NL" sz="1400" err="1"/>
                        <a:t>continuation</a:t>
                      </a:r>
                      <a:r>
                        <a:rPr lang="nl-NL" sz="1400"/>
                        <a:t> Scrum 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629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Role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Test </a:t>
                      </a:r>
                      <a:r>
                        <a:rPr lang="nl-NL" sz="1400" err="1"/>
                        <a:t>advisor</a:t>
                      </a:r>
                      <a:r>
                        <a:rPr lang="nl-NL" sz="1400"/>
                        <a:t> Scrum 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78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Inflectra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products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r>
                        <a:rPr lang="nl-NL" sz="140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u="sng" err="1"/>
                        <a:t>SpiraTeam</a:t>
                      </a:r>
                      <a:endParaRPr lang="nl-NL" sz="1400" u="sn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293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Artifacts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Plan board / </a:t>
                      </a:r>
                      <a:r>
                        <a:rPr lang="nl-NL" sz="1400" err="1"/>
                        <a:t>Requirements</a:t>
                      </a:r>
                      <a:r>
                        <a:rPr lang="nl-NL" sz="1400"/>
                        <a:t> / </a:t>
                      </a:r>
                      <a:r>
                        <a:rPr lang="nl-NL" sz="1400" err="1"/>
                        <a:t>Tasks</a:t>
                      </a:r>
                      <a:r>
                        <a:rPr lang="nl-NL" sz="1400"/>
                        <a:t> / Releases / Test cases / </a:t>
                      </a:r>
                      <a:r>
                        <a:rPr lang="nl-NL" sz="1400" err="1"/>
                        <a:t>Incidents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285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Highlights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Product </a:t>
                      </a:r>
                      <a:r>
                        <a:rPr lang="nl-NL" sz="1400" err="1"/>
                        <a:t>owner</a:t>
                      </a:r>
                      <a:r>
                        <a:rPr lang="nl-NL" sz="1400"/>
                        <a:t> junior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Project </a:t>
                      </a:r>
                      <a:r>
                        <a:rPr lang="nl-NL" sz="1400" err="1"/>
                        <a:t>supplier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got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ill</a:t>
                      </a:r>
                      <a:r>
                        <a:rPr lang="nl-NL" sz="1400"/>
                        <a:t> / </a:t>
                      </a:r>
                      <a:r>
                        <a:rPr lang="nl-NL" sz="1400" err="1"/>
                        <a:t>supplier</a:t>
                      </a:r>
                      <a:r>
                        <a:rPr lang="nl-NL" sz="1400"/>
                        <a:t> les </a:t>
                      </a:r>
                      <a:r>
                        <a:rPr lang="nl-NL" sz="1400" err="1"/>
                        <a:t>involved</a:t>
                      </a:r>
                      <a:endParaRPr lang="nl-NL" sz="1400"/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Scrum master (</a:t>
                      </a:r>
                      <a:r>
                        <a:rPr lang="nl-NL" sz="1400" err="1"/>
                        <a:t>and</a:t>
                      </a:r>
                      <a:r>
                        <a:rPr lang="nl-NL" sz="1400"/>
                        <a:t> coaches) </a:t>
                      </a:r>
                      <a:r>
                        <a:rPr lang="nl-NL" sz="1400" err="1"/>
                        <a:t>prefered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brown</a:t>
                      </a:r>
                      <a:r>
                        <a:rPr lang="nl-NL" sz="1400"/>
                        <a:t> paper </a:t>
                      </a:r>
                      <a:r>
                        <a:rPr lang="nl-NL" sz="1400" err="1"/>
                        <a:t>instead</a:t>
                      </a:r>
                      <a:r>
                        <a:rPr lang="nl-NL" sz="1400"/>
                        <a:t> of digital plan board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Test </a:t>
                      </a:r>
                      <a:r>
                        <a:rPr lang="nl-NL" sz="1400" err="1"/>
                        <a:t>involvement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minimal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363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Customization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l-NL" sz="1400"/>
                        <a:t>Full Scrum </a:t>
                      </a:r>
                      <a:r>
                        <a:rPr lang="nl-NL" sz="1400" err="1"/>
                        <a:t>implementation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including</a:t>
                      </a:r>
                      <a:r>
                        <a:rPr lang="nl-NL" sz="1400"/>
                        <a:t> sprint points, </a:t>
                      </a:r>
                      <a:r>
                        <a:rPr lang="nl-NL" sz="1400" err="1"/>
                        <a:t>burn</a:t>
                      </a:r>
                      <a:r>
                        <a:rPr lang="nl-NL" sz="1400"/>
                        <a:t> downs, etc.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l-NL" sz="1400"/>
                        <a:t>Best </a:t>
                      </a:r>
                      <a:r>
                        <a:rPr lang="nl-NL" sz="1400" err="1"/>
                        <a:t>configured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Spira</a:t>
                      </a:r>
                      <a:r>
                        <a:rPr lang="nl-NL" sz="1400"/>
                        <a:t> environment… but project </a:t>
                      </a:r>
                      <a:r>
                        <a:rPr lang="nl-NL" sz="1400" err="1"/>
                        <a:t>became</a:t>
                      </a:r>
                      <a:r>
                        <a:rPr lang="nl-NL" sz="1400"/>
                        <a:t> a </a:t>
                      </a:r>
                      <a:r>
                        <a:rPr lang="nl-NL" sz="1400" err="1"/>
                        <a:t>faillure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194491"/>
                  </a:ext>
                </a:extLst>
              </a:tr>
            </a:tbl>
          </a:graphicData>
        </a:graphic>
      </p:graphicFrame>
      <p:pic>
        <p:nvPicPr>
          <p:cNvPr id="8" name="Afbeelding 7">
            <a:extLst>
              <a:ext uri="{FF2B5EF4-FFF2-40B4-BE49-F238E27FC236}">
                <a16:creationId xmlns:a16="http://schemas.microsoft.com/office/drawing/2014/main" id="{4F8A24AE-68D3-FA42-A3D7-4C333C1B804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633800" y="5805736"/>
            <a:ext cx="720000" cy="720000"/>
          </a:xfrm>
          <a:prstGeom prst="rect">
            <a:avLst/>
          </a:prstGeom>
        </p:spPr>
      </p:pic>
      <p:sp>
        <p:nvSpPr>
          <p:cNvPr id="9" name="Wolkvormige toelichting 8">
            <a:extLst>
              <a:ext uri="{FF2B5EF4-FFF2-40B4-BE49-F238E27FC236}">
                <a16:creationId xmlns:a16="http://schemas.microsoft.com/office/drawing/2014/main" id="{8E3F504A-66A8-3A4B-946B-790AD9919C1C}"/>
              </a:ext>
            </a:extLst>
          </p:cNvPr>
          <p:cNvSpPr/>
          <p:nvPr/>
        </p:nvSpPr>
        <p:spPr>
          <a:xfrm>
            <a:off x="9503228" y="5575027"/>
            <a:ext cx="1012371" cy="461418"/>
          </a:xfrm>
          <a:prstGeom prst="cloudCallout">
            <a:avLst>
              <a:gd name="adj1" fmla="val 71640"/>
              <a:gd name="adj2" fmla="val 53064"/>
            </a:avLst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nl-NL" sz="1600" err="1"/>
              <a:t>Spira</a:t>
            </a:r>
            <a:endParaRPr lang="nl-NL" sz="1600"/>
          </a:p>
        </p:txBody>
      </p:sp>
    </p:spTree>
    <p:extLst>
      <p:ext uri="{BB962C8B-B14F-4D97-AF65-F5344CB8AC3E}">
        <p14:creationId xmlns:p14="http://schemas.microsoft.com/office/powerpoint/2010/main" val="2032281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FD753-C0A6-1046-8F19-3311BA91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400"/>
              <a:t>PostNL – </a:t>
            </a:r>
            <a:r>
              <a:rPr lang="nl-NL" sz="4400" err="1"/>
              <a:t>SuccessFactors</a:t>
            </a:r>
            <a:r>
              <a:rPr lang="nl-NL" sz="4400"/>
              <a:t> (2016 / 2017)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E9289762-B4D4-FB47-A523-B8DEE3D071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8275948"/>
              </p:ext>
            </p:extLst>
          </p:nvPr>
        </p:nvGraphicFramePr>
        <p:xfrm>
          <a:off x="838200" y="1825625"/>
          <a:ext cx="10515600" cy="3589020"/>
        </p:xfrm>
        <a:graphic>
          <a:graphicData uri="http://schemas.openxmlformats.org/drawingml/2006/table">
            <a:tbl>
              <a:tblPr bandRow="1">
                <a:tableStyleId>{ED083AE6-46FA-4A59-8FB0-9F97EB10719F}</a:tableStyleId>
              </a:tblPr>
              <a:tblGrid>
                <a:gridCol w="2950029">
                  <a:extLst>
                    <a:ext uri="{9D8B030D-6E8A-4147-A177-3AD203B41FA5}">
                      <a16:colId xmlns:a16="http://schemas.microsoft.com/office/drawing/2014/main" val="1086098416"/>
                    </a:ext>
                  </a:extLst>
                </a:gridCol>
                <a:gridCol w="7565571">
                  <a:extLst>
                    <a:ext uri="{9D8B030D-6E8A-4147-A177-3AD203B41FA5}">
                      <a16:colId xmlns:a16="http://schemas.microsoft.com/office/drawing/2014/main" val="2787007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Context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Replacement</a:t>
                      </a:r>
                      <a:r>
                        <a:rPr lang="nl-NL" sz="1400"/>
                        <a:t> of IaaS SAP HCM </a:t>
                      </a:r>
                      <a:r>
                        <a:rPr lang="nl-NL" sz="1400" err="1"/>
                        <a:t>by</a:t>
                      </a:r>
                      <a:r>
                        <a:rPr lang="nl-NL" sz="1400"/>
                        <a:t> SaaS </a:t>
                      </a:r>
                      <a:r>
                        <a:rPr lang="nl-NL" sz="1400" err="1"/>
                        <a:t>SuccessFactors</a:t>
                      </a:r>
                      <a:r>
                        <a:rPr lang="nl-NL" sz="1400"/>
                        <a:t> / </a:t>
                      </a:r>
                      <a:r>
                        <a:rPr lang="nl-NL" sz="1400" err="1"/>
                        <a:t>Concur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and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several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add</a:t>
                      </a:r>
                      <a:r>
                        <a:rPr lang="nl-NL" sz="1400"/>
                        <a:t> 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629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Role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Program test manager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78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Inflectra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products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r>
                        <a:rPr lang="nl-NL" sz="140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u="sng" err="1"/>
                        <a:t>SpiraTeam</a:t>
                      </a:r>
                      <a:endParaRPr lang="nl-NL" sz="1400" u="sn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293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Artifacts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Requirements</a:t>
                      </a:r>
                      <a:r>
                        <a:rPr lang="nl-NL" sz="1400"/>
                        <a:t> / Releases / Test cases / </a:t>
                      </a:r>
                      <a:r>
                        <a:rPr lang="nl-NL" sz="1400" err="1"/>
                        <a:t>Incidents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285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Highlights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Large program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Little commitment </a:t>
                      </a:r>
                      <a:r>
                        <a:rPr lang="nl-NL" sz="1400" err="1"/>
                        <a:t>for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structured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testing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and</a:t>
                      </a:r>
                      <a:r>
                        <a:rPr lang="nl-NL" sz="1400"/>
                        <a:t> consequent </a:t>
                      </a:r>
                      <a:r>
                        <a:rPr lang="nl-NL" sz="1400" err="1"/>
                        <a:t>use</a:t>
                      </a:r>
                      <a:r>
                        <a:rPr lang="nl-NL" sz="1400"/>
                        <a:t> of </a:t>
                      </a:r>
                      <a:r>
                        <a:rPr lang="nl-NL" sz="1400" err="1"/>
                        <a:t>tooling</a:t>
                      </a:r>
                      <a:endParaRPr lang="nl-NL" sz="1400"/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&gt; 1000 test cases, &gt;330 </a:t>
                      </a:r>
                      <a:r>
                        <a:rPr lang="nl-NL" sz="1400" err="1"/>
                        <a:t>incidents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after</a:t>
                      </a:r>
                      <a:r>
                        <a:rPr lang="nl-NL" sz="1400"/>
                        <a:t> first iteration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 err="1"/>
                        <a:t>Challenges</a:t>
                      </a:r>
                      <a:r>
                        <a:rPr lang="nl-NL" sz="1400"/>
                        <a:t>: landscape, data </a:t>
                      </a:r>
                      <a:r>
                        <a:rPr lang="nl-NL" sz="1400" err="1"/>
                        <a:t>migration</a:t>
                      </a:r>
                      <a:r>
                        <a:rPr lang="nl-NL" sz="1400"/>
                        <a:t>, planning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 err="1"/>
                        <a:t>Spira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usage</a:t>
                      </a:r>
                      <a:r>
                        <a:rPr lang="nl-NL" sz="1400"/>
                        <a:t> inconsistent </a:t>
                      </a:r>
                      <a:r>
                        <a:rPr lang="nl-NL" sz="1400" err="1"/>
                        <a:t>due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to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number</a:t>
                      </a:r>
                      <a:r>
                        <a:rPr lang="nl-NL" sz="1400"/>
                        <a:t> of test </a:t>
                      </a:r>
                      <a:r>
                        <a:rPr lang="nl-NL" sz="1400" err="1"/>
                        <a:t>coordinators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involved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363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Customization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l-NL" sz="1400" err="1"/>
                        <a:t>Specific</a:t>
                      </a:r>
                      <a:r>
                        <a:rPr lang="nl-NL" sz="1400"/>
                        <a:t> types of test cases, </a:t>
                      </a:r>
                      <a:r>
                        <a:rPr lang="nl-NL" sz="1400" err="1"/>
                        <a:t>and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incidents</a:t>
                      </a:r>
                      <a:r>
                        <a:rPr lang="nl-NL" sz="1400"/>
                        <a:t>, </a:t>
                      </a:r>
                      <a:r>
                        <a:rPr lang="nl-NL" sz="1400" err="1"/>
                        <a:t>fully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customized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work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flows</a:t>
                      </a:r>
                      <a:r>
                        <a:rPr lang="nl-NL" sz="1400"/>
                        <a:t>, field </a:t>
                      </a:r>
                      <a:r>
                        <a:rPr lang="nl-NL" sz="1400" err="1"/>
                        <a:t>settings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194491"/>
                  </a:ext>
                </a:extLst>
              </a:tr>
            </a:tbl>
          </a:graphicData>
        </a:graphic>
      </p:graphicFrame>
      <p:pic>
        <p:nvPicPr>
          <p:cNvPr id="6" name="Afbeelding 5">
            <a:extLst>
              <a:ext uri="{FF2B5EF4-FFF2-40B4-BE49-F238E27FC236}">
                <a16:creationId xmlns:a16="http://schemas.microsoft.com/office/drawing/2014/main" id="{394C67C9-E37D-8942-8E57-8C535C493F0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633800" y="5805736"/>
            <a:ext cx="720000" cy="720000"/>
          </a:xfrm>
          <a:prstGeom prst="rect">
            <a:avLst/>
          </a:prstGeom>
        </p:spPr>
      </p:pic>
      <p:sp>
        <p:nvSpPr>
          <p:cNvPr id="9" name="Wolkvormige toelichting 8">
            <a:extLst>
              <a:ext uri="{FF2B5EF4-FFF2-40B4-BE49-F238E27FC236}">
                <a16:creationId xmlns:a16="http://schemas.microsoft.com/office/drawing/2014/main" id="{8E3F504A-66A8-3A4B-946B-790AD9919C1C}"/>
              </a:ext>
            </a:extLst>
          </p:cNvPr>
          <p:cNvSpPr/>
          <p:nvPr/>
        </p:nvSpPr>
        <p:spPr>
          <a:xfrm>
            <a:off x="9503228" y="5575027"/>
            <a:ext cx="1012371" cy="461418"/>
          </a:xfrm>
          <a:prstGeom prst="cloudCallout">
            <a:avLst>
              <a:gd name="adj1" fmla="val 71640"/>
              <a:gd name="adj2" fmla="val 53064"/>
            </a:avLst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nl-NL" sz="1600" err="1"/>
              <a:t>Spira</a:t>
            </a:r>
            <a:endParaRPr lang="nl-NL" sz="1600"/>
          </a:p>
        </p:txBody>
      </p:sp>
    </p:spTree>
    <p:extLst>
      <p:ext uri="{BB962C8B-B14F-4D97-AF65-F5344CB8AC3E}">
        <p14:creationId xmlns:p14="http://schemas.microsoft.com/office/powerpoint/2010/main" val="2894578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FD753-C0A6-1046-8F19-3311BA91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400"/>
              <a:t>PostNL – </a:t>
            </a:r>
            <a:r>
              <a:rPr lang="nl-NL" sz="4400" err="1"/>
              <a:t>SuccessFactors</a:t>
            </a:r>
            <a:r>
              <a:rPr lang="nl-NL" sz="4400"/>
              <a:t> (2016 / 2017)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F1405A8-2FC7-3646-B0E2-D6D139CDC1E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243" y="1475943"/>
            <a:ext cx="5219700" cy="198945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C6BCDF5-B4B0-6441-8334-88ED19306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057" y="-387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CE6ACE3-8D50-7544-A5B8-D854FE3D3C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3605993"/>
              </p:ext>
            </p:extLst>
          </p:nvPr>
        </p:nvGraphicFramePr>
        <p:xfrm>
          <a:off x="1121228" y="1542936"/>
          <a:ext cx="4876800" cy="462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r:id="rId5" imgW="7061200" imgH="6705600" progId="PBrush">
                  <p:embed/>
                </p:oleObj>
              </mc:Choice>
              <mc:Fallback>
                <p:oleObj r:id="rId5" imgW="7061200" imgH="6705600" progId="PBrus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1228" y="1542936"/>
                        <a:ext cx="4876800" cy="4622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Afbeelding 11">
            <a:extLst>
              <a:ext uri="{FF2B5EF4-FFF2-40B4-BE49-F238E27FC236}">
                <a16:creationId xmlns:a16="http://schemas.microsoft.com/office/drawing/2014/main" id="{C32059F8-F518-D94C-8AA8-705C74212E2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873" y="4076132"/>
            <a:ext cx="3599815" cy="158623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48F19DE-030D-5D40-A2A2-90821157A798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128" y="3854336"/>
            <a:ext cx="3599815" cy="242125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8630B85-4F48-DD42-AC1E-B9E3041797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12" y="2190693"/>
            <a:ext cx="3600000" cy="103316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7078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FD753-C0A6-1046-8F19-3311BA91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400"/>
              <a:t>PostNL – </a:t>
            </a:r>
            <a:r>
              <a:rPr lang="nl-NL" sz="4400" err="1"/>
              <a:t>Elevation</a:t>
            </a:r>
            <a:r>
              <a:rPr lang="nl-NL" sz="4400"/>
              <a:t> (2017 / 2018)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E9289762-B4D4-FB47-A523-B8DEE3D071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2666148"/>
              </p:ext>
            </p:extLst>
          </p:nvPr>
        </p:nvGraphicFramePr>
        <p:xfrm>
          <a:off x="838200" y="1825625"/>
          <a:ext cx="10515600" cy="3589020"/>
        </p:xfrm>
        <a:graphic>
          <a:graphicData uri="http://schemas.openxmlformats.org/drawingml/2006/table">
            <a:tbl>
              <a:tblPr bandRow="1">
                <a:tableStyleId>{ED083AE6-46FA-4A59-8FB0-9F97EB10719F}</a:tableStyleId>
              </a:tblPr>
              <a:tblGrid>
                <a:gridCol w="2950029">
                  <a:extLst>
                    <a:ext uri="{9D8B030D-6E8A-4147-A177-3AD203B41FA5}">
                      <a16:colId xmlns:a16="http://schemas.microsoft.com/office/drawing/2014/main" val="1086098416"/>
                    </a:ext>
                  </a:extLst>
                </a:gridCol>
                <a:gridCol w="7565571">
                  <a:extLst>
                    <a:ext uri="{9D8B030D-6E8A-4147-A177-3AD203B41FA5}">
                      <a16:colId xmlns:a16="http://schemas.microsoft.com/office/drawing/2014/main" val="2787007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Context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Replacement</a:t>
                      </a:r>
                      <a:r>
                        <a:rPr lang="nl-NL" sz="1400"/>
                        <a:t> of IaaS SAP FICO </a:t>
                      </a:r>
                      <a:r>
                        <a:rPr lang="nl-NL" sz="1400" err="1"/>
                        <a:t>by</a:t>
                      </a:r>
                      <a:r>
                        <a:rPr lang="nl-NL" sz="1400"/>
                        <a:t> SaaS </a:t>
                      </a:r>
                      <a:r>
                        <a:rPr lang="nl-NL" sz="1400" err="1"/>
                        <a:t>ByD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and</a:t>
                      </a:r>
                      <a:r>
                        <a:rPr lang="nl-NL" sz="1400"/>
                        <a:t> Sap Hybris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629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Role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Replacement</a:t>
                      </a:r>
                      <a:r>
                        <a:rPr lang="nl-NL" sz="1400"/>
                        <a:t> program test manager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78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Inflectra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products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r>
                        <a:rPr lang="nl-NL" sz="140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u="sng" err="1"/>
                        <a:t>SpiraTeam</a:t>
                      </a:r>
                      <a:endParaRPr lang="nl-NL" sz="1400" u="sn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293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Artifacts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Plan board / </a:t>
                      </a:r>
                      <a:r>
                        <a:rPr lang="nl-NL" sz="1400" err="1"/>
                        <a:t>Requirements</a:t>
                      </a:r>
                      <a:r>
                        <a:rPr lang="nl-NL" sz="1400"/>
                        <a:t> / </a:t>
                      </a:r>
                      <a:r>
                        <a:rPr lang="nl-NL" sz="1400" err="1"/>
                        <a:t>Tasks</a:t>
                      </a:r>
                      <a:r>
                        <a:rPr lang="nl-NL" sz="1400"/>
                        <a:t> / Releases / Test cases / </a:t>
                      </a:r>
                      <a:r>
                        <a:rPr lang="nl-NL" sz="1400" err="1"/>
                        <a:t>Incidents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285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Highlights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Project out of control at start (&gt;1500 open </a:t>
                      </a:r>
                      <a:r>
                        <a:rPr lang="nl-NL" sz="1400" err="1"/>
                        <a:t>incidents</a:t>
                      </a:r>
                      <a:r>
                        <a:rPr lang="nl-NL" sz="1400"/>
                        <a:t> 2 weeks prior </a:t>
                      </a:r>
                      <a:r>
                        <a:rPr lang="nl-NL" sz="1400" err="1"/>
                        <a:t>to</a:t>
                      </a:r>
                      <a:r>
                        <a:rPr lang="nl-NL" sz="1400"/>
                        <a:t> go live)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Complete project clean-up, go live </a:t>
                      </a:r>
                      <a:r>
                        <a:rPr lang="nl-NL" sz="1400" err="1"/>
                        <a:t>successful</a:t>
                      </a:r>
                      <a:endParaRPr lang="nl-NL" sz="1400"/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 err="1"/>
                        <a:t>Transition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to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monthly</a:t>
                      </a:r>
                      <a:r>
                        <a:rPr lang="nl-NL" sz="1400"/>
                        <a:t> releases in </a:t>
                      </a:r>
                      <a:r>
                        <a:rPr lang="nl-NL" sz="1400" err="1"/>
                        <a:t>productive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situation</a:t>
                      </a:r>
                      <a:endParaRPr lang="nl-NL" sz="1400"/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Release management </a:t>
                      </a:r>
                      <a:r>
                        <a:rPr lang="nl-NL" sz="1400" err="1"/>
                        <a:t>defined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using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SpiraTeam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363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Customization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l-NL" sz="1400" err="1"/>
                        <a:t>Specific</a:t>
                      </a:r>
                      <a:r>
                        <a:rPr lang="nl-NL" sz="1400"/>
                        <a:t> types of test cases, </a:t>
                      </a:r>
                      <a:r>
                        <a:rPr lang="nl-NL" sz="1400" err="1"/>
                        <a:t>and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incidents</a:t>
                      </a:r>
                      <a:r>
                        <a:rPr lang="nl-NL" sz="1400"/>
                        <a:t>, </a:t>
                      </a:r>
                      <a:r>
                        <a:rPr lang="nl-NL" sz="1400" err="1"/>
                        <a:t>fully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customized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work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flows</a:t>
                      </a:r>
                      <a:r>
                        <a:rPr lang="nl-NL" sz="1400"/>
                        <a:t>, field </a:t>
                      </a:r>
                      <a:r>
                        <a:rPr lang="nl-NL" sz="1400" err="1"/>
                        <a:t>settings</a:t>
                      </a:r>
                      <a:r>
                        <a:rPr lang="nl-NL" sz="1400"/>
                        <a:t>, Plan board </a:t>
                      </a:r>
                      <a:r>
                        <a:rPr lang="nl-NL" sz="1400" err="1"/>
                        <a:t>used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including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tasks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and</a:t>
                      </a:r>
                      <a:r>
                        <a:rPr lang="nl-NL" sz="1400"/>
                        <a:t> test cases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194491"/>
                  </a:ext>
                </a:extLst>
              </a:tr>
            </a:tbl>
          </a:graphicData>
        </a:graphic>
      </p:graphicFrame>
      <p:pic>
        <p:nvPicPr>
          <p:cNvPr id="7" name="Afbeelding 6">
            <a:extLst>
              <a:ext uri="{FF2B5EF4-FFF2-40B4-BE49-F238E27FC236}">
                <a16:creationId xmlns:a16="http://schemas.microsoft.com/office/drawing/2014/main" id="{CB428ABA-10D0-DC4D-9AB1-34363D70742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633800" y="5805736"/>
            <a:ext cx="720000" cy="720000"/>
          </a:xfrm>
          <a:prstGeom prst="rect">
            <a:avLst/>
          </a:prstGeom>
        </p:spPr>
      </p:pic>
      <p:sp>
        <p:nvSpPr>
          <p:cNvPr id="9" name="Wolkvormige toelichting 8">
            <a:extLst>
              <a:ext uri="{FF2B5EF4-FFF2-40B4-BE49-F238E27FC236}">
                <a16:creationId xmlns:a16="http://schemas.microsoft.com/office/drawing/2014/main" id="{8E3F504A-66A8-3A4B-946B-790AD9919C1C}"/>
              </a:ext>
            </a:extLst>
          </p:cNvPr>
          <p:cNvSpPr/>
          <p:nvPr/>
        </p:nvSpPr>
        <p:spPr>
          <a:xfrm>
            <a:off x="9503228" y="5575027"/>
            <a:ext cx="1012371" cy="461418"/>
          </a:xfrm>
          <a:prstGeom prst="cloudCallout">
            <a:avLst>
              <a:gd name="adj1" fmla="val 71640"/>
              <a:gd name="adj2" fmla="val 53064"/>
            </a:avLst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nl-NL" sz="1600" err="1"/>
              <a:t>Spira</a:t>
            </a:r>
            <a:endParaRPr lang="nl-NL" sz="1600"/>
          </a:p>
        </p:txBody>
      </p:sp>
    </p:spTree>
    <p:extLst>
      <p:ext uri="{BB962C8B-B14F-4D97-AF65-F5344CB8AC3E}">
        <p14:creationId xmlns:p14="http://schemas.microsoft.com/office/powerpoint/2010/main" val="2896067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FD753-C0A6-1046-8F19-3311BA91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400"/>
              <a:t>PostNL – </a:t>
            </a:r>
            <a:r>
              <a:rPr lang="nl-NL" sz="4400" err="1"/>
              <a:t>Elevation</a:t>
            </a:r>
            <a:r>
              <a:rPr lang="nl-NL" sz="4400"/>
              <a:t> (2017 / 2018)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4542DBD-975E-DF44-A0BC-A8DBA75D4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8229600" cy="2015412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F445303E-D5A8-D94D-ADAF-EB266CED7996}"/>
              </a:ext>
            </a:extLst>
          </p:cNvPr>
          <p:cNvSpPr txBox="1"/>
          <p:nvPr/>
        </p:nvSpPr>
        <p:spPr>
          <a:xfrm>
            <a:off x="5921868" y="2708514"/>
            <a:ext cx="2789546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none" rtlCol="0">
            <a:spAutoFit/>
          </a:bodyPr>
          <a:lstStyle/>
          <a:p>
            <a:pPr>
              <a:buNone/>
            </a:pPr>
            <a:r>
              <a:rPr lang="nl-NL" sz="1600"/>
              <a:t>Dashboard</a:t>
            </a:r>
          </a:p>
          <a:p>
            <a:pPr>
              <a:buNone/>
            </a:pPr>
            <a:r>
              <a:rPr lang="nl-NL" sz="1600" err="1"/>
              <a:t>Requirements</a:t>
            </a:r>
            <a:r>
              <a:rPr lang="nl-NL" sz="1600"/>
              <a:t> management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A661533-EC5C-B24A-B3B2-11EB9EE34D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761" y="3869726"/>
            <a:ext cx="8229600" cy="216671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6E62E9C-AB52-E041-9B76-1A7857D50698}"/>
              </a:ext>
            </a:extLst>
          </p:cNvPr>
          <p:cNvSpPr txBox="1"/>
          <p:nvPr/>
        </p:nvSpPr>
        <p:spPr>
          <a:xfrm>
            <a:off x="2961785" y="5100341"/>
            <a:ext cx="2472152" cy="7591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>
              <a:buNone/>
              <a:defRPr sz="16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r>
              <a:rPr lang="nl-NL"/>
              <a:t>Dashboard</a:t>
            </a:r>
          </a:p>
          <a:p>
            <a:r>
              <a:rPr lang="nl-NL"/>
              <a:t>Release en testmanagement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710856E8-E599-9947-968D-E9BFA13BF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4456" y="1844194"/>
            <a:ext cx="2880000" cy="99850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8330F31-2BB7-8B42-A06A-3B0D4FEEB699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67544" y="4037041"/>
            <a:ext cx="3599815" cy="895985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5937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B3FFA5-16A5-4793-8562-8311DA0B4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45" y="474786"/>
            <a:ext cx="5800574" cy="2338754"/>
          </a:xfrm>
        </p:spPr>
        <p:txBody>
          <a:bodyPr>
            <a:normAutofit/>
          </a:bodyPr>
          <a:lstStyle/>
          <a:p>
            <a:r>
              <a:rPr lang="en-US" sz="6000" dirty="0"/>
              <a:t>BP Europa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04FB68D-310F-2349-88C7-351B08B8D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015" y="1758950"/>
            <a:ext cx="3600000" cy="480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20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ABF22EB-0B21-4E43-9210-3B32DF2AD6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639581" y="2609384"/>
            <a:ext cx="7549598" cy="42486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B4C296A-6719-1F40-A624-564F1A89D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 Europa profile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7DEDA102-6B15-CE4D-8409-5772C32D8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449263" indent="-449263">
              <a:buFont typeface="Arial" panose="020B0604020202020204" pitchFamily="34" charset="0"/>
              <a:buChar char="•"/>
            </a:pPr>
            <a:r>
              <a:rPr lang="nl-NL" dirty="0" err="1"/>
              <a:t>Merge</a:t>
            </a:r>
            <a:r>
              <a:rPr lang="nl-NL" dirty="0"/>
              <a:t> of </a:t>
            </a:r>
            <a:r>
              <a:rPr lang="nl-NL" dirty="0" err="1"/>
              <a:t>several</a:t>
            </a:r>
            <a:r>
              <a:rPr lang="nl-NL" dirty="0"/>
              <a:t> BP companies</a:t>
            </a:r>
          </a:p>
          <a:p>
            <a:pPr marL="906463" lvl="1" indent="-449263">
              <a:buFont typeface="Arial" panose="020B0604020202020204" pitchFamily="34" charset="0"/>
              <a:buChar char="•"/>
            </a:pPr>
            <a:r>
              <a:rPr lang="nl-NL" dirty="0"/>
              <a:t>Belgium</a:t>
            </a:r>
          </a:p>
          <a:p>
            <a:pPr marL="906463" lvl="1" indent="-449263">
              <a:buFont typeface="Arial" panose="020B0604020202020204" pitchFamily="34" charset="0"/>
              <a:buChar char="•"/>
            </a:pPr>
            <a:r>
              <a:rPr lang="nl-NL" dirty="0"/>
              <a:t>The Netherlands</a:t>
            </a:r>
          </a:p>
          <a:p>
            <a:pPr marL="906463" lvl="1" indent="-449263">
              <a:buFont typeface="Arial" panose="020B0604020202020204" pitchFamily="34" charset="0"/>
              <a:buChar char="•"/>
            </a:pPr>
            <a:r>
              <a:rPr lang="nl-NL" dirty="0"/>
              <a:t>Austria</a:t>
            </a:r>
          </a:p>
          <a:p>
            <a:pPr marL="906463" lvl="1" indent="-449263">
              <a:buFont typeface="Arial" panose="020B0604020202020204" pitchFamily="34" charset="0"/>
              <a:buChar char="•"/>
            </a:pPr>
            <a:r>
              <a:rPr lang="nl-NL" dirty="0"/>
              <a:t>Poland</a:t>
            </a:r>
          </a:p>
          <a:p>
            <a:pPr marL="906463" lvl="1" indent="-449263">
              <a:buFont typeface="Arial" panose="020B0604020202020204" pitchFamily="34" charset="0"/>
              <a:buChar char="•"/>
            </a:pPr>
            <a:r>
              <a:rPr lang="nl-NL" dirty="0"/>
              <a:t>Germany</a:t>
            </a:r>
          </a:p>
          <a:p>
            <a:pPr marL="449263" indent="-449263">
              <a:buFont typeface="Arial" panose="020B0604020202020204" pitchFamily="34" charset="0"/>
              <a:buChar char="•"/>
            </a:pPr>
            <a:r>
              <a:rPr lang="nl-NL" dirty="0"/>
              <a:t>43 </a:t>
            </a:r>
            <a:r>
              <a:rPr lang="nl-NL" dirty="0" err="1"/>
              <a:t>milion</a:t>
            </a:r>
            <a:r>
              <a:rPr lang="nl-NL" dirty="0"/>
              <a:t> </a:t>
            </a:r>
            <a:r>
              <a:rPr lang="nl-NL" dirty="0" err="1"/>
              <a:t>tons</a:t>
            </a:r>
            <a:r>
              <a:rPr lang="nl-NL" dirty="0"/>
              <a:t> of </a:t>
            </a:r>
            <a:r>
              <a:rPr lang="nl-NL" dirty="0" err="1"/>
              <a:t>Fuels</a:t>
            </a:r>
            <a:r>
              <a:rPr lang="nl-NL" dirty="0"/>
              <a:t> </a:t>
            </a:r>
            <a:r>
              <a:rPr lang="nl-NL" dirty="0" err="1"/>
              <a:t>each</a:t>
            </a:r>
            <a:r>
              <a:rPr lang="nl-NL" dirty="0"/>
              <a:t> </a:t>
            </a:r>
            <a:r>
              <a:rPr lang="nl-NL" dirty="0" err="1"/>
              <a:t>year</a:t>
            </a:r>
            <a:endParaRPr lang="nl-NL" dirty="0"/>
          </a:p>
          <a:p>
            <a:pPr marL="449263" indent="-449263">
              <a:buFont typeface="Arial" panose="020B0604020202020204" pitchFamily="34" charset="0"/>
              <a:buChar char="•"/>
            </a:pPr>
            <a:r>
              <a:rPr lang="nl-NL" dirty="0"/>
              <a:t>3900 gas stations</a:t>
            </a:r>
          </a:p>
          <a:p>
            <a:pPr marL="449263" indent="-449263">
              <a:buFont typeface="Arial" panose="020B0604020202020204" pitchFamily="34" charset="0"/>
              <a:buChar char="•"/>
            </a:pPr>
            <a:r>
              <a:rPr lang="nl-NL" dirty="0"/>
              <a:t>Brands: BP, </a:t>
            </a:r>
            <a:r>
              <a:rPr lang="nl-NL" dirty="0" err="1"/>
              <a:t>Aral</a:t>
            </a:r>
            <a:r>
              <a:rPr lang="nl-NL" dirty="0"/>
              <a:t>, Castrol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E253EF7-6248-B846-A6FD-DEB330F395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943" y="4716966"/>
            <a:ext cx="1383071" cy="184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13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0CBECD-E922-4677-96BA-F5358AF32FD2}"/>
              </a:ext>
            </a:extLst>
          </p:cNvPr>
          <p:cNvSpPr/>
          <p:nvPr/>
        </p:nvSpPr>
        <p:spPr>
          <a:xfrm>
            <a:off x="5406501" y="2592280"/>
            <a:ext cx="6542843" cy="403933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848AB1-074D-45FB-84B0-2D958A6569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>
            <a:normAutofit fontScale="90000"/>
          </a:bodyPr>
          <a:lstStyle/>
          <a:p>
            <a:pPr algn="l"/>
            <a:r>
              <a:rPr lang="en-US"/>
              <a:t>Remco Putker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BC2B5-99B0-4825-A6A1-EA5E7FA408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5400">
                <a:latin typeface="+mj-lt"/>
              </a:rPr>
              <a:t>Owner, Robust-IT</a:t>
            </a:r>
          </a:p>
          <a:p>
            <a:r>
              <a:rPr lang="en-US" sz="5400"/>
              <a:t>Program Manager, EY</a:t>
            </a:r>
            <a:endParaRPr lang="en-US" sz="5400">
              <a:latin typeface="+mj-lt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C232C0B-09EA-1149-83A3-2FAE7C299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782" y="2967732"/>
            <a:ext cx="2858400" cy="28584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D66A371E-EEAD-4627-B434-A76555811F53}"/>
              </a:ext>
            </a:extLst>
          </p:cNvPr>
          <p:cNvSpPr txBox="1">
            <a:spLocks/>
          </p:cNvSpPr>
          <p:nvPr/>
        </p:nvSpPr>
        <p:spPr>
          <a:xfrm>
            <a:off x="9080039" y="5826132"/>
            <a:ext cx="2714604" cy="344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j-lt"/>
                <a:ea typeface="+mn-ea"/>
                <a:cs typeface="Kanit" panose="00000500000000000000" pitchFamily="2" charset="-34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Kanit" panose="00000500000000000000" pitchFamily="2" charset="-34"/>
                <a:ea typeface="+mn-ea"/>
                <a:cs typeface="Kanit" panose="00000500000000000000" pitchFamily="2" charset="-34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Kanit" panose="00000500000000000000" pitchFamily="2" charset="-34"/>
                <a:ea typeface="+mn-ea"/>
                <a:cs typeface="Kanit" panose="00000500000000000000" pitchFamily="2" charset="-34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Kanit" panose="00000500000000000000" pitchFamily="2" charset="-34"/>
                <a:ea typeface="+mn-ea"/>
                <a:cs typeface="Kanit" panose="00000500000000000000" pitchFamily="2" charset="-34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Kanit" panose="00000500000000000000" pitchFamily="2" charset="-34"/>
                <a:ea typeface="+mn-ea"/>
                <a:cs typeface="Kanit" panose="00000500000000000000" pitchFamily="2" charset="-34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@</a:t>
            </a:r>
            <a:r>
              <a:rPr lang="en-US" sz="1600" dirty="0" err="1"/>
              <a:t>RPutker</a:t>
            </a:r>
            <a:endParaRPr lang="en-US" sz="16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D34AD06-88D0-4C49-96FD-43CE1CA617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10802" y="5908918"/>
            <a:ext cx="219420" cy="17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52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FD753-C0A6-1046-8F19-3311BA91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400"/>
              <a:t>BP Europe – HR </a:t>
            </a:r>
            <a:r>
              <a:rPr lang="nl-NL" sz="4400" err="1"/>
              <a:t>implementation</a:t>
            </a:r>
            <a:r>
              <a:rPr lang="nl-NL" sz="4400"/>
              <a:t> (2018)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E9289762-B4D4-FB47-A523-B8DEE3D071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8942276"/>
              </p:ext>
            </p:extLst>
          </p:nvPr>
        </p:nvGraphicFramePr>
        <p:xfrm>
          <a:off x="838200" y="1825625"/>
          <a:ext cx="10515600" cy="3588195"/>
        </p:xfrm>
        <a:graphic>
          <a:graphicData uri="http://schemas.openxmlformats.org/drawingml/2006/table">
            <a:tbl>
              <a:tblPr bandRow="1">
                <a:tableStyleId>{ED083AE6-46FA-4A59-8FB0-9F97EB10719F}</a:tableStyleId>
              </a:tblPr>
              <a:tblGrid>
                <a:gridCol w="2950029">
                  <a:extLst>
                    <a:ext uri="{9D8B030D-6E8A-4147-A177-3AD203B41FA5}">
                      <a16:colId xmlns:a16="http://schemas.microsoft.com/office/drawing/2014/main" val="1086098416"/>
                    </a:ext>
                  </a:extLst>
                </a:gridCol>
                <a:gridCol w="7565571">
                  <a:extLst>
                    <a:ext uri="{9D8B030D-6E8A-4147-A177-3AD203B41FA5}">
                      <a16:colId xmlns:a16="http://schemas.microsoft.com/office/drawing/2014/main" val="2787007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Context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Implementation</a:t>
                      </a:r>
                      <a:r>
                        <a:rPr lang="nl-NL" sz="1400"/>
                        <a:t> of a new </a:t>
                      </a:r>
                      <a:r>
                        <a:rPr lang="nl-NL" sz="1400" err="1"/>
                        <a:t>local</a:t>
                      </a:r>
                      <a:r>
                        <a:rPr lang="nl-NL" sz="1400"/>
                        <a:t> HR system voor NL/DE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629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Role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Supplier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78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Inflectra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products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r>
                        <a:rPr lang="nl-NL" sz="140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u="sng" err="1"/>
                        <a:t>SpiraTeam</a:t>
                      </a:r>
                      <a:endParaRPr lang="nl-NL" sz="1400" u="sn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293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Artifacts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Plan board / </a:t>
                      </a:r>
                      <a:r>
                        <a:rPr lang="nl-NL" sz="1400" err="1"/>
                        <a:t>Requirements</a:t>
                      </a:r>
                      <a:r>
                        <a:rPr lang="nl-NL" sz="1400"/>
                        <a:t> / </a:t>
                      </a:r>
                      <a:r>
                        <a:rPr lang="nl-NL" sz="1400" err="1"/>
                        <a:t>Tasks</a:t>
                      </a:r>
                      <a:r>
                        <a:rPr lang="nl-NL" sz="1400"/>
                        <a:t> / Releases / Test cases / </a:t>
                      </a:r>
                      <a:r>
                        <a:rPr lang="nl-NL" sz="1400" err="1"/>
                        <a:t>Incidents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285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Highlights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 err="1"/>
                        <a:t>Creation</a:t>
                      </a:r>
                      <a:r>
                        <a:rPr lang="nl-NL" sz="1400"/>
                        <a:t> of a </a:t>
                      </a:r>
                      <a:r>
                        <a:rPr lang="nl-NL" sz="1400" err="1"/>
                        <a:t>very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lean</a:t>
                      </a:r>
                      <a:r>
                        <a:rPr lang="nl-NL" sz="1400"/>
                        <a:t> template </a:t>
                      </a:r>
                      <a:r>
                        <a:rPr lang="nl-NL" sz="1400" err="1"/>
                        <a:t>specific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for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Bp</a:t>
                      </a:r>
                      <a:endParaRPr lang="nl-NL" sz="1400"/>
                    </a:p>
                    <a:p>
                      <a:pPr marL="742950" lvl="1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Field </a:t>
                      </a:r>
                      <a:r>
                        <a:rPr lang="nl-NL" sz="1400" err="1"/>
                        <a:t>settings</a:t>
                      </a:r>
                      <a:endParaRPr lang="nl-NL" sz="1400"/>
                    </a:p>
                    <a:p>
                      <a:pPr marL="742950" lvl="1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Types, </a:t>
                      </a:r>
                      <a:r>
                        <a:rPr lang="nl-NL" sz="1400" err="1"/>
                        <a:t>work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flows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and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notifications</a:t>
                      </a:r>
                      <a:endParaRPr lang="nl-NL" sz="1400"/>
                    </a:p>
                    <a:p>
                      <a:pPr marL="742950" lvl="1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 err="1"/>
                        <a:t>Work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instructions</a:t>
                      </a:r>
                      <a:endParaRPr lang="nl-NL" sz="1400"/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No follow up </a:t>
                      </a:r>
                      <a:r>
                        <a:rPr lang="nl-NL" sz="1400" err="1"/>
                        <a:t>due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to</a:t>
                      </a:r>
                      <a:r>
                        <a:rPr lang="nl-NL" sz="1400"/>
                        <a:t> project </a:t>
                      </a:r>
                      <a:r>
                        <a:rPr lang="nl-NL" sz="1400" err="1"/>
                        <a:t>freeze</a:t>
                      </a:r>
                      <a:r>
                        <a:rPr lang="nl-NL" sz="1400"/>
                        <a:t> </a:t>
                      </a:r>
                      <a:r>
                        <a:rPr lang="nl-NL" sz="1400">
                          <a:sym typeface="Wingdings" pitchFamily="2" charset="2"/>
                        </a:rPr>
                        <a:t>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363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Customization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l-NL" sz="1400" err="1"/>
                        <a:t>Fully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customized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lean</a:t>
                      </a:r>
                      <a:r>
                        <a:rPr lang="nl-NL" sz="1400"/>
                        <a:t> template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194491"/>
                  </a:ext>
                </a:extLst>
              </a:tr>
            </a:tbl>
          </a:graphicData>
        </a:graphic>
      </p:graphicFrame>
      <p:pic>
        <p:nvPicPr>
          <p:cNvPr id="6" name="Afbeelding 5">
            <a:extLst>
              <a:ext uri="{FF2B5EF4-FFF2-40B4-BE49-F238E27FC236}">
                <a16:creationId xmlns:a16="http://schemas.microsoft.com/office/drawing/2014/main" id="{63C86BF5-DF87-3F47-8F17-024381DEAFD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633800" y="5805736"/>
            <a:ext cx="720000" cy="720000"/>
          </a:xfrm>
          <a:prstGeom prst="rect">
            <a:avLst/>
          </a:prstGeom>
        </p:spPr>
      </p:pic>
      <p:sp>
        <p:nvSpPr>
          <p:cNvPr id="9" name="Wolkvormige toelichting 8">
            <a:extLst>
              <a:ext uri="{FF2B5EF4-FFF2-40B4-BE49-F238E27FC236}">
                <a16:creationId xmlns:a16="http://schemas.microsoft.com/office/drawing/2014/main" id="{8E3F504A-66A8-3A4B-946B-790AD9919C1C}"/>
              </a:ext>
            </a:extLst>
          </p:cNvPr>
          <p:cNvSpPr/>
          <p:nvPr/>
        </p:nvSpPr>
        <p:spPr>
          <a:xfrm>
            <a:off x="9503228" y="5575027"/>
            <a:ext cx="1012371" cy="461418"/>
          </a:xfrm>
          <a:prstGeom prst="cloudCallout">
            <a:avLst>
              <a:gd name="adj1" fmla="val 71640"/>
              <a:gd name="adj2" fmla="val 53064"/>
            </a:avLst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nl-NL" sz="1600" err="1"/>
              <a:t>Spira</a:t>
            </a:r>
            <a:endParaRPr lang="nl-NL" sz="1600"/>
          </a:p>
        </p:txBody>
      </p:sp>
    </p:spTree>
    <p:extLst>
      <p:ext uri="{BB962C8B-B14F-4D97-AF65-F5344CB8AC3E}">
        <p14:creationId xmlns:p14="http://schemas.microsoft.com/office/powerpoint/2010/main" val="2873107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B3FFA5-16A5-4793-8562-8311DA0B4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45" y="474786"/>
            <a:ext cx="5800574" cy="2338754"/>
          </a:xfrm>
        </p:spPr>
        <p:txBody>
          <a:bodyPr>
            <a:normAutofit/>
          </a:bodyPr>
          <a:lstStyle/>
          <a:p>
            <a:r>
              <a:rPr lang="en-US" sz="6000" err="1"/>
              <a:t>Parnassia</a:t>
            </a:r>
            <a:r>
              <a:rPr lang="en-US" sz="6000"/>
              <a:t> </a:t>
            </a:r>
            <a:r>
              <a:rPr lang="en-US" sz="6000" err="1"/>
              <a:t>Groep</a:t>
            </a:r>
            <a:endParaRPr lang="en-US" sz="600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9058818-61BF-6242-A949-020EAB480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000" y="281354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30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9EF38C62-EE4C-D747-ACD1-05D6369B7D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36551"/>
          <a:stretch/>
        </p:blipFill>
        <p:spPr>
          <a:xfrm>
            <a:off x="7624572" y="2506662"/>
            <a:ext cx="4567428" cy="43513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9A0C50F-0DF0-C04A-B908-070A508AA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Parnassia</a:t>
            </a:r>
            <a:r>
              <a:rPr lang="nl-NL" dirty="0"/>
              <a:t> Groep profile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182CB6A8-F054-CA43-837A-8A6CCC9D2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49263" indent="-449263">
              <a:buFont typeface="Arial" panose="020B0604020202020204" pitchFamily="34" charset="0"/>
              <a:buChar char="•"/>
            </a:pPr>
            <a:r>
              <a:rPr lang="nl-NL" dirty="0" err="1"/>
              <a:t>Largest</a:t>
            </a:r>
            <a:r>
              <a:rPr lang="nl-NL" dirty="0"/>
              <a:t> </a:t>
            </a:r>
            <a:r>
              <a:rPr lang="nl-NL" dirty="0" err="1"/>
              <a:t>mental</a:t>
            </a:r>
            <a:r>
              <a:rPr lang="nl-NL" dirty="0"/>
              <a:t> health care </a:t>
            </a:r>
            <a:r>
              <a:rPr lang="nl-NL" dirty="0" err="1"/>
              <a:t>institution</a:t>
            </a:r>
            <a:r>
              <a:rPr lang="nl-NL" dirty="0"/>
              <a:t> in Europe</a:t>
            </a:r>
          </a:p>
          <a:p>
            <a:pPr marL="449263" indent="-449263">
              <a:buFont typeface="Arial" panose="020B0604020202020204" pitchFamily="34" charset="0"/>
              <a:buChar char="•"/>
            </a:pPr>
            <a:r>
              <a:rPr lang="nl-NL" dirty="0"/>
              <a:t>12.500 Employees</a:t>
            </a:r>
          </a:p>
          <a:p>
            <a:pPr marL="449263" indent="-449263">
              <a:buFont typeface="Arial" panose="020B0604020202020204" pitchFamily="34" charset="0"/>
              <a:buChar char="•"/>
            </a:pPr>
            <a:r>
              <a:rPr lang="nl-NL" dirty="0"/>
              <a:t>500 </a:t>
            </a:r>
            <a:r>
              <a:rPr lang="nl-NL" dirty="0" err="1"/>
              <a:t>locations</a:t>
            </a:r>
            <a:r>
              <a:rPr lang="nl-NL" dirty="0"/>
              <a:t> in The Netherlands</a:t>
            </a:r>
          </a:p>
          <a:p>
            <a:pPr marL="449263" indent="-449263">
              <a:buFont typeface="Arial" panose="020B0604020202020204" pitchFamily="34" charset="0"/>
              <a:buChar char="•"/>
            </a:pPr>
            <a:r>
              <a:rPr lang="nl-NL" dirty="0"/>
              <a:t>181.000 </a:t>
            </a:r>
            <a:r>
              <a:rPr lang="nl-NL" dirty="0" err="1"/>
              <a:t>patients</a:t>
            </a:r>
            <a:r>
              <a:rPr lang="nl-NL" dirty="0"/>
              <a:t> </a:t>
            </a:r>
            <a:r>
              <a:rPr lang="nl-NL" dirty="0" err="1"/>
              <a:t>each</a:t>
            </a:r>
            <a:r>
              <a:rPr lang="nl-NL" dirty="0"/>
              <a:t> </a:t>
            </a:r>
            <a:r>
              <a:rPr lang="nl-NL" dirty="0" err="1"/>
              <a:t>year</a:t>
            </a: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2C09C96-B670-054B-8BD3-7FD08399F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686" y="5505274"/>
            <a:ext cx="1800000" cy="101220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E6B2C6C-D0DE-A741-ABCA-58CC4247A6B2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174558" y="4717482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52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FD753-C0A6-1046-8F19-3311BA91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400" err="1"/>
              <a:t>Parnassia</a:t>
            </a:r>
            <a:r>
              <a:rPr lang="nl-NL" sz="4400"/>
              <a:t> – </a:t>
            </a:r>
            <a:r>
              <a:rPr lang="nl-NL" sz="4400" err="1"/>
              <a:t>Merger</a:t>
            </a:r>
            <a:r>
              <a:rPr lang="nl-NL" sz="4400"/>
              <a:t> (2018 / 2019)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E9289762-B4D4-FB47-A523-B8DEE3D071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8024827"/>
              </p:ext>
            </p:extLst>
          </p:nvPr>
        </p:nvGraphicFramePr>
        <p:xfrm>
          <a:off x="838200" y="1825625"/>
          <a:ext cx="10515600" cy="2948940"/>
        </p:xfrm>
        <a:graphic>
          <a:graphicData uri="http://schemas.openxmlformats.org/drawingml/2006/table">
            <a:tbl>
              <a:tblPr bandRow="1">
                <a:tableStyleId>{ED083AE6-46FA-4A59-8FB0-9F97EB10719F}</a:tableStyleId>
              </a:tblPr>
              <a:tblGrid>
                <a:gridCol w="2950029">
                  <a:extLst>
                    <a:ext uri="{9D8B030D-6E8A-4147-A177-3AD203B41FA5}">
                      <a16:colId xmlns:a16="http://schemas.microsoft.com/office/drawing/2014/main" val="1086098416"/>
                    </a:ext>
                  </a:extLst>
                </a:gridCol>
                <a:gridCol w="7565571">
                  <a:extLst>
                    <a:ext uri="{9D8B030D-6E8A-4147-A177-3AD203B41FA5}">
                      <a16:colId xmlns:a16="http://schemas.microsoft.com/office/drawing/2014/main" val="2787007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Context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Merger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between</a:t>
                      </a:r>
                      <a:r>
                        <a:rPr lang="nl-NL" sz="1400"/>
                        <a:t> 3 health care </a:t>
                      </a:r>
                      <a:r>
                        <a:rPr lang="nl-NL" sz="1400" err="1"/>
                        <a:t>organisations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629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Role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Program manager HR systems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78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Inflectra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products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r>
                        <a:rPr lang="nl-NL" sz="140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u="sng" err="1"/>
                        <a:t>SpiraPlan</a:t>
                      </a:r>
                      <a:endParaRPr lang="nl-NL" sz="1400" u="sn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293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Artifacts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Templates / Plan board / </a:t>
                      </a:r>
                      <a:r>
                        <a:rPr lang="nl-NL" sz="1400" err="1"/>
                        <a:t>Requirements</a:t>
                      </a:r>
                      <a:r>
                        <a:rPr lang="nl-NL" sz="1400"/>
                        <a:t> / </a:t>
                      </a:r>
                      <a:r>
                        <a:rPr lang="nl-NL" sz="1400" err="1"/>
                        <a:t>Tasks</a:t>
                      </a:r>
                      <a:r>
                        <a:rPr lang="nl-NL" sz="1400"/>
                        <a:t> / Releases / Test cases / </a:t>
                      </a:r>
                      <a:r>
                        <a:rPr lang="nl-NL" sz="1400" err="1"/>
                        <a:t>Incidents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285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Highlights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Managing a </a:t>
                      </a:r>
                      <a:r>
                        <a:rPr lang="nl-NL" sz="1400" err="1"/>
                        <a:t>forced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merger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distracted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from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the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Spira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implementation</a:t>
                      </a:r>
                      <a:endParaRPr lang="nl-NL" sz="1400"/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Test manager </a:t>
                      </a:r>
                      <a:r>
                        <a:rPr lang="nl-NL" sz="1400" err="1"/>
                        <a:t>assigned</a:t>
                      </a:r>
                      <a:r>
                        <a:rPr lang="nl-NL" sz="1400"/>
                        <a:t> les </a:t>
                      </a:r>
                      <a:r>
                        <a:rPr lang="nl-NL" sz="1400" err="1"/>
                        <a:t>experienced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with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spira</a:t>
                      </a:r>
                      <a:endParaRPr lang="nl-NL" sz="1400"/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 err="1"/>
                        <a:t>Organizational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maturity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insufficient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for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structured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testing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363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Customization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l-NL" sz="1400" err="1"/>
                        <a:t>Specific</a:t>
                      </a:r>
                      <a:r>
                        <a:rPr lang="nl-NL" sz="1400"/>
                        <a:t> types of test cases, </a:t>
                      </a:r>
                      <a:r>
                        <a:rPr lang="nl-NL" sz="1400" err="1"/>
                        <a:t>and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incidents</a:t>
                      </a:r>
                      <a:r>
                        <a:rPr lang="nl-NL" sz="1400"/>
                        <a:t>, </a:t>
                      </a:r>
                      <a:r>
                        <a:rPr lang="nl-NL" sz="1400" err="1"/>
                        <a:t>fully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customized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work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flows</a:t>
                      </a:r>
                      <a:r>
                        <a:rPr lang="nl-NL" sz="1400"/>
                        <a:t>, field </a:t>
                      </a:r>
                      <a:r>
                        <a:rPr lang="nl-NL" sz="1400" err="1"/>
                        <a:t>settings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194491"/>
                  </a:ext>
                </a:extLst>
              </a:tr>
            </a:tbl>
          </a:graphicData>
        </a:graphic>
      </p:graphicFrame>
      <p:pic>
        <p:nvPicPr>
          <p:cNvPr id="6" name="Afbeelding 5">
            <a:extLst>
              <a:ext uri="{FF2B5EF4-FFF2-40B4-BE49-F238E27FC236}">
                <a16:creationId xmlns:a16="http://schemas.microsoft.com/office/drawing/2014/main" id="{63C86BF5-DF87-3F47-8F17-024381DEAFD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633800" y="5805736"/>
            <a:ext cx="720000" cy="720000"/>
          </a:xfrm>
          <a:prstGeom prst="rect">
            <a:avLst/>
          </a:prstGeom>
        </p:spPr>
      </p:pic>
      <p:sp>
        <p:nvSpPr>
          <p:cNvPr id="9" name="Wolkvormige toelichting 8">
            <a:extLst>
              <a:ext uri="{FF2B5EF4-FFF2-40B4-BE49-F238E27FC236}">
                <a16:creationId xmlns:a16="http://schemas.microsoft.com/office/drawing/2014/main" id="{8E3F504A-66A8-3A4B-946B-790AD9919C1C}"/>
              </a:ext>
            </a:extLst>
          </p:cNvPr>
          <p:cNvSpPr/>
          <p:nvPr/>
        </p:nvSpPr>
        <p:spPr>
          <a:xfrm>
            <a:off x="9503228" y="5575027"/>
            <a:ext cx="1012371" cy="461418"/>
          </a:xfrm>
          <a:prstGeom prst="cloudCallout">
            <a:avLst>
              <a:gd name="adj1" fmla="val 71640"/>
              <a:gd name="adj2" fmla="val 53064"/>
            </a:avLst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nl-NL" sz="1600" err="1"/>
              <a:t>Spira</a:t>
            </a:r>
            <a:endParaRPr lang="nl-NL" sz="1600"/>
          </a:p>
        </p:txBody>
      </p:sp>
    </p:spTree>
    <p:extLst>
      <p:ext uri="{BB962C8B-B14F-4D97-AF65-F5344CB8AC3E}">
        <p14:creationId xmlns:p14="http://schemas.microsoft.com/office/powerpoint/2010/main" val="2933586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FD753-C0A6-1046-8F19-3311BA91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400" err="1"/>
              <a:t>Parnassia</a:t>
            </a:r>
            <a:r>
              <a:rPr lang="nl-NL" sz="4400"/>
              <a:t> – </a:t>
            </a:r>
            <a:r>
              <a:rPr lang="nl-NL" sz="4400" err="1"/>
              <a:t>Merger</a:t>
            </a:r>
            <a:r>
              <a:rPr lang="nl-NL" sz="4400"/>
              <a:t> (2018 / 2019)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3C86BF5-DF87-3F47-8F17-024381DEAFD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633800" y="5805736"/>
            <a:ext cx="720000" cy="720000"/>
          </a:xfrm>
          <a:prstGeom prst="rect">
            <a:avLst/>
          </a:prstGeom>
        </p:spPr>
      </p:pic>
      <p:sp>
        <p:nvSpPr>
          <p:cNvPr id="9" name="Wolkvormige toelichting 8">
            <a:extLst>
              <a:ext uri="{FF2B5EF4-FFF2-40B4-BE49-F238E27FC236}">
                <a16:creationId xmlns:a16="http://schemas.microsoft.com/office/drawing/2014/main" id="{8E3F504A-66A8-3A4B-946B-790AD9919C1C}"/>
              </a:ext>
            </a:extLst>
          </p:cNvPr>
          <p:cNvSpPr/>
          <p:nvPr/>
        </p:nvSpPr>
        <p:spPr>
          <a:xfrm>
            <a:off x="9503228" y="5575027"/>
            <a:ext cx="1012371" cy="461418"/>
          </a:xfrm>
          <a:prstGeom prst="cloudCallout">
            <a:avLst>
              <a:gd name="adj1" fmla="val 71640"/>
              <a:gd name="adj2" fmla="val 53064"/>
            </a:avLst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nl-NL" sz="1600" err="1"/>
              <a:t>Spira</a:t>
            </a:r>
            <a:endParaRPr lang="nl-NL" sz="160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5BECDE6-C284-234F-A552-207A1CD72E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5027"/>
            <a:ext cx="7200000" cy="40500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0B47D55-20B2-FD45-A833-0E75EBBEB7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885" y="2475736"/>
            <a:ext cx="7200000" cy="40500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3395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FD753-C0A6-1046-8F19-3311BA91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400" err="1"/>
              <a:t>Parnassia</a:t>
            </a:r>
            <a:r>
              <a:rPr lang="nl-NL" sz="4400"/>
              <a:t> – Bizon (2019)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E9289762-B4D4-FB47-A523-B8DEE3D071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9349884"/>
              </p:ext>
            </p:extLst>
          </p:nvPr>
        </p:nvGraphicFramePr>
        <p:xfrm>
          <a:off x="838200" y="1825625"/>
          <a:ext cx="10515600" cy="3268980"/>
        </p:xfrm>
        <a:graphic>
          <a:graphicData uri="http://schemas.openxmlformats.org/drawingml/2006/table">
            <a:tbl>
              <a:tblPr bandRow="1">
                <a:tableStyleId>{ED083AE6-46FA-4A59-8FB0-9F97EB10719F}</a:tableStyleId>
              </a:tblPr>
              <a:tblGrid>
                <a:gridCol w="2950029">
                  <a:extLst>
                    <a:ext uri="{9D8B030D-6E8A-4147-A177-3AD203B41FA5}">
                      <a16:colId xmlns:a16="http://schemas.microsoft.com/office/drawing/2014/main" val="1086098416"/>
                    </a:ext>
                  </a:extLst>
                </a:gridCol>
                <a:gridCol w="7565571">
                  <a:extLst>
                    <a:ext uri="{9D8B030D-6E8A-4147-A177-3AD203B41FA5}">
                      <a16:colId xmlns:a16="http://schemas.microsoft.com/office/drawing/2014/main" val="2787007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Context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Rebuild</a:t>
                      </a:r>
                      <a:r>
                        <a:rPr lang="nl-NL" sz="1400"/>
                        <a:t> of IT hardware </a:t>
                      </a:r>
                      <a:r>
                        <a:rPr lang="nl-NL" sz="1400" err="1"/>
                        <a:t>infrastructure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629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Role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Spira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advisor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78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Inflectra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products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r>
                        <a:rPr lang="nl-NL" sz="140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u="sng" err="1"/>
                        <a:t>SpiraPlan</a:t>
                      </a:r>
                      <a:endParaRPr lang="nl-NL" sz="1400" u="sn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293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Artifacts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Templates / Plan board / </a:t>
                      </a:r>
                      <a:r>
                        <a:rPr lang="nl-NL" sz="1400" err="1"/>
                        <a:t>Requirements</a:t>
                      </a:r>
                      <a:r>
                        <a:rPr lang="nl-NL" sz="1400"/>
                        <a:t> / </a:t>
                      </a:r>
                      <a:r>
                        <a:rPr lang="nl-NL" sz="1400" u="sng" err="1"/>
                        <a:t>Risks</a:t>
                      </a:r>
                      <a:r>
                        <a:rPr lang="nl-NL" sz="1400"/>
                        <a:t> / Releases / Test cases / </a:t>
                      </a:r>
                      <a:r>
                        <a:rPr lang="nl-NL" sz="1400" err="1"/>
                        <a:t>Incidents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285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Highlights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Default template </a:t>
                      </a:r>
                      <a:r>
                        <a:rPr lang="nl-NL" sz="1400" err="1"/>
                        <a:t>created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for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the</a:t>
                      </a:r>
                      <a:r>
                        <a:rPr lang="nl-NL" sz="1400"/>
                        <a:t> program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 err="1"/>
                        <a:t>Implementation</a:t>
                      </a:r>
                      <a:r>
                        <a:rPr lang="nl-NL" sz="1400"/>
                        <a:t> of risk management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 err="1"/>
                        <a:t>Exploring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the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possibilities</a:t>
                      </a:r>
                      <a:r>
                        <a:rPr lang="nl-NL" sz="1400"/>
                        <a:t> of </a:t>
                      </a:r>
                      <a:r>
                        <a:rPr lang="nl-NL" sz="1400" err="1"/>
                        <a:t>SpiraPlan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with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the</a:t>
                      </a:r>
                      <a:r>
                        <a:rPr lang="nl-NL" sz="1400"/>
                        <a:t> test manager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363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Customization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nl-NL" sz="1400" err="1"/>
                        <a:t>Specific</a:t>
                      </a:r>
                      <a:r>
                        <a:rPr lang="nl-NL" sz="1400"/>
                        <a:t> types of test cases, </a:t>
                      </a:r>
                      <a:r>
                        <a:rPr lang="nl-NL" sz="1400" err="1"/>
                        <a:t>and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incidents</a:t>
                      </a:r>
                      <a:r>
                        <a:rPr lang="nl-NL" sz="1400"/>
                        <a:t>, </a:t>
                      </a:r>
                      <a:r>
                        <a:rPr lang="nl-NL" sz="1400" err="1"/>
                        <a:t>fully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customized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work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flows</a:t>
                      </a:r>
                      <a:r>
                        <a:rPr lang="nl-NL" sz="1400"/>
                        <a:t>, field </a:t>
                      </a:r>
                      <a:r>
                        <a:rPr lang="nl-NL" sz="1400" err="1"/>
                        <a:t>settings</a:t>
                      </a:r>
                      <a:r>
                        <a:rPr lang="nl-NL" sz="1400"/>
                        <a:t>, Plan board </a:t>
                      </a:r>
                      <a:r>
                        <a:rPr lang="nl-NL" sz="1400" err="1"/>
                        <a:t>used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including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tasks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and</a:t>
                      </a:r>
                      <a:r>
                        <a:rPr lang="nl-NL" sz="1400"/>
                        <a:t> test cases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194491"/>
                  </a:ext>
                </a:extLst>
              </a:tr>
            </a:tbl>
          </a:graphicData>
        </a:graphic>
      </p:graphicFrame>
      <p:pic>
        <p:nvPicPr>
          <p:cNvPr id="7" name="Afbeelding 6">
            <a:extLst>
              <a:ext uri="{FF2B5EF4-FFF2-40B4-BE49-F238E27FC236}">
                <a16:creationId xmlns:a16="http://schemas.microsoft.com/office/drawing/2014/main" id="{69A9D558-2ECC-2149-89EE-68CD965D10E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633800" y="5805736"/>
            <a:ext cx="720000" cy="720000"/>
          </a:xfrm>
          <a:prstGeom prst="rect">
            <a:avLst/>
          </a:prstGeom>
        </p:spPr>
      </p:pic>
      <p:sp>
        <p:nvSpPr>
          <p:cNvPr id="9" name="Wolkvormige toelichting 8">
            <a:extLst>
              <a:ext uri="{FF2B5EF4-FFF2-40B4-BE49-F238E27FC236}">
                <a16:creationId xmlns:a16="http://schemas.microsoft.com/office/drawing/2014/main" id="{8E3F504A-66A8-3A4B-946B-790AD9919C1C}"/>
              </a:ext>
            </a:extLst>
          </p:cNvPr>
          <p:cNvSpPr/>
          <p:nvPr/>
        </p:nvSpPr>
        <p:spPr>
          <a:xfrm>
            <a:off x="9503228" y="5575027"/>
            <a:ext cx="1012371" cy="461418"/>
          </a:xfrm>
          <a:prstGeom prst="cloudCallout">
            <a:avLst>
              <a:gd name="adj1" fmla="val 71640"/>
              <a:gd name="adj2" fmla="val 53064"/>
            </a:avLst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nl-NL" sz="1600" err="1"/>
              <a:t>Spira</a:t>
            </a:r>
            <a:endParaRPr lang="nl-NL" sz="1600"/>
          </a:p>
        </p:txBody>
      </p:sp>
    </p:spTree>
    <p:extLst>
      <p:ext uri="{BB962C8B-B14F-4D97-AF65-F5344CB8AC3E}">
        <p14:creationId xmlns:p14="http://schemas.microsoft.com/office/powerpoint/2010/main" val="1818573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FD753-C0A6-1046-8F19-3311BA91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400" err="1"/>
              <a:t>Parnassia</a:t>
            </a:r>
            <a:r>
              <a:rPr lang="nl-NL" sz="4400"/>
              <a:t> – Bizon (2019)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472F221-380B-204B-B8BF-B64E669DA7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04000"/>
            <a:ext cx="7200000" cy="40500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7268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FD753-C0A6-1046-8F19-3311BA91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400" err="1"/>
              <a:t>Parnassia</a:t>
            </a:r>
            <a:r>
              <a:rPr lang="nl-NL" sz="4400"/>
              <a:t> – G-E-A-R-S (2019)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E9289762-B4D4-FB47-A523-B8DEE3D071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4333425"/>
              </p:ext>
            </p:extLst>
          </p:nvPr>
        </p:nvGraphicFramePr>
        <p:xfrm>
          <a:off x="838200" y="1825625"/>
          <a:ext cx="10515600" cy="2308860"/>
        </p:xfrm>
        <a:graphic>
          <a:graphicData uri="http://schemas.openxmlformats.org/drawingml/2006/table">
            <a:tbl>
              <a:tblPr bandRow="1">
                <a:tableStyleId>{ED083AE6-46FA-4A59-8FB0-9F97EB10719F}</a:tableStyleId>
              </a:tblPr>
              <a:tblGrid>
                <a:gridCol w="2950029">
                  <a:extLst>
                    <a:ext uri="{9D8B030D-6E8A-4147-A177-3AD203B41FA5}">
                      <a16:colId xmlns:a16="http://schemas.microsoft.com/office/drawing/2014/main" val="1086098416"/>
                    </a:ext>
                  </a:extLst>
                </a:gridCol>
                <a:gridCol w="7565571">
                  <a:extLst>
                    <a:ext uri="{9D8B030D-6E8A-4147-A177-3AD203B41FA5}">
                      <a16:colId xmlns:a16="http://schemas.microsoft.com/office/drawing/2014/main" val="2787007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Context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Replacement</a:t>
                      </a:r>
                      <a:r>
                        <a:rPr lang="nl-NL" sz="1400"/>
                        <a:t> of time </a:t>
                      </a:r>
                      <a:r>
                        <a:rPr lang="nl-NL" sz="1400" err="1"/>
                        <a:t>table</a:t>
                      </a:r>
                      <a:r>
                        <a:rPr lang="nl-NL" sz="1400"/>
                        <a:t> system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629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Role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Initiating</a:t>
                      </a:r>
                      <a:r>
                        <a:rPr lang="nl-NL" sz="1400"/>
                        <a:t> program manager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78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Inflectra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products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r>
                        <a:rPr lang="nl-NL" sz="140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u="sng" err="1"/>
                        <a:t>SpiraPlan</a:t>
                      </a:r>
                      <a:endParaRPr lang="nl-NL" sz="1400" u="sn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293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Artifacts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Initiation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phase</a:t>
                      </a:r>
                      <a:r>
                        <a:rPr lang="nl-NL" sz="1400"/>
                        <a:t> no </a:t>
                      </a:r>
                      <a:r>
                        <a:rPr lang="nl-NL" sz="1400" err="1"/>
                        <a:t>usage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yet</a:t>
                      </a:r>
                      <a:r>
                        <a:rPr lang="nl-NL" sz="1400"/>
                        <a:t>, </a:t>
                      </a:r>
                      <a:r>
                        <a:rPr lang="nl-NL" sz="1400" err="1"/>
                        <a:t>only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configuration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285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Highlights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363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Customization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nl-NL" sz="1400" err="1"/>
                        <a:t>Specific</a:t>
                      </a:r>
                      <a:r>
                        <a:rPr lang="nl-NL" sz="1400"/>
                        <a:t> types of test cases, </a:t>
                      </a:r>
                      <a:r>
                        <a:rPr lang="nl-NL" sz="1400" err="1"/>
                        <a:t>and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incidents</a:t>
                      </a:r>
                      <a:r>
                        <a:rPr lang="nl-NL" sz="1400"/>
                        <a:t>, </a:t>
                      </a:r>
                      <a:r>
                        <a:rPr lang="nl-NL" sz="1400" err="1"/>
                        <a:t>fully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customized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work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flows</a:t>
                      </a:r>
                      <a:r>
                        <a:rPr lang="nl-NL" sz="1400"/>
                        <a:t>, field </a:t>
                      </a:r>
                      <a:r>
                        <a:rPr lang="nl-NL" sz="1400" err="1"/>
                        <a:t>settings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194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37263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FD753-C0A6-1046-8F19-3311BA91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400" err="1"/>
              <a:t>Parnassia</a:t>
            </a:r>
            <a:r>
              <a:rPr lang="nl-NL" sz="4400"/>
              <a:t> – G-E-A-R-S (2019)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6E81D77-6A33-DB46-A836-280725E5FF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" y="1404000"/>
            <a:ext cx="7200000" cy="40500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5752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B3FFA5-16A5-4793-8562-8311DA0B4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45" y="474786"/>
            <a:ext cx="5800574" cy="2338754"/>
          </a:xfrm>
        </p:spPr>
        <p:txBody>
          <a:bodyPr>
            <a:normAutofit/>
          </a:bodyPr>
          <a:lstStyle/>
          <a:p>
            <a:r>
              <a:rPr lang="en-US" sz="6000"/>
              <a:t>Robust-IT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1E91231-68B2-324F-80F1-06C521B927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330" y="4626428"/>
            <a:ext cx="1844776" cy="1800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7D5F991-0393-9344-B042-A710F4DE97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931" y="2529000"/>
            <a:ext cx="1844925" cy="1800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D468DAE-8C51-8745-8DBC-DBD75B8996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898" y="4626428"/>
            <a:ext cx="184492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38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CECB67-1DDD-4BFB-B617-AE219F767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Session Aims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7CD3F-F2F8-4736-A394-9C0143E2D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/>
              <a:t>Compare several projects using </a:t>
            </a:r>
            <a:r>
              <a:rPr lang="en-US" sz="3200" err="1"/>
              <a:t>Spira</a:t>
            </a:r>
            <a:endParaRPr lang="en-US" sz="3200"/>
          </a:p>
          <a:p>
            <a:pPr marL="0" indent="0">
              <a:buNone/>
            </a:pPr>
            <a:r>
              <a:rPr lang="en-US" sz="3200"/>
              <a:t>Understand the need for adaptation</a:t>
            </a:r>
          </a:p>
          <a:p>
            <a:pPr marL="0" indent="0">
              <a:buNone/>
            </a:pPr>
            <a:r>
              <a:rPr lang="en-US" sz="3200"/>
              <a:t>Conclusions and lessons learned to share</a:t>
            </a:r>
          </a:p>
        </p:txBody>
      </p:sp>
    </p:spTree>
    <p:extLst>
      <p:ext uri="{BB962C8B-B14F-4D97-AF65-F5344CB8AC3E}">
        <p14:creationId xmlns:p14="http://schemas.microsoft.com/office/powerpoint/2010/main" val="27315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FD753-C0A6-1046-8F19-3311BA91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400"/>
              <a:t>Robust-IT – </a:t>
            </a:r>
            <a:r>
              <a:rPr lang="nl-NL" sz="4400" err="1"/>
              <a:t>Start-up</a:t>
            </a:r>
            <a:r>
              <a:rPr lang="nl-NL" sz="4400"/>
              <a:t> (2019)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E9289762-B4D4-FB47-A523-B8DEE3D071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9972613"/>
              </p:ext>
            </p:extLst>
          </p:nvPr>
        </p:nvGraphicFramePr>
        <p:xfrm>
          <a:off x="838200" y="1825625"/>
          <a:ext cx="10515600" cy="2308860"/>
        </p:xfrm>
        <a:graphic>
          <a:graphicData uri="http://schemas.openxmlformats.org/drawingml/2006/table">
            <a:tbl>
              <a:tblPr bandRow="1">
                <a:tableStyleId>{ED083AE6-46FA-4A59-8FB0-9F97EB10719F}</a:tableStyleId>
              </a:tblPr>
              <a:tblGrid>
                <a:gridCol w="2950029">
                  <a:extLst>
                    <a:ext uri="{9D8B030D-6E8A-4147-A177-3AD203B41FA5}">
                      <a16:colId xmlns:a16="http://schemas.microsoft.com/office/drawing/2014/main" val="1086098416"/>
                    </a:ext>
                  </a:extLst>
                </a:gridCol>
                <a:gridCol w="7565571">
                  <a:extLst>
                    <a:ext uri="{9D8B030D-6E8A-4147-A177-3AD203B41FA5}">
                      <a16:colId xmlns:a16="http://schemas.microsoft.com/office/drawing/2014/main" val="2787007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Context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/>
                        <a:t>Solo </a:t>
                      </a:r>
                      <a:r>
                        <a:rPr lang="nl-NL" sz="1400" err="1"/>
                        <a:t>proprietorship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to</a:t>
                      </a:r>
                      <a:r>
                        <a:rPr lang="nl-NL" sz="1400"/>
                        <a:t> holding </a:t>
                      </a:r>
                      <a:r>
                        <a:rPr lang="nl-NL" sz="1400" err="1"/>
                        <a:t>with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two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daughter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entities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629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Role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Owner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78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Inflectra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products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r>
                        <a:rPr lang="nl-NL" sz="140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u="sng" err="1"/>
                        <a:t>SpiraPlan</a:t>
                      </a:r>
                      <a:endParaRPr lang="nl-NL" sz="1400" u="sn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293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Artifacts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Components</a:t>
                      </a:r>
                      <a:r>
                        <a:rPr lang="nl-NL" sz="1400"/>
                        <a:t> / Plan board / </a:t>
                      </a:r>
                      <a:r>
                        <a:rPr lang="nl-NL" sz="1400" err="1"/>
                        <a:t>Requirements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285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Highlights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 err="1"/>
                        <a:t>Used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the</a:t>
                      </a:r>
                      <a:r>
                        <a:rPr lang="nl-NL" sz="1400"/>
                        <a:t> plan board </a:t>
                      </a:r>
                      <a:r>
                        <a:rPr lang="nl-NL" sz="1400" err="1"/>
                        <a:t>to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create</a:t>
                      </a:r>
                      <a:r>
                        <a:rPr lang="nl-NL" sz="1400"/>
                        <a:t> a </a:t>
                      </a:r>
                      <a:r>
                        <a:rPr lang="nl-NL" sz="1400" err="1"/>
                        <a:t>prioritised</a:t>
                      </a:r>
                      <a:r>
                        <a:rPr lang="nl-NL" sz="1400"/>
                        <a:t> action list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363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Customization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nl-NL" sz="140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194491"/>
                  </a:ext>
                </a:extLst>
              </a:tr>
            </a:tbl>
          </a:graphicData>
        </a:graphic>
      </p:graphicFrame>
      <p:pic>
        <p:nvPicPr>
          <p:cNvPr id="5" name="Afbeelding 4">
            <a:extLst>
              <a:ext uri="{FF2B5EF4-FFF2-40B4-BE49-F238E27FC236}">
                <a16:creationId xmlns:a16="http://schemas.microsoft.com/office/drawing/2014/main" id="{0D086A7C-E42D-9148-8404-C766460CA27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633800" y="5805736"/>
            <a:ext cx="720000" cy="720000"/>
          </a:xfrm>
          <a:prstGeom prst="rect">
            <a:avLst/>
          </a:prstGeom>
        </p:spPr>
      </p:pic>
      <p:sp>
        <p:nvSpPr>
          <p:cNvPr id="6" name="Wolkvormige toelichting 5">
            <a:extLst>
              <a:ext uri="{FF2B5EF4-FFF2-40B4-BE49-F238E27FC236}">
                <a16:creationId xmlns:a16="http://schemas.microsoft.com/office/drawing/2014/main" id="{170D4F5C-D2D7-4243-8ABF-FD616DEC3508}"/>
              </a:ext>
            </a:extLst>
          </p:cNvPr>
          <p:cNvSpPr/>
          <p:nvPr/>
        </p:nvSpPr>
        <p:spPr>
          <a:xfrm>
            <a:off x="9503228" y="5575027"/>
            <a:ext cx="1012371" cy="461418"/>
          </a:xfrm>
          <a:prstGeom prst="cloudCallout">
            <a:avLst>
              <a:gd name="adj1" fmla="val 71640"/>
              <a:gd name="adj2" fmla="val 53064"/>
            </a:avLst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nl-NL" sz="1600" err="1"/>
              <a:t>Spira</a:t>
            </a:r>
            <a:endParaRPr lang="nl-NL" sz="1600"/>
          </a:p>
        </p:txBody>
      </p:sp>
    </p:spTree>
    <p:extLst>
      <p:ext uri="{BB962C8B-B14F-4D97-AF65-F5344CB8AC3E}">
        <p14:creationId xmlns:p14="http://schemas.microsoft.com/office/powerpoint/2010/main" val="12036681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FD753-C0A6-1046-8F19-3311BA91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400"/>
              <a:t>Robust-IT – </a:t>
            </a:r>
            <a:r>
              <a:rPr lang="nl-NL" sz="4400" err="1"/>
              <a:t>Start-up</a:t>
            </a:r>
            <a:r>
              <a:rPr lang="nl-NL" sz="4400"/>
              <a:t> (2019)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D086A7C-E42D-9148-8404-C766460CA27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633800" y="5805736"/>
            <a:ext cx="720000" cy="720000"/>
          </a:xfrm>
          <a:prstGeom prst="rect">
            <a:avLst/>
          </a:prstGeom>
        </p:spPr>
      </p:pic>
      <p:sp>
        <p:nvSpPr>
          <p:cNvPr id="6" name="Wolkvormige toelichting 5">
            <a:extLst>
              <a:ext uri="{FF2B5EF4-FFF2-40B4-BE49-F238E27FC236}">
                <a16:creationId xmlns:a16="http://schemas.microsoft.com/office/drawing/2014/main" id="{170D4F5C-D2D7-4243-8ABF-FD616DEC3508}"/>
              </a:ext>
            </a:extLst>
          </p:cNvPr>
          <p:cNvSpPr/>
          <p:nvPr/>
        </p:nvSpPr>
        <p:spPr>
          <a:xfrm>
            <a:off x="9503228" y="5575027"/>
            <a:ext cx="1012371" cy="461418"/>
          </a:xfrm>
          <a:prstGeom prst="cloudCallout">
            <a:avLst>
              <a:gd name="adj1" fmla="val 71640"/>
              <a:gd name="adj2" fmla="val 53064"/>
            </a:avLst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nl-NL" sz="1600" err="1"/>
              <a:t>Spira</a:t>
            </a:r>
            <a:endParaRPr lang="nl-NL" sz="16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C0290F7-45B8-B446-AFD6-71CB65CF3F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04000"/>
            <a:ext cx="7200000" cy="40500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57542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B3FFA5-16A5-4793-8562-8311DA0B4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45" y="474786"/>
            <a:ext cx="5800574" cy="2338754"/>
          </a:xfrm>
        </p:spPr>
        <p:txBody>
          <a:bodyPr>
            <a:normAutofit fontScale="90000"/>
          </a:bodyPr>
          <a:lstStyle/>
          <a:p>
            <a:r>
              <a:rPr lang="en-US" sz="6000" err="1"/>
              <a:t>Iroquios</a:t>
            </a:r>
            <a:r>
              <a:rPr lang="en-US" sz="6000"/>
              <a:t> </a:t>
            </a:r>
            <a:r>
              <a:rPr lang="en-US" sz="6000" err="1"/>
              <a:t>MkII</a:t>
            </a:r>
            <a:br>
              <a:rPr lang="en-US" sz="6000"/>
            </a:br>
            <a:r>
              <a:rPr lang="en-US" sz="6000"/>
              <a:t>Lady </a:t>
            </a:r>
            <a:r>
              <a:rPr lang="en-US" sz="6000" err="1"/>
              <a:t>Karemaniya</a:t>
            </a:r>
            <a:endParaRPr lang="en-US" sz="600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B3912C5-88BD-2246-B9F1-EF84A4809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3" y="2461985"/>
            <a:ext cx="7200000" cy="36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03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FD753-C0A6-1046-8F19-3311BA91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000" err="1"/>
              <a:t>Iroquios</a:t>
            </a:r>
            <a:r>
              <a:rPr lang="nl-NL" sz="4000"/>
              <a:t> </a:t>
            </a:r>
            <a:r>
              <a:rPr lang="nl-NL" sz="4000" err="1"/>
              <a:t>MkII</a:t>
            </a:r>
            <a:r>
              <a:rPr lang="nl-NL" sz="4000"/>
              <a:t> – Lady </a:t>
            </a:r>
            <a:r>
              <a:rPr lang="nl-NL" sz="4000" err="1"/>
              <a:t>Karemaniya</a:t>
            </a:r>
            <a:r>
              <a:rPr lang="nl-NL" sz="4000"/>
              <a:t> (2019 - ???)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DCE7B0A-199A-054D-8B95-960AA5E1C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485" y="1527403"/>
            <a:ext cx="9000000" cy="50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13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49B632-3893-9441-9DFB-611EA5D01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Conclusions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8488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CB95AA-E790-7344-91D3-CEFA3C6E2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Conclusions</a:t>
            </a:r>
            <a:r>
              <a:rPr lang="nl-NL"/>
              <a:t> / </a:t>
            </a:r>
            <a:r>
              <a:rPr lang="nl-NL" err="1"/>
              <a:t>lessons</a:t>
            </a:r>
            <a:r>
              <a:rPr lang="nl-NL"/>
              <a:t> </a:t>
            </a:r>
            <a:r>
              <a:rPr lang="nl-NL" err="1"/>
              <a:t>learned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971E0A-0220-1040-8EE8-ACE3337B9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nl-NL"/>
              <a:t>Every customer, </a:t>
            </a:r>
            <a:r>
              <a:rPr lang="nl-NL" err="1"/>
              <a:t>every</a:t>
            </a:r>
            <a:r>
              <a:rPr lang="nl-NL"/>
              <a:t> project </a:t>
            </a:r>
            <a:r>
              <a:rPr lang="nl-NL" err="1"/>
              <a:t>and</a:t>
            </a:r>
            <a:r>
              <a:rPr lang="nl-NL"/>
              <a:t> </a:t>
            </a:r>
            <a:r>
              <a:rPr lang="nl-NL" err="1"/>
              <a:t>every</a:t>
            </a:r>
            <a:r>
              <a:rPr lang="nl-NL"/>
              <a:t> product is </a:t>
            </a:r>
            <a:r>
              <a:rPr lang="nl-NL" err="1"/>
              <a:t>slightly</a:t>
            </a:r>
            <a:r>
              <a:rPr lang="nl-NL"/>
              <a:t> different, </a:t>
            </a:r>
            <a:r>
              <a:rPr lang="nl-NL" err="1"/>
              <a:t>think</a:t>
            </a:r>
            <a:r>
              <a:rPr lang="nl-NL"/>
              <a:t> </a:t>
            </a:r>
            <a:r>
              <a:rPr lang="nl-NL" err="1"/>
              <a:t>about</a:t>
            </a:r>
            <a:r>
              <a:rPr lang="nl-NL"/>
              <a:t> </a:t>
            </a:r>
            <a:r>
              <a:rPr lang="nl-NL" err="1"/>
              <a:t>that</a:t>
            </a:r>
            <a:r>
              <a:rPr lang="nl-NL"/>
              <a:t> </a:t>
            </a:r>
            <a:r>
              <a:rPr lang="nl-NL" err="1"/>
              <a:t>before</a:t>
            </a:r>
            <a:r>
              <a:rPr lang="nl-NL"/>
              <a:t> </a:t>
            </a:r>
            <a:r>
              <a:rPr lang="nl-NL" err="1"/>
              <a:t>configuring</a:t>
            </a:r>
            <a:r>
              <a:rPr lang="nl-NL"/>
              <a:t> </a:t>
            </a:r>
            <a:r>
              <a:rPr lang="nl-NL" err="1"/>
              <a:t>Spira</a:t>
            </a:r>
            <a:endParaRPr lang="nl-NL"/>
          </a:p>
          <a:p>
            <a:pPr marL="742950" indent="-742950">
              <a:buFont typeface="+mj-lt"/>
              <a:buAutoNum type="arabicPeriod"/>
            </a:pPr>
            <a:r>
              <a:rPr lang="nl-NL" err="1"/>
              <a:t>Spira</a:t>
            </a:r>
            <a:r>
              <a:rPr lang="nl-NL"/>
              <a:t> is </a:t>
            </a:r>
            <a:r>
              <a:rPr lang="nl-NL" err="1"/>
              <a:t>highly</a:t>
            </a:r>
            <a:r>
              <a:rPr lang="nl-NL"/>
              <a:t> </a:t>
            </a:r>
            <a:r>
              <a:rPr lang="nl-NL" err="1"/>
              <a:t>adaptable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changes in context, </a:t>
            </a:r>
            <a:r>
              <a:rPr lang="nl-NL" err="1"/>
              <a:t>use</a:t>
            </a:r>
            <a:r>
              <a:rPr lang="nl-NL"/>
              <a:t> </a:t>
            </a:r>
            <a:r>
              <a:rPr lang="nl-NL" err="1"/>
              <a:t>this</a:t>
            </a:r>
            <a:r>
              <a:rPr lang="nl-NL"/>
              <a:t> as </a:t>
            </a:r>
            <a:r>
              <a:rPr lang="nl-NL" err="1"/>
              <a:t>an</a:t>
            </a:r>
            <a:r>
              <a:rPr lang="nl-NL"/>
              <a:t> advantage, </a:t>
            </a:r>
            <a:r>
              <a:rPr lang="nl-NL" err="1"/>
              <a:t>learn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properly</a:t>
            </a:r>
            <a:r>
              <a:rPr lang="nl-NL"/>
              <a:t> </a:t>
            </a:r>
            <a:r>
              <a:rPr lang="nl-NL" err="1"/>
              <a:t>use</a:t>
            </a:r>
            <a:r>
              <a:rPr lang="nl-NL"/>
              <a:t> </a:t>
            </a:r>
            <a:r>
              <a:rPr lang="nl-NL" err="1"/>
              <a:t>your</a:t>
            </a:r>
            <a:r>
              <a:rPr lang="nl-NL"/>
              <a:t> tools</a:t>
            </a:r>
          </a:p>
          <a:p>
            <a:pPr marL="742950" indent="-742950">
              <a:buFont typeface="+mj-lt"/>
              <a:buAutoNum type="arabicPeriod"/>
            </a:pPr>
            <a:r>
              <a:rPr lang="nl-NL"/>
              <a:t>Constant </a:t>
            </a:r>
            <a:r>
              <a:rPr lang="nl-NL" err="1"/>
              <a:t>involvement</a:t>
            </a:r>
            <a:r>
              <a:rPr lang="nl-NL"/>
              <a:t> of </a:t>
            </a:r>
            <a:r>
              <a:rPr lang="nl-NL" err="1"/>
              <a:t>Spira</a:t>
            </a:r>
            <a:r>
              <a:rPr lang="nl-NL"/>
              <a:t> </a:t>
            </a:r>
            <a:r>
              <a:rPr lang="nl-NL" err="1"/>
              <a:t>knowledge</a:t>
            </a:r>
            <a:r>
              <a:rPr lang="nl-NL"/>
              <a:t> in a project is </a:t>
            </a:r>
            <a:r>
              <a:rPr lang="nl-NL" err="1"/>
              <a:t>essential</a:t>
            </a:r>
            <a:r>
              <a:rPr lang="nl-NL"/>
              <a:t> </a:t>
            </a:r>
            <a:r>
              <a:rPr lang="nl-NL" err="1"/>
              <a:t>and</a:t>
            </a:r>
            <a:r>
              <a:rPr lang="nl-NL"/>
              <a:t> </a:t>
            </a:r>
            <a:r>
              <a:rPr lang="nl-NL" err="1"/>
              <a:t>can</a:t>
            </a:r>
            <a:r>
              <a:rPr lang="nl-NL"/>
              <a:t> make or break </a:t>
            </a:r>
            <a:r>
              <a:rPr lang="nl-NL" err="1"/>
              <a:t>the</a:t>
            </a:r>
            <a:r>
              <a:rPr lang="nl-NL"/>
              <a:t> project </a:t>
            </a:r>
            <a:r>
              <a:rPr lang="nl-NL" err="1"/>
              <a:t>and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commitment </a:t>
            </a:r>
            <a:r>
              <a:rPr lang="nl-NL" err="1"/>
              <a:t>for</a:t>
            </a:r>
            <a:r>
              <a:rPr lang="nl-NL"/>
              <a:t> </a:t>
            </a:r>
            <a:r>
              <a:rPr lang="nl-NL" err="1"/>
              <a:t>using</a:t>
            </a:r>
            <a:r>
              <a:rPr lang="nl-NL"/>
              <a:t> </a:t>
            </a:r>
            <a:r>
              <a:rPr lang="nl-NL" err="1"/>
              <a:t>Spira</a:t>
            </a:r>
            <a:r>
              <a:rPr lang="nl-NL"/>
              <a:t> </a:t>
            </a:r>
            <a:r>
              <a:rPr lang="nl-NL" err="1"/>
              <a:t>products</a:t>
            </a:r>
            <a:endParaRPr lang="nl-NL"/>
          </a:p>
          <a:p>
            <a:pPr marL="742950" indent="-742950">
              <a:buFont typeface="+mj-lt"/>
              <a:buAutoNum type="arabicPeriod"/>
            </a:pPr>
            <a:r>
              <a:rPr lang="nl-NL"/>
              <a:t>“</a:t>
            </a:r>
            <a:r>
              <a:rPr lang="nl-NL" err="1"/>
              <a:t>When</a:t>
            </a:r>
            <a:r>
              <a:rPr lang="nl-NL"/>
              <a:t> </a:t>
            </a:r>
            <a:r>
              <a:rPr lang="nl-NL" err="1"/>
              <a:t>configured</a:t>
            </a:r>
            <a:r>
              <a:rPr lang="nl-NL"/>
              <a:t> </a:t>
            </a:r>
            <a:r>
              <a:rPr lang="nl-NL" err="1"/>
              <a:t>with</a:t>
            </a:r>
            <a:r>
              <a:rPr lang="nl-NL"/>
              <a:t> care, </a:t>
            </a:r>
            <a:r>
              <a:rPr lang="nl-NL" err="1"/>
              <a:t>adapted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context </a:t>
            </a:r>
            <a:r>
              <a:rPr lang="nl-NL" err="1"/>
              <a:t>and</a:t>
            </a:r>
            <a:r>
              <a:rPr lang="nl-NL"/>
              <a:t> </a:t>
            </a:r>
            <a:r>
              <a:rPr lang="nl-NL" err="1"/>
              <a:t>managed</a:t>
            </a:r>
            <a:r>
              <a:rPr lang="nl-NL"/>
              <a:t> </a:t>
            </a:r>
            <a:r>
              <a:rPr lang="nl-NL" err="1"/>
              <a:t>properly</a:t>
            </a:r>
            <a:r>
              <a:rPr lang="nl-NL"/>
              <a:t> SpiraTest / </a:t>
            </a:r>
            <a:r>
              <a:rPr lang="nl-NL" err="1"/>
              <a:t>SpiraTeam</a:t>
            </a:r>
            <a:r>
              <a:rPr lang="nl-NL"/>
              <a:t> / </a:t>
            </a:r>
            <a:r>
              <a:rPr lang="nl-NL" err="1"/>
              <a:t>SpiraPlan</a:t>
            </a:r>
            <a:r>
              <a:rPr lang="nl-NL"/>
              <a:t> is </a:t>
            </a:r>
            <a:r>
              <a:rPr lang="nl-NL" err="1"/>
              <a:t>the</a:t>
            </a:r>
            <a:r>
              <a:rPr lang="nl-NL"/>
              <a:t> best ALM </a:t>
            </a:r>
            <a:r>
              <a:rPr lang="nl-NL" err="1"/>
              <a:t>toolkit</a:t>
            </a:r>
            <a:r>
              <a:rPr lang="nl-NL"/>
              <a:t> </a:t>
            </a:r>
            <a:r>
              <a:rPr lang="nl-NL" err="1"/>
              <a:t>available</a:t>
            </a:r>
            <a:r>
              <a:rPr lang="nl-NL"/>
              <a:t> on </a:t>
            </a:r>
            <a:r>
              <a:rPr lang="nl-NL" err="1"/>
              <a:t>the</a:t>
            </a:r>
            <a:r>
              <a:rPr lang="nl-NL"/>
              <a:t> market”</a:t>
            </a:r>
            <a:br>
              <a:rPr lang="nl-NL"/>
            </a:br>
            <a:r>
              <a:rPr lang="nl-NL" sz="2500" i="1"/>
              <a:t>(personal opinion)</a:t>
            </a:r>
            <a:endParaRPr lang="nl-NL" i="1"/>
          </a:p>
        </p:txBody>
      </p:sp>
    </p:spTree>
    <p:extLst>
      <p:ext uri="{BB962C8B-B14F-4D97-AF65-F5344CB8AC3E}">
        <p14:creationId xmlns:p14="http://schemas.microsoft.com/office/powerpoint/2010/main" val="12620295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B8A0A69-0CC0-2E47-8FD4-85104B46E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177800"/>
            <a:ext cx="6502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425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F22EDE9-9B91-BE48-B057-F7707FBD8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8643"/>
            <a:ext cx="12192000" cy="453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21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B3FFA5-16A5-4793-8562-8311DA0B4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45" y="474786"/>
            <a:ext cx="5800574" cy="2338754"/>
          </a:xfrm>
        </p:spPr>
        <p:txBody>
          <a:bodyPr>
            <a:normAutofit/>
          </a:bodyPr>
          <a:lstStyle/>
          <a:p>
            <a:r>
              <a:rPr lang="en-US" sz="6000"/>
              <a:t>PostNL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ABEE795-5771-BF44-9760-CA368531C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000" y="325800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44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8E9FA48-1767-AD4B-8A5A-5F4069181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311" y="5168338"/>
            <a:ext cx="2408665" cy="168966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23296B1-D6BE-1046-B0AA-ADC363A848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C7537F2-38F9-214B-AB41-B99513B92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PostNL profile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0F63C20-6175-A042-AD23-B174E5DD1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449263" indent="-449263">
              <a:buFont typeface="Arial" panose="020B0604020202020204" pitchFamily="34" charset="0"/>
              <a:buChar char="•"/>
            </a:pPr>
            <a:r>
              <a:rPr lang="nl-NL" dirty="0"/>
              <a:t>Dutch mail monopolist with governmental heritage (1799)</a:t>
            </a:r>
          </a:p>
          <a:p>
            <a:pPr marL="449263" indent="-449263">
              <a:buFont typeface="Arial" panose="020B0604020202020204" pitchFamily="34" charset="0"/>
              <a:buChar char="•"/>
            </a:pPr>
            <a:r>
              <a:rPr lang="nl-NL" dirty="0" err="1"/>
              <a:t>Specialized</a:t>
            </a:r>
            <a:r>
              <a:rPr lang="nl-NL" dirty="0"/>
              <a:t> in turnover </a:t>
            </a:r>
            <a:r>
              <a:rPr lang="nl-NL" dirty="0" err="1"/>
              <a:t>decrease</a:t>
            </a:r>
            <a:endParaRPr lang="nl-NL" dirty="0"/>
          </a:p>
          <a:p>
            <a:pPr marL="906463" lvl="1" indent="-449263">
              <a:buFont typeface="Arial" panose="020B0604020202020204" pitchFamily="34" charset="0"/>
              <a:buChar char="•"/>
            </a:pPr>
            <a:r>
              <a:rPr lang="nl-NL" dirty="0"/>
              <a:t>Mail -10% / -15% </a:t>
            </a:r>
            <a:r>
              <a:rPr lang="nl-NL" dirty="0" err="1"/>
              <a:t>each</a:t>
            </a:r>
            <a:r>
              <a:rPr lang="nl-NL" dirty="0"/>
              <a:t> </a:t>
            </a:r>
            <a:r>
              <a:rPr lang="nl-NL" dirty="0" err="1"/>
              <a:t>year</a:t>
            </a:r>
            <a:endParaRPr lang="nl-NL" dirty="0"/>
          </a:p>
          <a:p>
            <a:pPr marL="906463" lvl="1" indent="-449263">
              <a:buFont typeface="Arial" panose="020B0604020202020204" pitchFamily="34" charset="0"/>
              <a:buChar char="•"/>
            </a:pPr>
            <a:r>
              <a:rPr lang="nl-NL" dirty="0" err="1"/>
              <a:t>Parcels</a:t>
            </a:r>
            <a:r>
              <a:rPr lang="nl-NL" dirty="0"/>
              <a:t> </a:t>
            </a:r>
            <a:r>
              <a:rPr lang="nl-NL" dirty="0" err="1"/>
              <a:t>little</a:t>
            </a:r>
            <a:r>
              <a:rPr lang="nl-NL" dirty="0"/>
              <a:t> </a:t>
            </a:r>
            <a:r>
              <a:rPr lang="nl-NL" dirty="0" err="1"/>
              <a:t>growth</a:t>
            </a:r>
            <a:r>
              <a:rPr lang="nl-NL" dirty="0"/>
              <a:t> but </a:t>
            </a:r>
            <a:r>
              <a:rPr lang="nl-NL" dirty="0" err="1"/>
              <a:t>lots</a:t>
            </a:r>
            <a:r>
              <a:rPr lang="nl-NL" dirty="0"/>
              <a:t> of </a:t>
            </a:r>
            <a:r>
              <a:rPr lang="nl-NL" dirty="0" err="1"/>
              <a:t>competition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low </a:t>
            </a:r>
            <a:r>
              <a:rPr lang="nl-NL" dirty="0" err="1"/>
              <a:t>margins</a:t>
            </a:r>
            <a:endParaRPr lang="nl-NL" dirty="0"/>
          </a:p>
          <a:p>
            <a:pPr marL="449263" indent="-449263">
              <a:buFont typeface="Arial" panose="020B0604020202020204" pitchFamily="34" charset="0"/>
              <a:buChar char="•"/>
            </a:pPr>
            <a:r>
              <a:rPr lang="nl-NL" dirty="0"/>
              <a:t>Turnover 3.1 billion dollar</a:t>
            </a:r>
          </a:p>
          <a:p>
            <a:pPr marL="449263" indent="-449263">
              <a:buFont typeface="Arial" panose="020B0604020202020204" pitchFamily="34" charset="0"/>
              <a:buChar char="•"/>
            </a:pPr>
            <a:r>
              <a:rPr lang="nl-NL" dirty="0"/>
              <a:t>38,000 employees</a:t>
            </a:r>
          </a:p>
          <a:p>
            <a:pPr marL="449263" indent="-449263">
              <a:buFont typeface="Arial" panose="020B0604020202020204" pitchFamily="34" charset="0"/>
              <a:buChar char="•"/>
            </a:pPr>
            <a:r>
              <a:rPr lang="nl-NL" dirty="0"/>
              <a:t>International satellite companies throughout Europe</a:t>
            </a:r>
          </a:p>
          <a:p>
            <a:pPr marL="449263" indent="-449263">
              <a:buFont typeface="Arial" panose="020B0604020202020204" pitchFamily="34" charset="0"/>
              <a:buChar char="•"/>
            </a:pPr>
            <a:r>
              <a:rPr lang="nl-NL" dirty="0" err="1"/>
              <a:t>Spira</a:t>
            </a:r>
            <a:r>
              <a:rPr lang="nl-NL" dirty="0"/>
              <a:t> user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years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9927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FD753-C0A6-1046-8F19-3311BA91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800"/>
              <a:t>PostNL – Internet Explorer update (2014)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E9289762-B4D4-FB47-A523-B8DEE3D071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6561914"/>
              </p:ext>
            </p:extLst>
          </p:nvPr>
        </p:nvGraphicFramePr>
        <p:xfrm>
          <a:off x="838200" y="1825625"/>
          <a:ext cx="10515600" cy="3268980"/>
        </p:xfrm>
        <a:graphic>
          <a:graphicData uri="http://schemas.openxmlformats.org/drawingml/2006/table">
            <a:tbl>
              <a:tblPr bandRow="1">
                <a:tableStyleId>{ED083AE6-46FA-4A59-8FB0-9F97EB10719F}</a:tableStyleId>
              </a:tblPr>
              <a:tblGrid>
                <a:gridCol w="2950029">
                  <a:extLst>
                    <a:ext uri="{9D8B030D-6E8A-4147-A177-3AD203B41FA5}">
                      <a16:colId xmlns:a16="http://schemas.microsoft.com/office/drawing/2014/main" val="1086098416"/>
                    </a:ext>
                  </a:extLst>
                </a:gridCol>
                <a:gridCol w="7565571">
                  <a:extLst>
                    <a:ext uri="{9D8B030D-6E8A-4147-A177-3AD203B41FA5}">
                      <a16:colId xmlns:a16="http://schemas.microsoft.com/office/drawing/2014/main" val="2787007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Context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IE upgrade impact &gt;300 web </a:t>
                      </a:r>
                      <a:r>
                        <a:rPr lang="nl-NL" sz="1400" err="1"/>
                        <a:t>based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applications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629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Role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Test manager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024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Inflectra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products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r>
                        <a:rPr lang="nl-NL" sz="140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SpiraTest (</a:t>
                      </a:r>
                      <a:r>
                        <a:rPr lang="nl-NL" sz="1400" err="1"/>
                        <a:t>old</a:t>
                      </a:r>
                      <a:r>
                        <a:rPr lang="nl-NL" sz="1400"/>
                        <a:t> on </a:t>
                      </a:r>
                      <a:r>
                        <a:rPr lang="nl-NL" sz="1400" err="1"/>
                        <a:t>premise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version</a:t>
                      </a:r>
                      <a:r>
                        <a:rPr lang="nl-NL" sz="140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293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Artifacts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Test cases / </a:t>
                      </a:r>
                      <a:r>
                        <a:rPr lang="nl-NL" sz="1400" err="1"/>
                        <a:t>Incidents</a:t>
                      </a:r>
                      <a:r>
                        <a:rPr lang="nl-NL" sz="1400"/>
                        <a:t> / </a:t>
                      </a:r>
                      <a:r>
                        <a:rPr lang="nl-NL" sz="1400" err="1"/>
                        <a:t>Documents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285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Highlights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300 </a:t>
                      </a:r>
                      <a:r>
                        <a:rPr lang="nl-NL" sz="1400" err="1"/>
                        <a:t>identical</a:t>
                      </a:r>
                      <a:r>
                        <a:rPr lang="nl-NL" sz="1400"/>
                        <a:t> testcases </a:t>
                      </a:r>
                      <a:r>
                        <a:rPr lang="nl-NL" sz="1400" err="1"/>
                        <a:t>uploaded</a:t>
                      </a:r>
                      <a:r>
                        <a:rPr lang="nl-NL" sz="1400"/>
                        <a:t> at </a:t>
                      </a:r>
                      <a:r>
                        <a:rPr lang="nl-NL" sz="1400" err="1"/>
                        <a:t>once</a:t>
                      </a:r>
                      <a:r>
                        <a:rPr lang="nl-NL" sz="1400"/>
                        <a:t> (checklists RT)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Over 65 ‘testers’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 err="1"/>
                        <a:t>Timeboxed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hunting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for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results</a:t>
                      </a:r>
                      <a:endParaRPr lang="nl-NL" sz="1400"/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Document </a:t>
                      </a:r>
                      <a:r>
                        <a:rPr lang="nl-NL" sz="1400" err="1"/>
                        <a:t>section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for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known</a:t>
                      </a:r>
                      <a:r>
                        <a:rPr lang="nl-NL" sz="1400"/>
                        <a:t> issues </a:t>
                      </a:r>
                      <a:r>
                        <a:rPr lang="nl-NL" sz="1400" err="1"/>
                        <a:t>and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work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instructions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363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Customization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l-NL" sz="1400"/>
                        <a:t>None, out of </a:t>
                      </a:r>
                      <a:r>
                        <a:rPr lang="nl-NL" sz="1400" err="1"/>
                        <a:t>the</a:t>
                      </a:r>
                      <a:r>
                        <a:rPr lang="nl-NL" sz="1400"/>
                        <a:t> box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194491"/>
                  </a:ext>
                </a:extLst>
              </a:tr>
            </a:tbl>
          </a:graphicData>
        </a:graphic>
      </p:graphicFrame>
      <p:pic>
        <p:nvPicPr>
          <p:cNvPr id="6" name="Afbeelding 5">
            <a:extLst>
              <a:ext uri="{FF2B5EF4-FFF2-40B4-BE49-F238E27FC236}">
                <a16:creationId xmlns:a16="http://schemas.microsoft.com/office/drawing/2014/main" id="{FDEE1522-5DF1-9746-BA8D-1A6E21D284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633800" y="5772875"/>
            <a:ext cx="720000" cy="720000"/>
          </a:xfrm>
          <a:prstGeom prst="rect">
            <a:avLst/>
          </a:prstGeom>
        </p:spPr>
      </p:pic>
      <p:sp>
        <p:nvSpPr>
          <p:cNvPr id="9" name="Wolkvormige toelichting 8">
            <a:extLst>
              <a:ext uri="{FF2B5EF4-FFF2-40B4-BE49-F238E27FC236}">
                <a16:creationId xmlns:a16="http://schemas.microsoft.com/office/drawing/2014/main" id="{8E3F504A-66A8-3A4B-946B-790AD9919C1C}"/>
              </a:ext>
            </a:extLst>
          </p:cNvPr>
          <p:cNvSpPr/>
          <p:nvPr/>
        </p:nvSpPr>
        <p:spPr>
          <a:xfrm>
            <a:off x="9503228" y="5575027"/>
            <a:ext cx="1012371" cy="461418"/>
          </a:xfrm>
          <a:prstGeom prst="cloudCallout">
            <a:avLst>
              <a:gd name="adj1" fmla="val 71640"/>
              <a:gd name="adj2" fmla="val 53064"/>
            </a:avLst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nl-NL" sz="1600" err="1"/>
              <a:t>Spira</a:t>
            </a:r>
            <a:endParaRPr lang="nl-NL" sz="1600"/>
          </a:p>
        </p:txBody>
      </p:sp>
    </p:spTree>
    <p:extLst>
      <p:ext uri="{BB962C8B-B14F-4D97-AF65-F5344CB8AC3E}">
        <p14:creationId xmlns:p14="http://schemas.microsoft.com/office/powerpoint/2010/main" val="2102154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FD753-C0A6-1046-8F19-3311BA91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800"/>
              <a:t>PostNL – SAP IaaS (2014/2015)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E9289762-B4D4-FB47-A523-B8DEE3D071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3281585"/>
              </p:ext>
            </p:extLst>
          </p:nvPr>
        </p:nvGraphicFramePr>
        <p:xfrm>
          <a:off x="838200" y="1825625"/>
          <a:ext cx="10515600" cy="3589020"/>
        </p:xfrm>
        <a:graphic>
          <a:graphicData uri="http://schemas.openxmlformats.org/drawingml/2006/table">
            <a:tbl>
              <a:tblPr bandRow="1">
                <a:tableStyleId>{ED083AE6-46FA-4A59-8FB0-9F97EB10719F}</a:tableStyleId>
              </a:tblPr>
              <a:tblGrid>
                <a:gridCol w="2950029">
                  <a:extLst>
                    <a:ext uri="{9D8B030D-6E8A-4147-A177-3AD203B41FA5}">
                      <a16:colId xmlns:a16="http://schemas.microsoft.com/office/drawing/2014/main" val="1086098416"/>
                    </a:ext>
                  </a:extLst>
                </a:gridCol>
                <a:gridCol w="7565571">
                  <a:extLst>
                    <a:ext uri="{9D8B030D-6E8A-4147-A177-3AD203B41FA5}">
                      <a16:colId xmlns:a16="http://schemas.microsoft.com/office/drawing/2014/main" val="2787007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Context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Outsourced</a:t>
                      </a:r>
                      <a:r>
                        <a:rPr lang="nl-NL" sz="1400"/>
                        <a:t> </a:t>
                      </a:r>
                      <a:r>
                        <a:rPr lang="nl-NL" sz="1400" u="sng" err="1"/>
                        <a:t>rebuild</a:t>
                      </a:r>
                      <a:r>
                        <a:rPr lang="nl-NL" sz="1400"/>
                        <a:t> of 123 SAP systems </a:t>
                      </a:r>
                      <a:r>
                        <a:rPr lang="nl-NL" sz="1400" err="1"/>
                        <a:t>and</a:t>
                      </a:r>
                      <a:r>
                        <a:rPr lang="nl-NL" sz="1400"/>
                        <a:t> 1300 interfaces without down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629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Role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Test manager later program manager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78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Inflectra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products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r>
                        <a:rPr lang="nl-NL" sz="140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SpiraTest (</a:t>
                      </a:r>
                      <a:r>
                        <a:rPr lang="nl-NL" sz="1400" err="1"/>
                        <a:t>old</a:t>
                      </a:r>
                      <a:r>
                        <a:rPr lang="nl-NL" sz="1400"/>
                        <a:t> on </a:t>
                      </a:r>
                      <a:r>
                        <a:rPr lang="nl-NL" sz="1400" err="1"/>
                        <a:t>premise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version</a:t>
                      </a:r>
                      <a:r>
                        <a:rPr lang="nl-NL" sz="1400"/>
                        <a:t>, later </a:t>
                      </a:r>
                      <a:r>
                        <a:rPr lang="nl-NL" sz="1400" err="1"/>
                        <a:t>cloud</a:t>
                      </a:r>
                      <a:r>
                        <a:rPr lang="nl-NL" sz="1400"/>
                        <a:t>), </a:t>
                      </a:r>
                      <a:r>
                        <a:rPr lang="nl-NL" sz="1400" err="1"/>
                        <a:t>old</a:t>
                      </a:r>
                      <a:r>
                        <a:rPr lang="nl-NL" sz="1400"/>
                        <a:t> TC </a:t>
                      </a:r>
                      <a:r>
                        <a:rPr lang="nl-NL" sz="1400" err="1"/>
                        <a:t>structure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essential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for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reporting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293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Artifacts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Releases / Test cases / </a:t>
                      </a:r>
                      <a:r>
                        <a:rPr lang="nl-NL" sz="1400" err="1"/>
                        <a:t>Incidents</a:t>
                      </a:r>
                      <a:r>
                        <a:rPr lang="nl-NL" sz="1400"/>
                        <a:t> / </a:t>
                      </a:r>
                      <a:r>
                        <a:rPr lang="nl-NL" sz="1400" err="1"/>
                        <a:t>Documents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285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Highlights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5 clusters of systems in five major releases </a:t>
                      </a:r>
                      <a:r>
                        <a:rPr lang="nl-NL" sz="1400" err="1"/>
                        <a:t>all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with</a:t>
                      </a:r>
                      <a:r>
                        <a:rPr lang="nl-NL" sz="1400"/>
                        <a:t> 4 sub releases (DTAP)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 err="1"/>
                        <a:t>Regression</a:t>
                      </a:r>
                      <a:r>
                        <a:rPr lang="nl-NL" sz="1400"/>
                        <a:t> test cases </a:t>
                      </a:r>
                      <a:r>
                        <a:rPr lang="nl-NL" sz="1400" err="1"/>
                        <a:t>created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for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each</a:t>
                      </a:r>
                      <a:r>
                        <a:rPr lang="nl-NL" sz="1400"/>
                        <a:t> SAP system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Default test cases </a:t>
                      </a:r>
                      <a:r>
                        <a:rPr lang="nl-NL" sz="1400" err="1"/>
                        <a:t>created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and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uploaded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for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all</a:t>
                      </a:r>
                      <a:r>
                        <a:rPr lang="nl-NL" sz="1400"/>
                        <a:t> interfaces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&gt;100 testers </a:t>
                      </a:r>
                      <a:r>
                        <a:rPr lang="nl-NL" sz="1400" err="1"/>
                        <a:t>involved</a:t>
                      </a:r>
                      <a:r>
                        <a:rPr lang="nl-NL" sz="1400"/>
                        <a:t>, </a:t>
                      </a:r>
                      <a:r>
                        <a:rPr lang="nl-NL" sz="1400" err="1"/>
                        <a:t>cloud</a:t>
                      </a:r>
                      <a:r>
                        <a:rPr lang="nl-NL" sz="1400"/>
                        <a:t> access major </a:t>
                      </a:r>
                      <a:r>
                        <a:rPr lang="nl-NL" sz="1400" err="1"/>
                        <a:t>improvement</a:t>
                      </a:r>
                      <a:endParaRPr lang="nl-NL" sz="1400"/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&gt;10.000 </a:t>
                      </a:r>
                      <a:r>
                        <a:rPr lang="nl-NL" sz="1400" err="1"/>
                        <a:t>artifacts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created</a:t>
                      </a:r>
                      <a:r>
                        <a:rPr lang="nl-NL" sz="1400"/>
                        <a:t>, </a:t>
                      </a:r>
                      <a:r>
                        <a:rPr lang="nl-NL" sz="1400" err="1"/>
                        <a:t>mainly</a:t>
                      </a:r>
                      <a:r>
                        <a:rPr lang="nl-NL" sz="1400"/>
                        <a:t> test cases, test runs </a:t>
                      </a:r>
                      <a:r>
                        <a:rPr lang="nl-NL" sz="1400" err="1"/>
                        <a:t>and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incidents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363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Customization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l-NL" sz="1400"/>
                        <a:t>Incident </a:t>
                      </a:r>
                      <a:r>
                        <a:rPr lang="nl-NL" sz="1400" err="1"/>
                        <a:t>work</a:t>
                      </a:r>
                      <a:r>
                        <a:rPr lang="nl-NL" sz="1400"/>
                        <a:t> flow </a:t>
                      </a:r>
                      <a:r>
                        <a:rPr lang="nl-NL" sz="1400" err="1"/>
                        <a:t>adapted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to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increase</a:t>
                      </a:r>
                      <a:r>
                        <a:rPr lang="nl-NL" sz="1400"/>
                        <a:t> control / Field </a:t>
                      </a:r>
                      <a:r>
                        <a:rPr lang="nl-NL" sz="1400" err="1"/>
                        <a:t>settings</a:t>
                      </a:r>
                      <a:r>
                        <a:rPr lang="nl-NL" sz="1400"/>
                        <a:t> in </a:t>
                      </a:r>
                      <a:r>
                        <a:rPr lang="nl-NL" sz="1400" err="1"/>
                        <a:t>all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artifacts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194491"/>
                  </a:ext>
                </a:extLst>
              </a:tr>
            </a:tbl>
          </a:graphicData>
        </a:graphic>
      </p:graphicFrame>
      <p:pic>
        <p:nvPicPr>
          <p:cNvPr id="6" name="Afbeelding 5">
            <a:extLst>
              <a:ext uri="{FF2B5EF4-FFF2-40B4-BE49-F238E27FC236}">
                <a16:creationId xmlns:a16="http://schemas.microsoft.com/office/drawing/2014/main" id="{FDEE1522-5DF1-9746-BA8D-1A6E21D284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633800" y="5772875"/>
            <a:ext cx="720000" cy="720000"/>
          </a:xfrm>
          <a:prstGeom prst="rect">
            <a:avLst/>
          </a:prstGeom>
        </p:spPr>
      </p:pic>
      <p:sp>
        <p:nvSpPr>
          <p:cNvPr id="9" name="Wolkvormige toelichting 8">
            <a:extLst>
              <a:ext uri="{FF2B5EF4-FFF2-40B4-BE49-F238E27FC236}">
                <a16:creationId xmlns:a16="http://schemas.microsoft.com/office/drawing/2014/main" id="{8E3F504A-66A8-3A4B-946B-790AD9919C1C}"/>
              </a:ext>
            </a:extLst>
          </p:cNvPr>
          <p:cNvSpPr/>
          <p:nvPr/>
        </p:nvSpPr>
        <p:spPr>
          <a:xfrm>
            <a:off x="9503228" y="5575027"/>
            <a:ext cx="1012371" cy="461418"/>
          </a:xfrm>
          <a:prstGeom prst="cloudCallout">
            <a:avLst>
              <a:gd name="adj1" fmla="val 71640"/>
              <a:gd name="adj2" fmla="val 53064"/>
            </a:avLst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nl-NL" sz="1600" err="1"/>
              <a:t>Spira</a:t>
            </a:r>
            <a:endParaRPr lang="nl-NL" sz="1600"/>
          </a:p>
        </p:txBody>
      </p:sp>
    </p:spTree>
    <p:extLst>
      <p:ext uri="{BB962C8B-B14F-4D97-AF65-F5344CB8AC3E}">
        <p14:creationId xmlns:p14="http://schemas.microsoft.com/office/powerpoint/2010/main" val="3873354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FD753-C0A6-1046-8F19-3311BA91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800"/>
              <a:t>PostNL – SAP </a:t>
            </a:r>
            <a:r>
              <a:rPr lang="nl-NL" sz="4800" err="1"/>
              <a:t>Hana</a:t>
            </a:r>
            <a:r>
              <a:rPr lang="nl-NL" sz="4800"/>
              <a:t> (2014)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E9289762-B4D4-FB47-A523-B8DEE3D071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8483023"/>
              </p:ext>
            </p:extLst>
          </p:nvPr>
        </p:nvGraphicFramePr>
        <p:xfrm>
          <a:off x="838200" y="1825625"/>
          <a:ext cx="10515600" cy="3589020"/>
        </p:xfrm>
        <a:graphic>
          <a:graphicData uri="http://schemas.openxmlformats.org/drawingml/2006/table">
            <a:tbl>
              <a:tblPr bandRow="1">
                <a:tableStyleId>{ED083AE6-46FA-4A59-8FB0-9F97EB10719F}</a:tableStyleId>
              </a:tblPr>
              <a:tblGrid>
                <a:gridCol w="2950029">
                  <a:extLst>
                    <a:ext uri="{9D8B030D-6E8A-4147-A177-3AD203B41FA5}">
                      <a16:colId xmlns:a16="http://schemas.microsoft.com/office/drawing/2014/main" val="1086098416"/>
                    </a:ext>
                  </a:extLst>
                </a:gridCol>
                <a:gridCol w="7565571">
                  <a:extLst>
                    <a:ext uri="{9D8B030D-6E8A-4147-A177-3AD203B41FA5}">
                      <a16:colId xmlns:a16="http://schemas.microsoft.com/office/drawing/2014/main" val="2787007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Context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Consolidated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replacement</a:t>
                      </a:r>
                      <a:r>
                        <a:rPr lang="nl-NL" sz="1400"/>
                        <a:t> of 3 different BI environments in </a:t>
                      </a:r>
                      <a:r>
                        <a:rPr lang="nl-NL" sz="1400" err="1"/>
                        <a:t>one</a:t>
                      </a:r>
                      <a:r>
                        <a:rPr lang="nl-NL" sz="1400"/>
                        <a:t> solution on </a:t>
                      </a:r>
                      <a:r>
                        <a:rPr lang="nl-NL" sz="1400" err="1"/>
                        <a:t>Hana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629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Role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Replacement</a:t>
                      </a:r>
                      <a:r>
                        <a:rPr lang="nl-NL" sz="1400"/>
                        <a:t> test manager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78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Inflectra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products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r>
                        <a:rPr lang="nl-NL" sz="140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SpiraTest (</a:t>
                      </a:r>
                      <a:r>
                        <a:rPr lang="nl-NL" sz="1400" err="1"/>
                        <a:t>cloud</a:t>
                      </a:r>
                      <a:r>
                        <a:rPr lang="nl-NL" sz="140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293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Artifacts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Releases / Test cases / </a:t>
                      </a:r>
                      <a:r>
                        <a:rPr lang="nl-NL" sz="1400" err="1"/>
                        <a:t>Incidents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285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Highlights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Project out of control at start (&gt;100 </a:t>
                      </a:r>
                      <a:r>
                        <a:rPr lang="nl-NL" sz="1400" err="1"/>
                        <a:t>critical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Incidents</a:t>
                      </a:r>
                      <a:r>
                        <a:rPr lang="nl-NL" sz="1400"/>
                        <a:t> open, &gt;1000 TC, no releases)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No commitment </a:t>
                      </a:r>
                      <a:r>
                        <a:rPr lang="nl-NL" sz="1400" err="1"/>
                        <a:t>from</a:t>
                      </a:r>
                      <a:r>
                        <a:rPr lang="nl-NL" sz="1400"/>
                        <a:t> business </a:t>
                      </a:r>
                      <a:r>
                        <a:rPr lang="nl-NL" sz="1400" err="1"/>
                        <a:t>and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aversion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to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Spira</a:t>
                      </a:r>
                      <a:endParaRPr lang="nl-NL" sz="1400"/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 err="1"/>
                        <a:t>Main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activity</a:t>
                      </a:r>
                      <a:r>
                        <a:rPr lang="nl-NL" sz="1400"/>
                        <a:t> has been cleaning </a:t>
                      </a:r>
                      <a:r>
                        <a:rPr lang="nl-NL" sz="1400" err="1"/>
                        <a:t>and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regaining</a:t>
                      </a:r>
                      <a:r>
                        <a:rPr lang="nl-NL" sz="1400"/>
                        <a:t> control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End </a:t>
                      </a:r>
                      <a:r>
                        <a:rPr lang="nl-NL" sz="1400" err="1"/>
                        <a:t>result</a:t>
                      </a:r>
                      <a:r>
                        <a:rPr lang="nl-NL" sz="1400"/>
                        <a:t>: 1 </a:t>
                      </a:r>
                      <a:r>
                        <a:rPr lang="nl-NL" sz="1400" err="1"/>
                        <a:t>consolidated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reporting</a:t>
                      </a:r>
                      <a:r>
                        <a:rPr lang="nl-NL" sz="1400"/>
                        <a:t> environment </a:t>
                      </a:r>
                      <a:r>
                        <a:rPr lang="nl-NL" sz="1400" err="1"/>
                        <a:t>and</a:t>
                      </a:r>
                      <a:r>
                        <a:rPr lang="nl-NL" sz="1400"/>
                        <a:t> set of </a:t>
                      </a:r>
                      <a:r>
                        <a:rPr lang="nl-NL" sz="1400" err="1"/>
                        <a:t>reporting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products</a:t>
                      </a:r>
                      <a:endParaRPr lang="nl-NL" sz="1400"/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End </a:t>
                      </a:r>
                      <a:r>
                        <a:rPr lang="nl-NL" sz="1400" err="1"/>
                        <a:t>result</a:t>
                      </a:r>
                      <a:r>
                        <a:rPr lang="nl-NL" sz="1400"/>
                        <a:t>: Stakeholders happy </a:t>
                      </a:r>
                      <a:r>
                        <a:rPr lang="nl-NL" sz="1400" err="1"/>
                        <a:t>with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the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</a:t>
                      </a:r>
                      <a:r>
                        <a:rPr lang="nl-NL" sz="1400"/>
                        <a:t> of </a:t>
                      </a:r>
                      <a:r>
                        <a:rPr lang="nl-NL" sz="1400" err="1"/>
                        <a:t>Spira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again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363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Customization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l-NL" sz="1400"/>
                        <a:t>Incident </a:t>
                      </a:r>
                      <a:r>
                        <a:rPr lang="nl-NL" sz="1400" err="1"/>
                        <a:t>work</a:t>
                      </a:r>
                      <a:r>
                        <a:rPr lang="nl-NL" sz="1400"/>
                        <a:t> flow </a:t>
                      </a:r>
                      <a:r>
                        <a:rPr lang="nl-NL" sz="1400" err="1"/>
                        <a:t>adapted</a:t>
                      </a:r>
                      <a:r>
                        <a:rPr lang="nl-NL" sz="1400"/>
                        <a:t> l / Field </a:t>
                      </a:r>
                      <a:r>
                        <a:rPr lang="nl-NL" sz="1400" err="1"/>
                        <a:t>settings</a:t>
                      </a:r>
                      <a:r>
                        <a:rPr lang="nl-NL" sz="1400"/>
                        <a:t> in </a:t>
                      </a:r>
                      <a:r>
                        <a:rPr lang="nl-NL" sz="1400" err="1"/>
                        <a:t>all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artifacts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194491"/>
                  </a:ext>
                </a:extLst>
              </a:tr>
            </a:tbl>
          </a:graphicData>
        </a:graphic>
      </p:graphicFrame>
      <p:pic>
        <p:nvPicPr>
          <p:cNvPr id="7" name="Afbeelding 6">
            <a:extLst>
              <a:ext uri="{FF2B5EF4-FFF2-40B4-BE49-F238E27FC236}">
                <a16:creationId xmlns:a16="http://schemas.microsoft.com/office/drawing/2014/main" id="{0FD75FA8-6FBF-EF47-AB7C-199D8BDABB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633800" y="5805736"/>
            <a:ext cx="720000" cy="720000"/>
          </a:xfrm>
          <a:prstGeom prst="rect">
            <a:avLst/>
          </a:prstGeom>
        </p:spPr>
      </p:pic>
      <p:sp>
        <p:nvSpPr>
          <p:cNvPr id="9" name="Wolkvormige toelichting 8">
            <a:extLst>
              <a:ext uri="{FF2B5EF4-FFF2-40B4-BE49-F238E27FC236}">
                <a16:creationId xmlns:a16="http://schemas.microsoft.com/office/drawing/2014/main" id="{8E3F504A-66A8-3A4B-946B-790AD9919C1C}"/>
              </a:ext>
            </a:extLst>
          </p:cNvPr>
          <p:cNvSpPr/>
          <p:nvPr/>
        </p:nvSpPr>
        <p:spPr>
          <a:xfrm>
            <a:off x="9503228" y="5575027"/>
            <a:ext cx="1012371" cy="461418"/>
          </a:xfrm>
          <a:prstGeom prst="cloudCallout">
            <a:avLst>
              <a:gd name="adj1" fmla="val 71640"/>
              <a:gd name="adj2" fmla="val 53064"/>
            </a:avLst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nl-NL" sz="1600" err="1"/>
              <a:t>Spira</a:t>
            </a:r>
            <a:endParaRPr lang="nl-NL" sz="1600"/>
          </a:p>
        </p:txBody>
      </p:sp>
    </p:spTree>
    <p:extLst>
      <p:ext uri="{BB962C8B-B14F-4D97-AF65-F5344CB8AC3E}">
        <p14:creationId xmlns:p14="http://schemas.microsoft.com/office/powerpoint/2010/main" val="3578815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FD753-C0A6-1046-8F19-3311BA91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800"/>
              <a:t>PostNL – SAP BPC 10 (2015)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E9289762-B4D4-FB47-A523-B8DEE3D071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8439695"/>
              </p:ext>
            </p:extLst>
          </p:nvPr>
        </p:nvGraphicFramePr>
        <p:xfrm>
          <a:off x="838200" y="1825625"/>
          <a:ext cx="10515600" cy="3268980"/>
        </p:xfrm>
        <a:graphic>
          <a:graphicData uri="http://schemas.openxmlformats.org/drawingml/2006/table">
            <a:tbl>
              <a:tblPr bandRow="1">
                <a:tableStyleId>{ED083AE6-46FA-4A59-8FB0-9F97EB10719F}</a:tableStyleId>
              </a:tblPr>
              <a:tblGrid>
                <a:gridCol w="2950029">
                  <a:extLst>
                    <a:ext uri="{9D8B030D-6E8A-4147-A177-3AD203B41FA5}">
                      <a16:colId xmlns:a16="http://schemas.microsoft.com/office/drawing/2014/main" val="1086098416"/>
                    </a:ext>
                  </a:extLst>
                </a:gridCol>
                <a:gridCol w="7565571">
                  <a:extLst>
                    <a:ext uri="{9D8B030D-6E8A-4147-A177-3AD203B41FA5}">
                      <a16:colId xmlns:a16="http://schemas.microsoft.com/office/drawing/2014/main" val="2787007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Context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Migration </a:t>
                      </a:r>
                      <a:r>
                        <a:rPr lang="nl-NL" sz="1400" err="1"/>
                        <a:t>from</a:t>
                      </a:r>
                      <a:r>
                        <a:rPr lang="nl-NL" sz="1400"/>
                        <a:t> IaaS </a:t>
                      </a:r>
                      <a:r>
                        <a:rPr lang="nl-NL" sz="1400" err="1"/>
                        <a:t>to</a:t>
                      </a:r>
                      <a:r>
                        <a:rPr lang="nl-NL" sz="1400"/>
                        <a:t> SaaS environment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629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Role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Test manager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78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Inflectra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products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r>
                        <a:rPr lang="nl-NL" sz="140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SpiraTest (</a:t>
                      </a:r>
                      <a:r>
                        <a:rPr lang="nl-NL" sz="1400" err="1"/>
                        <a:t>cloud</a:t>
                      </a:r>
                      <a:r>
                        <a:rPr lang="nl-NL" sz="140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293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Artifacts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/>
                        <a:t>Releases / Test cases / </a:t>
                      </a:r>
                      <a:r>
                        <a:rPr lang="nl-NL" sz="1400" u="sng"/>
                        <a:t>Test sets </a:t>
                      </a:r>
                      <a:r>
                        <a:rPr lang="nl-NL" sz="1400"/>
                        <a:t>/ </a:t>
                      </a:r>
                      <a:r>
                        <a:rPr lang="nl-NL" sz="1400" err="1"/>
                        <a:t>Incidents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285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Highlights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Stakeholders in 4 </a:t>
                      </a:r>
                      <a:r>
                        <a:rPr lang="nl-NL" sz="1400" err="1"/>
                        <a:t>countries</a:t>
                      </a:r>
                      <a:r>
                        <a:rPr lang="nl-NL" sz="1400"/>
                        <a:t>, sets of </a:t>
                      </a:r>
                      <a:r>
                        <a:rPr lang="nl-NL" sz="1400" err="1"/>
                        <a:t>products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to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be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accepted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by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all</a:t>
                      </a:r>
                      <a:endParaRPr lang="nl-NL" sz="1400"/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Test cases never </a:t>
                      </a:r>
                      <a:r>
                        <a:rPr lang="nl-NL" sz="1400" err="1"/>
                        <a:t>to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be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tested</a:t>
                      </a:r>
                      <a:r>
                        <a:rPr lang="nl-NL" sz="1400"/>
                        <a:t> in </a:t>
                      </a:r>
                      <a:r>
                        <a:rPr lang="nl-NL" sz="1400" err="1"/>
                        <a:t>isolation</a:t>
                      </a:r>
                      <a:r>
                        <a:rPr lang="nl-NL" sz="1400"/>
                        <a:t>, </a:t>
                      </a:r>
                      <a:r>
                        <a:rPr lang="nl-NL" sz="1400" err="1"/>
                        <a:t>always</a:t>
                      </a:r>
                      <a:r>
                        <a:rPr lang="nl-NL" sz="1400"/>
                        <a:t> E2E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/>
                        <a:t>Test sets </a:t>
                      </a:r>
                      <a:r>
                        <a:rPr lang="nl-NL" sz="1400" err="1"/>
                        <a:t>used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to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enable</a:t>
                      </a:r>
                      <a:r>
                        <a:rPr lang="nl-NL" sz="1400"/>
                        <a:t> multiple </a:t>
                      </a:r>
                      <a:r>
                        <a:rPr lang="nl-NL" sz="1400" err="1"/>
                        <a:t>accepting</a:t>
                      </a:r>
                      <a:r>
                        <a:rPr lang="nl-NL" sz="1400"/>
                        <a:t> stakeholders per </a:t>
                      </a:r>
                      <a:r>
                        <a:rPr lang="nl-NL" sz="1400" err="1"/>
                        <a:t>group</a:t>
                      </a:r>
                      <a:r>
                        <a:rPr lang="nl-NL" sz="1400"/>
                        <a:t> of test cases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400" err="1"/>
                        <a:t>Only</a:t>
                      </a:r>
                      <a:r>
                        <a:rPr lang="nl-NL" sz="1400"/>
                        <a:t> business stakeholders, </a:t>
                      </a:r>
                      <a:r>
                        <a:rPr lang="nl-NL" sz="1400" err="1"/>
                        <a:t>Spira</a:t>
                      </a:r>
                      <a:r>
                        <a:rPr lang="nl-NL" sz="1400"/>
                        <a:t> training </a:t>
                      </a:r>
                      <a:r>
                        <a:rPr lang="nl-NL" sz="1400" err="1"/>
                        <a:t>needed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363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err="1"/>
                        <a:t>Customization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l-NL" sz="1400"/>
                        <a:t>Incident </a:t>
                      </a:r>
                      <a:r>
                        <a:rPr lang="nl-NL" sz="1400" err="1"/>
                        <a:t>work</a:t>
                      </a:r>
                      <a:r>
                        <a:rPr lang="nl-NL" sz="1400"/>
                        <a:t> flow </a:t>
                      </a:r>
                      <a:r>
                        <a:rPr lang="nl-NL" sz="1400" err="1"/>
                        <a:t>adapted</a:t>
                      </a:r>
                      <a:r>
                        <a:rPr lang="nl-NL" sz="1400"/>
                        <a:t> / Field </a:t>
                      </a:r>
                      <a:r>
                        <a:rPr lang="nl-NL" sz="1400" err="1"/>
                        <a:t>settings</a:t>
                      </a:r>
                      <a:r>
                        <a:rPr lang="nl-NL" sz="1400"/>
                        <a:t> in </a:t>
                      </a:r>
                      <a:r>
                        <a:rPr lang="nl-NL" sz="1400" err="1"/>
                        <a:t>all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artifacts</a:t>
                      </a:r>
                      <a:r>
                        <a:rPr lang="nl-NL" sz="1400"/>
                        <a:t> </a:t>
                      </a:r>
                      <a:r>
                        <a:rPr lang="nl-NL" sz="1400" err="1"/>
                        <a:t>used</a:t>
                      </a:r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194491"/>
                  </a:ext>
                </a:extLst>
              </a:tr>
            </a:tbl>
          </a:graphicData>
        </a:graphic>
      </p:graphicFrame>
      <p:pic>
        <p:nvPicPr>
          <p:cNvPr id="6" name="Afbeelding 5">
            <a:extLst>
              <a:ext uri="{FF2B5EF4-FFF2-40B4-BE49-F238E27FC236}">
                <a16:creationId xmlns:a16="http://schemas.microsoft.com/office/drawing/2014/main" id="{FDEE1522-5DF1-9746-BA8D-1A6E21D284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633800" y="5772875"/>
            <a:ext cx="720000" cy="720000"/>
          </a:xfrm>
          <a:prstGeom prst="rect">
            <a:avLst/>
          </a:prstGeom>
        </p:spPr>
      </p:pic>
      <p:sp>
        <p:nvSpPr>
          <p:cNvPr id="9" name="Wolkvormige toelichting 8">
            <a:extLst>
              <a:ext uri="{FF2B5EF4-FFF2-40B4-BE49-F238E27FC236}">
                <a16:creationId xmlns:a16="http://schemas.microsoft.com/office/drawing/2014/main" id="{8E3F504A-66A8-3A4B-946B-790AD9919C1C}"/>
              </a:ext>
            </a:extLst>
          </p:cNvPr>
          <p:cNvSpPr/>
          <p:nvPr/>
        </p:nvSpPr>
        <p:spPr>
          <a:xfrm>
            <a:off x="9503228" y="5575027"/>
            <a:ext cx="1012371" cy="461418"/>
          </a:xfrm>
          <a:prstGeom prst="cloudCallout">
            <a:avLst>
              <a:gd name="adj1" fmla="val 71640"/>
              <a:gd name="adj2" fmla="val 53064"/>
            </a:avLst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nl-NL" sz="1600" err="1"/>
              <a:t>Spira</a:t>
            </a:r>
            <a:endParaRPr lang="nl-NL" sz="1600"/>
          </a:p>
        </p:txBody>
      </p:sp>
    </p:spTree>
    <p:extLst>
      <p:ext uri="{BB962C8B-B14F-4D97-AF65-F5344CB8AC3E}">
        <p14:creationId xmlns:p14="http://schemas.microsoft.com/office/powerpoint/2010/main" val="123622114"/>
      </p:ext>
    </p:extLst>
  </p:cSld>
  <p:clrMapOvr>
    <a:masterClrMapping/>
  </p:clrMapOvr>
</p:sld>
</file>

<file path=ppt/theme/theme1.xml><?xml version="1.0" encoding="utf-8"?>
<a:theme xmlns:a="http://schemas.openxmlformats.org/drawingml/2006/main" name="Inflectra titles">
  <a:themeElements>
    <a:clrScheme name="Inflectra Colors">
      <a:dk1>
        <a:srgbClr val="073642"/>
      </a:dk1>
      <a:lt1>
        <a:srgbClr val="FDCB26"/>
      </a:lt1>
      <a:dk2>
        <a:srgbClr val="586E75"/>
      </a:dk2>
      <a:lt2>
        <a:srgbClr val="FFFFFF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nflectra fonts">
      <a:majorFont>
        <a:latin typeface="Josefin Sans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8388</TotalTime>
  <Words>1545</Words>
  <Application>Microsoft Office PowerPoint</Application>
  <PresentationFormat>Widescreen</PresentationFormat>
  <Paragraphs>308</Paragraphs>
  <Slides>37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Josefin Sans</vt:lpstr>
      <vt:lpstr>Calibri</vt:lpstr>
      <vt:lpstr>Arial</vt:lpstr>
      <vt:lpstr>Kanit</vt:lpstr>
      <vt:lpstr>Wingdings</vt:lpstr>
      <vt:lpstr>Inflectra titles</vt:lpstr>
      <vt:lpstr>Compare &amp; Contrast</vt:lpstr>
      <vt:lpstr>Remco Putker</vt:lpstr>
      <vt:lpstr>Session Aims</vt:lpstr>
      <vt:lpstr>PostNL</vt:lpstr>
      <vt:lpstr>PostNL profile</vt:lpstr>
      <vt:lpstr>PostNL – Internet Explorer update (2014)</vt:lpstr>
      <vt:lpstr>PostNL – SAP IaaS (2014/2015)</vt:lpstr>
      <vt:lpstr>PostNL – SAP Hana (2014)</vt:lpstr>
      <vt:lpstr>PostNL – SAP BPC 10 (2015)</vt:lpstr>
      <vt:lpstr>PostNL – HR Payroll insourcing (2015/2016)</vt:lpstr>
      <vt:lpstr>PostNL – HR Payroll insourcing (2015/2016)</vt:lpstr>
      <vt:lpstr>PostNL – BPC Account Navigator (2016)</vt:lpstr>
      <vt:lpstr>PostNL – BPC CR and annual report (2017)</vt:lpstr>
      <vt:lpstr>PostNL – SuccessFactors (2016 / 2017)</vt:lpstr>
      <vt:lpstr>PostNL – SuccessFactors (2016 / 2017)</vt:lpstr>
      <vt:lpstr>PostNL – Elevation (2017 / 2018)</vt:lpstr>
      <vt:lpstr>PostNL – Elevation (2017 / 2018)</vt:lpstr>
      <vt:lpstr>BP Europa</vt:lpstr>
      <vt:lpstr>BP Europa profile</vt:lpstr>
      <vt:lpstr>BP Europe – HR implementation (2018)</vt:lpstr>
      <vt:lpstr>Parnassia Groep</vt:lpstr>
      <vt:lpstr>Parnassia Groep profile</vt:lpstr>
      <vt:lpstr>Parnassia – Merger (2018 / 2019)</vt:lpstr>
      <vt:lpstr>Parnassia – Merger (2018 / 2019)</vt:lpstr>
      <vt:lpstr>Parnassia – Bizon (2019)</vt:lpstr>
      <vt:lpstr>Parnassia – Bizon (2019)</vt:lpstr>
      <vt:lpstr>Parnassia – G-E-A-R-S (2019)</vt:lpstr>
      <vt:lpstr>Parnassia – G-E-A-R-S (2019)</vt:lpstr>
      <vt:lpstr>Robust-IT</vt:lpstr>
      <vt:lpstr>Robust-IT – Start-up (2019)</vt:lpstr>
      <vt:lpstr>Robust-IT – Start-up (2019)</vt:lpstr>
      <vt:lpstr>Iroquios MkII Lady Karemaniya</vt:lpstr>
      <vt:lpstr>Iroquios MkII – Lady Karemaniya (2019 - ???)</vt:lpstr>
      <vt:lpstr>Conclusions</vt:lpstr>
      <vt:lpstr>Conclusions / lessons learned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Developers vs Testers</dc:title>
  <dc:creator>Simon Bor</dc:creator>
  <cp:lastModifiedBy>Thea Maisuradze</cp:lastModifiedBy>
  <cp:revision>150</cp:revision>
  <cp:lastPrinted>2017-03-07T16:58:37Z</cp:lastPrinted>
  <dcterms:created xsi:type="dcterms:W3CDTF">2017-03-01T18:42:32Z</dcterms:created>
  <dcterms:modified xsi:type="dcterms:W3CDTF">2019-09-10T03:12:46Z</dcterms:modified>
</cp:coreProperties>
</file>