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92" r:id="rId1"/>
  </p:sldMasterIdLst>
  <p:notesMasterIdLst>
    <p:notesMasterId r:id="rId25"/>
  </p:notesMasterIdLst>
  <p:sldIdLst>
    <p:sldId id="259" r:id="rId2"/>
    <p:sldId id="284" r:id="rId3"/>
    <p:sldId id="263" r:id="rId4"/>
    <p:sldId id="262" r:id="rId5"/>
    <p:sldId id="264" r:id="rId6"/>
    <p:sldId id="265" r:id="rId7"/>
    <p:sldId id="266" r:id="rId8"/>
    <p:sldId id="267" r:id="rId9"/>
    <p:sldId id="269" r:id="rId10"/>
    <p:sldId id="270" r:id="rId11"/>
    <p:sldId id="271" r:id="rId12"/>
    <p:sldId id="277" r:id="rId13"/>
    <p:sldId id="276" r:id="rId14"/>
    <p:sldId id="272" r:id="rId15"/>
    <p:sldId id="282" r:id="rId16"/>
    <p:sldId id="273" r:id="rId17"/>
    <p:sldId id="274" r:id="rId18"/>
    <p:sldId id="278" r:id="rId19"/>
    <p:sldId id="268" r:id="rId20"/>
    <p:sldId id="279" r:id="rId21"/>
    <p:sldId id="280" r:id="rId22"/>
    <p:sldId id="281" r:id="rId23"/>
    <p:sldId id="283"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Josefin Sans" pitchFamily="2" charset="0"/>
      <p:regular r:id="rId30"/>
      <p:bold r:id="rId31"/>
      <p:italic r:id="rId32"/>
      <p:boldItalic r:id="rId33"/>
    </p:embeddedFont>
    <p:embeddedFont>
      <p:font typeface="Kanit" panose="020B0604020202020204" charset="-34"/>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FFFFFF"/>
    <a:srgbClr val="FDCB26"/>
    <a:srgbClr val="586E75"/>
    <a:srgbClr val="93A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6" autoAdjust="0"/>
    <p:restoredTop sz="96357" autoAdjust="0"/>
  </p:normalViewPr>
  <p:slideViewPr>
    <p:cSldViewPr snapToGrid="0">
      <p:cViewPr varScale="1">
        <p:scale>
          <a:sx n="87" d="100"/>
          <a:sy n="87" d="100"/>
        </p:scale>
        <p:origin x="64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9/9/2019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Building on ‘</a:t>
            </a:r>
            <a:r>
              <a:rPr lang="en-US" sz="1200" b="0" i="0" kern="1200" dirty="0" err="1">
                <a:solidFill>
                  <a:schemeClr val="tx1"/>
                </a:solidFill>
                <a:effectLst/>
                <a:latin typeface="+mn-lt"/>
                <a:ea typeface="+mn-ea"/>
                <a:cs typeface="+mn-cs"/>
              </a:rPr>
              <a:t>Spira</a:t>
            </a:r>
            <a:r>
              <a:rPr lang="en-US" sz="1200" b="0" i="0" kern="1200" dirty="0">
                <a:solidFill>
                  <a:schemeClr val="tx1"/>
                </a:solidFill>
                <a:effectLst/>
                <a:latin typeface="+mn-lt"/>
                <a:ea typeface="+mn-ea"/>
                <a:cs typeface="+mn-cs"/>
              </a:rPr>
              <a:t> admin 1’ you will learn more advanced administration topic including configuring artifact fields and workflows, modifying email notifications, changing the planning and testing settings, and the best practices for security and single-sign-on integration.</a:t>
            </a:r>
          </a:p>
        </p:txBody>
      </p:sp>
      <p:sp>
        <p:nvSpPr>
          <p:cNvPr id="4" name="Slide Number Placeholder 3"/>
          <p:cNvSpPr>
            <a:spLocks noGrp="1"/>
          </p:cNvSpPr>
          <p:nvPr>
            <p:ph type="sldNum" sz="quarter" idx="5"/>
          </p:nvPr>
        </p:nvSpPr>
        <p:spPr/>
        <p:txBody>
          <a:bodyPr/>
          <a:lstStyle/>
          <a:p>
            <a:fld id="{4FB4103B-8296-4801-B849-D9F9F8D6883D}" type="slidenum">
              <a:rPr lang="en-US" smtClean="0"/>
              <a:t>1</a:t>
            </a:fld>
            <a:endParaRPr lang="en-US"/>
          </a:p>
        </p:txBody>
      </p:sp>
    </p:spTree>
    <p:extLst>
      <p:ext uri="{BB962C8B-B14F-4D97-AF65-F5344CB8AC3E}">
        <p14:creationId xmlns:p14="http://schemas.microsoft.com/office/powerpoint/2010/main" val="3824001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BA087F00-B27C-4F45-8E37-29B4CE74AAC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78340" y="5767831"/>
            <a:ext cx="1775458" cy="725043"/>
          </a:xfrm>
          <a:prstGeom prst="rect">
            <a:avLst/>
          </a:prstGeom>
        </p:spPr>
      </p:pic>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A72F382D-02E8-41A7-835E-C76FF2081E69}"/>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5903" y="5416548"/>
            <a:ext cx="1862366" cy="1362321"/>
          </a:xfrm>
          <a:prstGeom prst="rect">
            <a:avLst/>
          </a:prstGeom>
        </p:spPr>
      </p:pic>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716" r:id="rId1"/>
    <p:sldLayoutId id="2147483709" r:id="rId2"/>
    <p:sldLayoutId id="2147483663" r:id="rId3"/>
    <p:sldLayoutId id="2147483710" r:id="rId4"/>
    <p:sldLayoutId id="2147483711" r:id="rId5"/>
    <p:sldLayoutId id="2147483712" r:id="rId6"/>
    <p:sldLayoutId id="2147483713" r:id="rId7"/>
    <p:sldLayoutId id="2147483714" r:id="rId8"/>
    <p:sldLayoutId id="2147483693" r:id="rId9"/>
    <p:sldLayoutId id="2147483701" r:id="rId10"/>
    <p:sldLayoutId id="2147483695" r:id="rId11"/>
    <p:sldLayoutId id="2147483703" r:id="rId12"/>
    <p:sldLayoutId id="2147483654" r:id="rId13"/>
    <p:sldLayoutId id="2147483706" r:id="rId14"/>
    <p:sldLayoutId id="2147483699" r:id="rId15"/>
    <p:sldLayoutId id="2147483708" r:id="rId16"/>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peter.brackstone@" TargetMode="External"/><Relationship Id="rId7" Type="http://schemas.openxmlformats.org/officeDocument/2006/relationships/image" Target="../media/image8.png"/><Relationship Id="rId2" Type="http://schemas.openxmlformats.org/officeDocument/2006/relationships/hyperlink" Target="mailto:peter.brackstone@Inflectra.com"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inflectrasoftware.com.au/" TargetMode="External"/><Relationship Id="rId4" Type="http://schemas.openxmlformats.org/officeDocument/2006/relationships/hyperlink" Target="http://www.influenceit.consultin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025D7E-2B8D-4ED9-B17E-F433523438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4690" y="2549770"/>
            <a:ext cx="5817466" cy="4255477"/>
          </a:xfrm>
          <a:prstGeom prst="rect">
            <a:avLst/>
          </a:prstGeom>
        </p:spPr>
      </p:pic>
      <p:sp>
        <p:nvSpPr>
          <p:cNvPr id="7" name="Title 1">
            <a:extLst>
              <a:ext uri="{FF2B5EF4-FFF2-40B4-BE49-F238E27FC236}">
                <a16:creationId xmlns:a16="http://schemas.microsoft.com/office/drawing/2014/main" id="{0196B739-C51F-4B5C-97A4-613A5DAEF0D0}"/>
              </a:ext>
            </a:extLst>
          </p:cNvPr>
          <p:cNvSpPr txBox="1">
            <a:spLocks/>
          </p:cNvSpPr>
          <p:nvPr/>
        </p:nvSpPr>
        <p:spPr>
          <a:xfrm>
            <a:off x="518746" y="589086"/>
            <a:ext cx="9135208" cy="870438"/>
          </a:xfrm>
          <a:prstGeom prst="rect">
            <a:avLst/>
          </a:prstGeom>
        </p:spPr>
        <p:txBody>
          <a:bodyPr anchor="t">
            <a:normAutofit fontScale="97500"/>
          </a:bodyPr>
          <a:lst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a:lstStyle>
          <a:p>
            <a:r>
              <a:rPr lang="en-US" dirty="0"/>
              <a:t>Goodbye to Old Tools</a:t>
            </a:r>
          </a:p>
        </p:txBody>
      </p:sp>
      <p:sp>
        <p:nvSpPr>
          <p:cNvPr id="8" name="Rectangle 7">
            <a:extLst>
              <a:ext uri="{FF2B5EF4-FFF2-40B4-BE49-F238E27FC236}">
                <a16:creationId xmlns:a16="http://schemas.microsoft.com/office/drawing/2014/main" id="{7C5F165C-A5F0-4B29-BC5D-B074B8DB7B68}"/>
              </a:ext>
            </a:extLst>
          </p:cNvPr>
          <p:cNvSpPr/>
          <p:nvPr/>
        </p:nvSpPr>
        <p:spPr>
          <a:xfrm>
            <a:off x="0" y="5209082"/>
            <a:ext cx="2203554" cy="16489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42520328-5174-4789-A919-5BE218658064}"/>
              </a:ext>
            </a:extLst>
          </p:cNvPr>
          <p:cNvGrpSpPr/>
          <p:nvPr/>
        </p:nvGrpSpPr>
        <p:grpSpPr>
          <a:xfrm>
            <a:off x="758106" y="6202406"/>
            <a:ext cx="2890896" cy="344034"/>
            <a:chOff x="694598" y="6096898"/>
            <a:chExt cx="2890896" cy="344034"/>
          </a:xfrm>
        </p:grpSpPr>
        <p:sp>
          <p:nvSpPr>
            <p:cNvPr id="9" name="Subtitle 2">
              <a:extLst>
                <a:ext uri="{FF2B5EF4-FFF2-40B4-BE49-F238E27FC236}">
                  <a16:creationId xmlns:a16="http://schemas.microsoft.com/office/drawing/2014/main" id="{5E9E2ED8-32ED-4ADB-A39B-59F1AAF8E40B}"/>
                </a:ext>
              </a:extLst>
            </p:cNvPr>
            <p:cNvSpPr txBox="1">
              <a:spLocks/>
            </p:cNvSpPr>
            <p:nvPr/>
          </p:nvSpPr>
          <p:spPr>
            <a:xfrm>
              <a:off x="870890" y="6096898"/>
              <a:ext cx="2714604" cy="344034"/>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prstClr val="black"/>
                  </a:solidFill>
                  <a:latin typeface="+mj-lt"/>
                </a:rPr>
                <a:t>@Inflectra  |  #</a:t>
              </a:r>
              <a:r>
                <a:rPr lang="en-US" sz="1600" dirty="0" err="1">
                  <a:solidFill>
                    <a:prstClr val="black"/>
                  </a:solidFill>
                  <a:latin typeface="+mj-lt"/>
                </a:rPr>
                <a:t>InflectraCon</a:t>
              </a:r>
              <a:endParaRPr lang="en-US" sz="1600" dirty="0">
                <a:solidFill>
                  <a:prstClr val="black"/>
                </a:solidFill>
                <a:latin typeface="+mj-lt"/>
              </a:endParaRPr>
            </a:p>
          </p:txBody>
        </p:sp>
        <p:pic>
          <p:nvPicPr>
            <p:cNvPr id="10" name="Graphic 10">
              <a:extLst>
                <a:ext uri="{FF2B5EF4-FFF2-40B4-BE49-F238E27FC236}">
                  <a16:creationId xmlns:a16="http://schemas.microsoft.com/office/drawing/2014/main" id="{11EEBE29-26F5-4914-BB8A-DA0CD7D3DA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4598" y="6182340"/>
              <a:ext cx="219420" cy="178462"/>
            </a:xfrm>
            <a:prstGeom prst="rect">
              <a:avLst/>
            </a:prstGeom>
          </p:spPr>
        </p:pic>
      </p:grpSp>
    </p:spTree>
    <p:extLst>
      <p:ext uri="{BB962C8B-B14F-4D97-AF65-F5344CB8AC3E}">
        <p14:creationId xmlns:p14="http://schemas.microsoft.com/office/powerpoint/2010/main" val="1042542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981B4-AB6B-284B-A461-5BE885986DD5}"/>
              </a:ext>
            </a:extLst>
          </p:cNvPr>
          <p:cNvSpPr>
            <a:spLocks noGrp="1"/>
          </p:cNvSpPr>
          <p:nvPr>
            <p:ph type="title"/>
          </p:nvPr>
        </p:nvSpPr>
        <p:spPr>
          <a:xfrm>
            <a:off x="481013" y="327026"/>
            <a:ext cx="3290887" cy="2287588"/>
          </a:xfrm>
        </p:spPr>
        <p:txBody>
          <a:bodyPr vert="horz" lIns="91440" tIns="45720" rIns="91440" bIns="45720" rtlCol="0" anchor="ctr">
            <a:normAutofit/>
          </a:bodyPr>
          <a:lstStyle/>
          <a:p>
            <a:r>
              <a:rPr lang="en-US" sz="3600" dirty="0">
                <a:latin typeface="+mj-lt"/>
              </a:rPr>
              <a:t>Risk Summary</a:t>
            </a:r>
          </a:p>
        </p:txBody>
      </p:sp>
      <p:sp>
        <p:nvSpPr>
          <p:cNvPr id="4" name="Text Placeholder 3">
            <a:extLst>
              <a:ext uri="{FF2B5EF4-FFF2-40B4-BE49-F238E27FC236}">
                <a16:creationId xmlns:a16="http://schemas.microsoft.com/office/drawing/2014/main" id="{25F04C14-105D-3348-AD74-90600D5F8569}"/>
              </a:ext>
            </a:extLst>
          </p:cNvPr>
          <p:cNvSpPr>
            <a:spLocks noGrp="1"/>
          </p:cNvSpPr>
          <p:nvPr>
            <p:ph type="body" sz="half" idx="2"/>
          </p:nvPr>
        </p:nvSpPr>
        <p:spPr>
          <a:xfrm>
            <a:off x="4223982" y="327026"/>
            <a:ext cx="7485413" cy="2287587"/>
          </a:xfrm>
        </p:spPr>
        <p:txBody>
          <a:bodyPr vert="horz" lIns="91440" tIns="45720" rIns="91440" bIns="45720" rtlCol="0" anchor="ctr">
            <a:normAutofit/>
          </a:bodyPr>
          <a:lstStyle/>
          <a:p>
            <a:pPr marL="285750" indent="-228600">
              <a:buFont typeface="Arial" panose="020B0604020202020204" pitchFamily="34" charset="0"/>
              <a:buChar char="•"/>
            </a:pPr>
            <a:r>
              <a:rPr lang="en-US" sz="1800" dirty="0">
                <a:latin typeface="+mn-lt"/>
                <a:cs typeface="+mn-cs"/>
              </a:rPr>
              <a:t>Displayed on General Dashboard as a grid</a:t>
            </a:r>
          </a:p>
          <a:p>
            <a:pPr marL="285750" indent="-228600">
              <a:buFont typeface="Arial" panose="020B0604020202020204" pitchFamily="34" charset="0"/>
              <a:buChar char="•"/>
            </a:pPr>
            <a:r>
              <a:rPr lang="en-US" sz="1800" dirty="0">
                <a:latin typeface="+mn-lt"/>
                <a:cs typeface="+mn-cs"/>
              </a:rPr>
              <a:t>Active entries (click on the item to view it)</a:t>
            </a:r>
          </a:p>
        </p:txBody>
      </p:sp>
      <p:pic>
        <p:nvPicPr>
          <p:cNvPr id="6" name="Picture Placeholder 5" descr="A screenshot of a cell phone&#10;&#10;Description automatically generated">
            <a:extLst>
              <a:ext uri="{FF2B5EF4-FFF2-40B4-BE49-F238E27FC236}">
                <a16:creationId xmlns:a16="http://schemas.microsoft.com/office/drawing/2014/main" id="{649B2F9E-971B-9341-874A-B7D56B98AD7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074" b="2074"/>
          <a:stretch/>
        </p:blipFill>
        <p:spPr>
          <a:xfrm>
            <a:off x="-9168" y="2763151"/>
            <a:ext cx="12201168" cy="4093262"/>
          </a:xfrm>
          <a:custGeom>
            <a:avLst/>
            <a:gdLst>
              <a:gd name="connsiteX0" fmla="*/ 12201168 w 12201168"/>
              <a:gd name="connsiteY0" fmla="*/ 0 h 4093262"/>
              <a:gd name="connsiteX1" fmla="*/ 12201168 w 12201168"/>
              <a:gd name="connsiteY1" fmla="*/ 4093262 h 4093262"/>
              <a:gd name="connsiteX2" fmla="*/ 0 w 12201168"/>
              <a:gd name="connsiteY2" fmla="*/ 4093262 h 4093262"/>
              <a:gd name="connsiteX3" fmla="*/ 0 w 12201168"/>
              <a:gd name="connsiteY3" fmla="*/ 49771 h 4093262"/>
              <a:gd name="connsiteX4" fmla="*/ 344880 w 12201168"/>
              <a:gd name="connsiteY4" fmla="*/ 64399 h 4093262"/>
              <a:gd name="connsiteX5" fmla="*/ 9469555 w 12201168"/>
              <a:gd name="connsiteY5" fmla="*/ 167599 h 4093262"/>
              <a:gd name="connsiteX6" fmla="*/ 11750723 w 12201168"/>
              <a:gd name="connsiteY6" fmla="*/ 7961 h 409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Tree>
    <p:extLst>
      <p:ext uri="{BB962C8B-B14F-4D97-AF65-F5344CB8AC3E}">
        <p14:creationId xmlns:p14="http://schemas.microsoft.com/office/powerpoint/2010/main" val="1607378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85848-F9EB-C647-ACD1-C38799FBB786}"/>
              </a:ext>
            </a:extLst>
          </p:cNvPr>
          <p:cNvSpPr>
            <a:spLocks noGrp="1"/>
          </p:cNvSpPr>
          <p:nvPr>
            <p:ph type="title"/>
          </p:nvPr>
        </p:nvSpPr>
        <p:spPr>
          <a:xfrm>
            <a:off x="481013" y="327026"/>
            <a:ext cx="3290887" cy="2287588"/>
          </a:xfrm>
        </p:spPr>
        <p:txBody>
          <a:bodyPr vert="horz" lIns="91440" tIns="45720" rIns="91440" bIns="45720" rtlCol="0" anchor="ctr">
            <a:normAutofit/>
          </a:bodyPr>
          <a:lstStyle/>
          <a:p>
            <a:r>
              <a:rPr lang="en-US" sz="3600">
                <a:latin typeface="+mj-lt"/>
              </a:rPr>
              <a:t>List View</a:t>
            </a:r>
            <a:endParaRPr lang="en-US" sz="3600" dirty="0">
              <a:latin typeface="+mj-lt"/>
            </a:endParaRPr>
          </a:p>
        </p:txBody>
      </p:sp>
      <p:sp>
        <p:nvSpPr>
          <p:cNvPr id="4" name="Text Placeholder 3">
            <a:extLst>
              <a:ext uri="{FF2B5EF4-FFF2-40B4-BE49-F238E27FC236}">
                <a16:creationId xmlns:a16="http://schemas.microsoft.com/office/drawing/2014/main" id="{55CBBC28-97C6-554A-9F21-31F6EF1D1128}"/>
              </a:ext>
            </a:extLst>
          </p:cNvPr>
          <p:cNvSpPr>
            <a:spLocks noGrp="1"/>
          </p:cNvSpPr>
          <p:nvPr>
            <p:ph type="body" sz="half" idx="2"/>
          </p:nvPr>
        </p:nvSpPr>
        <p:spPr>
          <a:xfrm>
            <a:off x="4223982" y="327026"/>
            <a:ext cx="7485413" cy="2287587"/>
          </a:xfrm>
        </p:spPr>
        <p:txBody>
          <a:bodyPr vert="horz" lIns="91440" tIns="45720" rIns="91440" bIns="45720" rtlCol="0" anchor="ctr">
            <a:normAutofit/>
          </a:bodyPr>
          <a:lstStyle/>
          <a:p>
            <a:pPr marL="285750" indent="-228600">
              <a:buFont typeface="Arial" panose="020B0604020202020204" pitchFamily="34" charset="0"/>
              <a:buChar char="•"/>
            </a:pPr>
            <a:r>
              <a:rPr lang="en-US" sz="1800">
                <a:latin typeface="+mn-lt"/>
                <a:cs typeface="+mn-cs"/>
              </a:rPr>
              <a:t>Show/Hide Columns</a:t>
            </a:r>
          </a:p>
          <a:p>
            <a:pPr marL="285750" indent="-228600">
              <a:buFont typeface="Arial" panose="020B0604020202020204" pitchFamily="34" charset="0"/>
              <a:buChar char="•"/>
            </a:pPr>
            <a:r>
              <a:rPr lang="en-US" sz="1800">
                <a:latin typeface="+mn-lt"/>
                <a:cs typeface="+mn-cs"/>
              </a:rPr>
              <a:t>Edit individually or in bulk</a:t>
            </a:r>
          </a:p>
          <a:p>
            <a:pPr marL="285750" indent="-228600">
              <a:buFont typeface="Arial" panose="020B0604020202020204" pitchFamily="34" charset="0"/>
              <a:buChar char="•"/>
            </a:pPr>
            <a:r>
              <a:rPr lang="en-US" sz="1800">
                <a:latin typeface="+mn-lt"/>
                <a:cs typeface="+mn-cs"/>
              </a:rPr>
              <a:t>Hovering over the Name displays description and mitigations</a:t>
            </a:r>
            <a:endParaRPr lang="en-US" sz="1800" dirty="0">
              <a:latin typeface="+mn-lt"/>
              <a:cs typeface="+mn-cs"/>
            </a:endParaRPr>
          </a:p>
        </p:txBody>
      </p:sp>
      <p:pic>
        <p:nvPicPr>
          <p:cNvPr id="6" name="Picture Placeholder 5">
            <a:extLst>
              <a:ext uri="{FF2B5EF4-FFF2-40B4-BE49-F238E27FC236}">
                <a16:creationId xmlns:a16="http://schemas.microsoft.com/office/drawing/2014/main" id="{A0328837-61EF-2F42-84B7-B5D98F84C54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a:off x="0" y="2614613"/>
            <a:ext cx="12201168" cy="1729844"/>
          </a:xfrm>
          <a:custGeom>
            <a:avLst/>
            <a:gdLst>
              <a:gd name="connsiteX0" fmla="*/ 12201168 w 12201168"/>
              <a:gd name="connsiteY0" fmla="*/ 0 h 4093262"/>
              <a:gd name="connsiteX1" fmla="*/ 12201168 w 12201168"/>
              <a:gd name="connsiteY1" fmla="*/ 4093262 h 4093262"/>
              <a:gd name="connsiteX2" fmla="*/ 0 w 12201168"/>
              <a:gd name="connsiteY2" fmla="*/ 4093262 h 4093262"/>
              <a:gd name="connsiteX3" fmla="*/ 0 w 12201168"/>
              <a:gd name="connsiteY3" fmla="*/ 49771 h 4093262"/>
              <a:gd name="connsiteX4" fmla="*/ 344880 w 12201168"/>
              <a:gd name="connsiteY4" fmla="*/ 64399 h 4093262"/>
              <a:gd name="connsiteX5" fmla="*/ 9469555 w 12201168"/>
              <a:gd name="connsiteY5" fmla="*/ 167599 h 4093262"/>
              <a:gd name="connsiteX6" fmla="*/ 11750723 w 12201168"/>
              <a:gd name="connsiteY6" fmla="*/ 7961 h 409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pic>
        <p:nvPicPr>
          <p:cNvPr id="8" name="Picture 7" descr="A screenshot of a cell phone&#10;&#10;Description automatically generated">
            <a:extLst>
              <a:ext uri="{FF2B5EF4-FFF2-40B4-BE49-F238E27FC236}">
                <a16:creationId xmlns:a16="http://schemas.microsoft.com/office/drawing/2014/main" id="{F2FA71B4-AF16-B140-9133-2B09D2F86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485" y="4461273"/>
            <a:ext cx="5511829" cy="2287589"/>
          </a:xfrm>
          <a:prstGeom prst="rect">
            <a:avLst/>
          </a:prstGeom>
        </p:spPr>
      </p:pic>
      <p:pic>
        <p:nvPicPr>
          <p:cNvPr id="10" name="Graphic 9" descr="Arrow: Slight curve">
            <a:extLst>
              <a:ext uri="{FF2B5EF4-FFF2-40B4-BE49-F238E27FC236}">
                <a16:creationId xmlns:a16="http://schemas.microsoft.com/office/drawing/2014/main" id="{6691BE14-B0EA-5645-9576-4B9AA6AF31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47554">
            <a:off x="406962" y="4291278"/>
            <a:ext cx="4691022" cy="914400"/>
          </a:xfrm>
          <a:prstGeom prst="rect">
            <a:avLst/>
          </a:prstGeom>
        </p:spPr>
      </p:pic>
    </p:spTree>
    <p:extLst>
      <p:ext uri="{BB962C8B-B14F-4D97-AF65-F5344CB8AC3E}">
        <p14:creationId xmlns:p14="http://schemas.microsoft.com/office/powerpoint/2010/main" val="2439565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45611-CAAA-C64E-9C93-AD6A187A00DA}"/>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dirty="0">
                <a:latin typeface="+mj-lt"/>
              </a:rPr>
              <a:t>Bulk Edit</a:t>
            </a:r>
          </a:p>
        </p:txBody>
      </p:sp>
      <p:pic>
        <p:nvPicPr>
          <p:cNvPr id="6" name="Picture Placeholder 5" descr="A screenshot of a social media post&#10;&#10;Description automatically generated">
            <a:extLst>
              <a:ext uri="{FF2B5EF4-FFF2-40B4-BE49-F238E27FC236}">
                <a16:creationId xmlns:a16="http://schemas.microsoft.com/office/drawing/2014/main" id="{61170819-2B9D-F44B-833A-2AEE5D8FB8F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a:off x="20" y="767565"/>
            <a:ext cx="12191980" cy="2175492"/>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 Placeholder 3">
            <a:extLst>
              <a:ext uri="{FF2B5EF4-FFF2-40B4-BE49-F238E27FC236}">
                <a16:creationId xmlns:a16="http://schemas.microsoft.com/office/drawing/2014/main" id="{DDF618B9-C3D7-AE46-81AA-BAEB4B0A92A8}"/>
              </a:ext>
            </a:extLst>
          </p:cNvPr>
          <p:cNvSpPr>
            <a:spLocks noGrp="1"/>
          </p:cNvSpPr>
          <p:nvPr>
            <p:ph type="body" sz="half" idx="2"/>
          </p:nvPr>
        </p:nvSpPr>
        <p:spPr>
          <a:xfrm>
            <a:off x="4223982" y="3752850"/>
            <a:ext cx="7485413" cy="2452687"/>
          </a:xfrm>
        </p:spPr>
        <p:txBody>
          <a:bodyPr vert="horz" lIns="91440" tIns="45720" rIns="91440" bIns="45720" rtlCol="0" anchor="ctr">
            <a:normAutofit/>
          </a:bodyPr>
          <a:lstStyle/>
          <a:p>
            <a:pPr marL="285750" indent="-228600">
              <a:buFont typeface="Arial" panose="020B0604020202020204" pitchFamily="34" charset="0"/>
              <a:buChar char="•"/>
            </a:pPr>
            <a:r>
              <a:rPr lang="en-US" sz="1800" dirty="0">
                <a:latin typeface="+mn-lt"/>
                <a:cs typeface="+mn-cs"/>
              </a:rPr>
              <a:t>Select at least one record</a:t>
            </a:r>
          </a:p>
          <a:p>
            <a:pPr marL="285750" indent="-228600">
              <a:buFont typeface="Arial" panose="020B0604020202020204" pitchFamily="34" charset="0"/>
              <a:buChar char="•"/>
            </a:pPr>
            <a:r>
              <a:rPr lang="en-US" sz="1800" dirty="0">
                <a:latin typeface="+mn-lt"/>
                <a:cs typeface="+mn-cs"/>
              </a:rPr>
              <a:t>Edit/Save visible fields </a:t>
            </a:r>
          </a:p>
          <a:p>
            <a:pPr marL="285750" indent="-228600">
              <a:buFont typeface="Arial" panose="020B0604020202020204" pitchFamily="34" charset="0"/>
              <a:buChar char="•"/>
            </a:pPr>
            <a:r>
              <a:rPr lang="en-US" sz="1800" dirty="0">
                <a:latin typeface="+mn-lt"/>
                <a:cs typeface="+mn-cs"/>
              </a:rPr>
              <a:t>Show/Hide columns to be edited</a:t>
            </a:r>
          </a:p>
        </p:txBody>
      </p:sp>
    </p:spTree>
    <p:extLst>
      <p:ext uri="{BB962C8B-B14F-4D97-AF65-F5344CB8AC3E}">
        <p14:creationId xmlns:p14="http://schemas.microsoft.com/office/powerpoint/2010/main" val="3704583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BDFA86-51D3-4729-B154-796918372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2F48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023516-100C-C740-9CE3-5DC3B07499A4}"/>
              </a:ext>
            </a:extLst>
          </p:cNvPr>
          <p:cNvSpPr>
            <a:spLocks noGrp="1"/>
          </p:cNvSpPr>
          <p:nvPr>
            <p:ph type="title"/>
          </p:nvPr>
        </p:nvSpPr>
        <p:spPr>
          <a:xfrm>
            <a:off x="1024129" y="585216"/>
            <a:ext cx="5062511" cy="1499616"/>
          </a:xfrm>
        </p:spPr>
        <p:txBody>
          <a:bodyPr vert="horz" lIns="91440" tIns="45720" rIns="91440" bIns="45720" rtlCol="0" anchor="ctr">
            <a:normAutofit/>
          </a:bodyPr>
          <a:lstStyle/>
          <a:p>
            <a:r>
              <a:rPr lang="en-US" sz="4400" kern="1200" dirty="0">
                <a:solidFill>
                  <a:srgbClr val="FFFFFF"/>
                </a:solidFill>
                <a:latin typeface="+mj-lt"/>
                <a:ea typeface="+mj-ea"/>
                <a:cs typeface="+mj-cs"/>
              </a:rPr>
              <a:t>Side Bar</a:t>
            </a:r>
          </a:p>
        </p:txBody>
      </p:sp>
      <p:cxnSp>
        <p:nvCxnSpPr>
          <p:cNvPr id="12" name="Straight Connector 11">
            <a:extLst>
              <a:ext uri="{FF2B5EF4-FFF2-40B4-BE49-F238E27FC236}">
                <a16:creationId xmlns:a16="http://schemas.microsoft.com/office/drawing/2014/main" id="{0F1CE7C6-BE91-42A7-9214-F33FD918C3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44D22B8-C76A-514A-A20F-84F9E2A22D20}"/>
              </a:ext>
            </a:extLst>
          </p:cNvPr>
          <p:cNvSpPr>
            <a:spLocks noGrp="1"/>
          </p:cNvSpPr>
          <p:nvPr>
            <p:ph type="body" sz="half" idx="2"/>
          </p:nvPr>
        </p:nvSpPr>
        <p:spPr>
          <a:xfrm>
            <a:off x="1024129" y="2286000"/>
            <a:ext cx="5081232" cy="3931920"/>
          </a:xfrm>
        </p:spPr>
        <p:txBody>
          <a:bodyPr vert="horz" lIns="91440" tIns="45720" rIns="91440" bIns="45720" rtlCol="0">
            <a:normAutofit/>
          </a:bodyPr>
          <a:lstStyle/>
          <a:p>
            <a:pPr marL="285750" indent="-228600">
              <a:buFont typeface="Arial" panose="020B0604020202020204" pitchFamily="34" charset="0"/>
              <a:buChar char="•"/>
            </a:pPr>
            <a:r>
              <a:rPr lang="en-US" sz="1800" dirty="0">
                <a:solidFill>
                  <a:srgbClr val="FFFFFF"/>
                </a:solidFill>
                <a:latin typeface="+mn-lt"/>
                <a:cs typeface="+mn-cs"/>
              </a:rPr>
              <a:t>Quick access to saved filters</a:t>
            </a:r>
          </a:p>
          <a:p>
            <a:pPr marL="285750" indent="-228600">
              <a:buFont typeface="Arial" panose="020B0604020202020204" pitchFamily="34" charset="0"/>
              <a:buChar char="•"/>
            </a:pPr>
            <a:r>
              <a:rPr lang="en-US" sz="1800" dirty="0">
                <a:solidFill>
                  <a:srgbClr val="FFFFFF"/>
                </a:solidFill>
                <a:latin typeface="+mn-lt"/>
                <a:cs typeface="+mn-cs"/>
              </a:rPr>
              <a:t>Useful charts to quickly view the risks for the Product</a:t>
            </a:r>
          </a:p>
          <a:p>
            <a:pPr indent="-228600">
              <a:buFont typeface="Arial" panose="020B0604020202020204" pitchFamily="34" charset="0"/>
              <a:buChar char="•"/>
            </a:pPr>
            <a:endParaRPr lang="en-US" sz="1800" dirty="0">
              <a:solidFill>
                <a:srgbClr val="FFFFFF"/>
              </a:solidFill>
              <a:latin typeface="+mn-lt"/>
              <a:cs typeface="+mn-cs"/>
            </a:endParaRPr>
          </a:p>
        </p:txBody>
      </p:sp>
      <p:pic>
        <p:nvPicPr>
          <p:cNvPr id="5" name="Picture Placeholder 5" descr="A screenshot of a cell phone&#10;&#10;Description automatically generated">
            <a:extLst>
              <a:ext uri="{FF2B5EF4-FFF2-40B4-BE49-F238E27FC236}">
                <a16:creationId xmlns:a16="http://schemas.microsoft.com/office/drawing/2014/main" id="{9E464E9D-A19D-994B-BCF7-A56CD021401D}"/>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8676431" y="640080"/>
            <a:ext cx="1743075" cy="5577840"/>
          </a:xfrm>
          <a:prstGeom prst="rect">
            <a:avLst/>
          </a:prstGeom>
        </p:spPr>
      </p:pic>
    </p:spTree>
    <p:extLst>
      <p:ext uri="{BB962C8B-B14F-4D97-AF65-F5344CB8AC3E}">
        <p14:creationId xmlns:p14="http://schemas.microsoft.com/office/powerpoint/2010/main" val="448299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B9035-EA94-DB4C-A9A0-E796B2AF04BD}"/>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a:latin typeface="+mj-lt"/>
              </a:rPr>
              <a:t>Mitigations</a:t>
            </a:r>
          </a:p>
        </p:txBody>
      </p:sp>
      <p:pic>
        <p:nvPicPr>
          <p:cNvPr id="6" name="Picture Placeholder 5" descr="A screenshot of a cell phone&#10;&#10;Description automatically generated">
            <a:extLst>
              <a:ext uri="{FF2B5EF4-FFF2-40B4-BE49-F238E27FC236}">
                <a16:creationId xmlns:a16="http://schemas.microsoft.com/office/drawing/2014/main" id="{DEAD2FD5-B298-F94B-B79D-B96ABF13A16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6258" r="-1" b="23055"/>
          <a:stretch/>
        </p:blipFill>
        <p:spPr>
          <a:xfrm>
            <a:off x="20" y="10"/>
            <a:ext cx="12191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 Placeholder 3">
            <a:extLst>
              <a:ext uri="{FF2B5EF4-FFF2-40B4-BE49-F238E27FC236}">
                <a16:creationId xmlns:a16="http://schemas.microsoft.com/office/drawing/2014/main" id="{67B4BE8D-D11B-9146-B236-95C1372B8067}"/>
              </a:ext>
            </a:extLst>
          </p:cNvPr>
          <p:cNvSpPr>
            <a:spLocks noGrp="1"/>
          </p:cNvSpPr>
          <p:nvPr>
            <p:ph type="body" sz="half" idx="2"/>
          </p:nvPr>
        </p:nvSpPr>
        <p:spPr>
          <a:xfrm>
            <a:off x="4223982" y="3752850"/>
            <a:ext cx="7485413" cy="2452687"/>
          </a:xfrm>
        </p:spPr>
        <p:txBody>
          <a:bodyPr vert="horz" lIns="91440" tIns="45720" rIns="91440" bIns="45720" rtlCol="0" anchor="ctr">
            <a:normAutofit/>
          </a:bodyPr>
          <a:lstStyle/>
          <a:p>
            <a:pPr marL="285750" indent="-228600">
              <a:buFont typeface="Arial" panose="020B0604020202020204" pitchFamily="34" charset="0"/>
              <a:buChar char="•"/>
            </a:pPr>
            <a:r>
              <a:rPr lang="en-US" sz="1800">
                <a:latin typeface="+mn-lt"/>
                <a:cs typeface="+mn-cs"/>
              </a:rPr>
              <a:t>A mitigation is an action to be taken to minimise the impact of an identified Risk</a:t>
            </a:r>
          </a:p>
          <a:p>
            <a:pPr marL="285750" indent="-228600">
              <a:buFont typeface="Arial" panose="020B0604020202020204" pitchFamily="34" charset="0"/>
              <a:buChar char="•"/>
            </a:pPr>
            <a:r>
              <a:rPr lang="en-US" sz="1800">
                <a:latin typeface="+mn-lt"/>
                <a:cs typeface="+mn-cs"/>
              </a:rPr>
              <a:t>Added at the record level</a:t>
            </a:r>
          </a:p>
          <a:p>
            <a:pPr marL="285750" indent="-228600">
              <a:buFont typeface="Arial" panose="020B0604020202020204" pitchFamily="34" charset="0"/>
              <a:buChar char="•"/>
            </a:pPr>
            <a:r>
              <a:rPr lang="en-US" sz="1800">
                <a:latin typeface="+mn-lt"/>
                <a:cs typeface="+mn-cs"/>
              </a:rPr>
              <a:t>Sometimes referred to as “treatments”</a:t>
            </a:r>
          </a:p>
          <a:p>
            <a:pPr marL="285750" indent="-228600">
              <a:buFont typeface="Arial" panose="020B0604020202020204" pitchFamily="34" charset="0"/>
              <a:buChar char="•"/>
            </a:pPr>
            <a:r>
              <a:rPr lang="en-US" sz="1800">
                <a:latin typeface="+mn-lt"/>
                <a:cs typeface="+mn-cs"/>
              </a:rPr>
              <a:t>Multiple Mitigations can be added and ordered</a:t>
            </a:r>
          </a:p>
          <a:p>
            <a:pPr marL="285750" indent="-228600">
              <a:buFont typeface="Arial" panose="020B0604020202020204" pitchFamily="34" charset="0"/>
              <a:buChar char="•"/>
            </a:pPr>
            <a:endParaRPr lang="en-US" sz="1800">
              <a:latin typeface="+mn-lt"/>
              <a:cs typeface="+mn-cs"/>
            </a:endParaRPr>
          </a:p>
        </p:txBody>
      </p:sp>
    </p:spTree>
    <p:extLst>
      <p:ext uri="{BB962C8B-B14F-4D97-AF65-F5344CB8AC3E}">
        <p14:creationId xmlns:p14="http://schemas.microsoft.com/office/powerpoint/2010/main" val="2454495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14FE-53BC-4942-939A-5FEE34FECF51}"/>
              </a:ext>
            </a:extLst>
          </p:cNvPr>
          <p:cNvSpPr>
            <a:spLocks noGrp="1"/>
          </p:cNvSpPr>
          <p:nvPr>
            <p:ph type="title"/>
          </p:nvPr>
        </p:nvSpPr>
        <p:spPr>
          <a:xfrm>
            <a:off x="650449" y="4559523"/>
            <a:ext cx="10901471" cy="1236440"/>
          </a:xfrm>
          <a:noFill/>
        </p:spPr>
        <p:txBody>
          <a:bodyPr vert="horz" lIns="91440" tIns="45720" rIns="91440" bIns="45720" rtlCol="0" anchor="b">
            <a:normAutofit/>
          </a:bodyPr>
          <a:lstStyle/>
          <a:p>
            <a:pPr algn="ctr"/>
            <a:r>
              <a:rPr lang="en-US" sz="6000">
                <a:latin typeface="+mj-lt"/>
              </a:rPr>
              <a:t>Mitigation Edit</a:t>
            </a:r>
          </a:p>
        </p:txBody>
      </p:sp>
      <p:sp>
        <p:nvSpPr>
          <p:cNvPr id="4" name="Text Placeholder 3">
            <a:extLst>
              <a:ext uri="{FF2B5EF4-FFF2-40B4-BE49-F238E27FC236}">
                <a16:creationId xmlns:a16="http://schemas.microsoft.com/office/drawing/2014/main" id="{DF3B7574-4F38-C543-AE81-E104370EE116}"/>
              </a:ext>
            </a:extLst>
          </p:cNvPr>
          <p:cNvSpPr>
            <a:spLocks noGrp="1"/>
          </p:cNvSpPr>
          <p:nvPr>
            <p:ph type="body" sz="half" idx="2"/>
          </p:nvPr>
        </p:nvSpPr>
        <p:spPr>
          <a:xfrm>
            <a:off x="650449" y="5795963"/>
            <a:ext cx="10901471" cy="560388"/>
          </a:xfrm>
          <a:noFill/>
        </p:spPr>
        <p:txBody>
          <a:bodyPr vert="horz" lIns="91440" tIns="45720" rIns="91440" bIns="45720" rtlCol="0">
            <a:normAutofit/>
          </a:bodyPr>
          <a:lstStyle/>
          <a:p>
            <a:pPr algn="ctr"/>
            <a:r>
              <a:rPr lang="en-US" sz="2400">
                <a:latin typeface="+mn-lt"/>
                <a:cs typeface="+mn-cs"/>
              </a:rPr>
              <a:t>Edit Panel</a:t>
            </a:r>
          </a:p>
        </p:txBody>
      </p:sp>
      <p:pic>
        <p:nvPicPr>
          <p:cNvPr id="6" name="Picture Placeholder 5" descr="A screenshot of a social media post&#10;&#10;Description automatically generated">
            <a:extLst>
              <a:ext uri="{FF2B5EF4-FFF2-40B4-BE49-F238E27FC236}">
                <a16:creationId xmlns:a16="http://schemas.microsoft.com/office/drawing/2014/main" id="{A6E80559-0342-1145-9597-224D1DE5E6F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a:off x="20" y="224874"/>
            <a:ext cx="12191979" cy="3789735"/>
          </a:xfrm>
          <a:prstGeom prst="rect">
            <a:avLst/>
          </a:prstGeom>
        </p:spPr>
      </p:pic>
    </p:spTree>
    <p:extLst>
      <p:ext uri="{BB962C8B-B14F-4D97-AF65-F5344CB8AC3E}">
        <p14:creationId xmlns:p14="http://schemas.microsoft.com/office/powerpoint/2010/main" val="3582946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8C908-3392-EE48-9CE9-D4F235CDCEFB}"/>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a:latin typeface="+mj-lt"/>
              </a:rPr>
              <a:t>Ordered Mitigations</a:t>
            </a:r>
          </a:p>
        </p:txBody>
      </p:sp>
      <p:pic>
        <p:nvPicPr>
          <p:cNvPr id="6" name="Picture Placeholder 5" descr="A screenshot of a social media post&#10;&#10;Description automatically generated">
            <a:extLst>
              <a:ext uri="{FF2B5EF4-FFF2-40B4-BE49-F238E27FC236}">
                <a16:creationId xmlns:a16="http://schemas.microsoft.com/office/drawing/2014/main" id="{79B01197-942C-8B4F-840D-4574C074656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11285" b="-1"/>
          <a:stretch/>
        </p:blipFill>
        <p:spPr>
          <a:xfrm>
            <a:off x="20" y="10"/>
            <a:ext cx="12191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 Placeholder 3">
            <a:extLst>
              <a:ext uri="{FF2B5EF4-FFF2-40B4-BE49-F238E27FC236}">
                <a16:creationId xmlns:a16="http://schemas.microsoft.com/office/drawing/2014/main" id="{B6A5D2AB-AECE-E844-A673-9DE0303ED9B7}"/>
              </a:ext>
            </a:extLst>
          </p:cNvPr>
          <p:cNvSpPr>
            <a:spLocks noGrp="1"/>
          </p:cNvSpPr>
          <p:nvPr>
            <p:ph type="body" sz="half" idx="2"/>
          </p:nvPr>
        </p:nvSpPr>
        <p:spPr>
          <a:xfrm>
            <a:off x="4223982" y="3752850"/>
            <a:ext cx="7485413" cy="2452687"/>
          </a:xfrm>
        </p:spPr>
        <p:txBody>
          <a:bodyPr vert="horz" lIns="91440" tIns="45720" rIns="91440" bIns="45720" rtlCol="0" anchor="ctr">
            <a:normAutofit/>
          </a:bodyPr>
          <a:lstStyle/>
          <a:p>
            <a:pPr marL="285750" indent="-228600">
              <a:buFont typeface="Arial" panose="020B0604020202020204" pitchFamily="34" charset="0"/>
              <a:buChar char="•"/>
            </a:pPr>
            <a:r>
              <a:rPr lang="en-US" sz="1800" dirty="0">
                <a:latin typeface="+mn-lt"/>
                <a:cs typeface="+mn-cs"/>
              </a:rPr>
              <a:t>Multiple mitigations for the same Risk</a:t>
            </a:r>
          </a:p>
          <a:p>
            <a:pPr marL="285750" indent="-228600">
              <a:buFont typeface="Arial" panose="020B0604020202020204" pitchFamily="34" charset="0"/>
              <a:buChar char="•"/>
            </a:pPr>
            <a:r>
              <a:rPr lang="en-US" sz="1800" dirty="0">
                <a:latin typeface="+mn-lt"/>
                <a:cs typeface="+mn-cs"/>
              </a:rPr>
              <a:t>Can be ordered to effectively apply Mitigation outcomes</a:t>
            </a:r>
          </a:p>
          <a:p>
            <a:pPr marL="285750" indent="-228600">
              <a:buFont typeface="Arial" panose="020B0604020202020204" pitchFamily="34" charset="0"/>
              <a:buChar char="•"/>
            </a:pPr>
            <a:r>
              <a:rPr lang="en-US" sz="1800" dirty="0">
                <a:latin typeface="+mn-lt"/>
                <a:cs typeface="+mn-cs"/>
              </a:rPr>
              <a:t>Review dates can be set against Mitigations</a:t>
            </a:r>
          </a:p>
          <a:p>
            <a:pPr marL="285750" indent="-228600">
              <a:buFont typeface="Arial" panose="020B0604020202020204" pitchFamily="34" charset="0"/>
              <a:buChar char="•"/>
            </a:pPr>
            <a:r>
              <a:rPr lang="en-US" sz="1800" dirty="0">
                <a:latin typeface="+mn-lt"/>
                <a:cs typeface="+mn-cs"/>
              </a:rPr>
              <a:t>Tasks can be set against the Risk</a:t>
            </a:r>
          </a:p>
        </p:txBody>
      </p:sp>
    </p:spTree>
    <p:extLst>
      <p:ext uri="{BB962C8B-B14F-4D97-AF65-F5344CB8AC3E}">
        <p14:creationId xmlns:p14="http://schemas.microsoft.com/office/powerpoint/2010/main" val="4006245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EFA2F-A390-5845-9AEC-703CD82DB49D}"/>
              </a:ext>
            </a:extLst>
          </p:cNvPr>
          <p:cNvSpPr>
            <a:spLocks noGrp="1"/>
          </p:cNvSpPr>
          <p:nvPr>
            <p:ph type="title"/>
          </p:nvPr>
        </p:nvSpPr>
        <p:spPr>
          <a:xfrm>
            <a:off x="648929" y="629266"/>
            <a:ext cx="3651467" cy="1676603"/>
          </a:xfrm>
        </p:spPr>
        <p:txBody>
          <a:bodyPr vert="horz" lIns="91440" tIns="45720" rIns="91440" bIns="45720" rtlCol="0" anchor="ctr">
            <a:normAutofit/>
          </a:bodyPr>
          <a:lstStyle/>
          <a:p>
            <a:r>
              <a:rPr lang="en-US" sz="4400">
                <a:latin typeface="+mj-lt"/>
              </a:rPr>
              <a:t>Task </a:t>
            </a:r>
          </a:p>
        </p:txBody>
      </p:sp>
      <p:sp>
        <p:nvSpPr>
          <p:cNvPr id="4" name="Text Placeholder 3">
            <a:extLst>
              <a:ext uri="{FF2B5EF4-FFF2-40B4-BE49-F238E27FC236}">
                <a16:creationId xmlns:a16="http://schemas.microsoft.com/office/drawing/2014/main" id="{D26DB35E-8BDF-C645-9DCB-2ACDA3B82D22}"/>
              </a:ext>
            </a:extLst>
          </p:cNvPr>
          <p:cNvSpPr>
            <a:spLocks noGrp="1"/>
          </p:cNvSpPr>
          <p:nvPr>
            <p:ph type="body" sz="half" idx="2"/>
          </p:nvPr>
        </p:nvSpPr>
        <p:spPr>
          <a:xfrm>
            <a:off x="648931" y="2438400"/>
            <a:ext cx="3651466" cy="3785419"/>
          </a:xfrm>
        </p:spPr>
        <p:txBody>
          <a:bodyPr vert="horz" lIns="91440" tIns="45720" rIns="91440" bIns="45720" rtlCol="0">
            <a:normAutofit/>
          </a:bodyPr>
          <a:lstStyle/>
          <a:p>
            <a:pPr marL="285750" indent="-228600">
              <a:buFont typeface="Arial" panose="020B0604020202020204" pitchFamily="34" charset="0"/>
              <a:buChar char="•"/>
            </a:pPr>
            <a:r>
              <a:rPr lang="en-US" sz="1800">
                <a:latin typeface="+mn-lt"/>
                <a:cs typeface="+mn-cs"/>
              </a:rPr>
              <a:t>Risk/Mitigation may require Tasks to be performed</a:t>
            </a:r>
          </a:p>
          <a:p>
            <a:pPr marL="285750" indent="-228600">
              <a:buFont typeface="Arial" panose="020B0604020202020204" pitchFamily="34" charset="0"/>
              <a:buChar char="•"/>
            </a:pPr>
            <a:r>
              <a:rPr lang="en-US" sz="1800">
                <a:latin typeface="+mn-lt"/>
                <a:cs typeface="+mn-cs"/>
              </a:rPr>
              <a:t>Create Task from the Risk </a:t>
            </a:r>
          </a:p>
          <a:p>
            <a:pPr marL="285750" indent="-228600">
              <a:buFont typeface="Arial" panose="020B0604020202020204" pitchFamily="34" charset="0"/>
              <a:buChar char="•"/>
            </a:pPr>
            <a:r>
              <a:rPr lang="en-US" sz="1800">
                <a:latin typeface="+mn-lt"/>
                <a:cs typeface="+mn-cs"/>
              </a:rPr>
              <a:t>Automatically associated</a:t>
            </a:r>
          </a:p>
        </p:txBody>
      </p:sp>
      <p:pic>
        <p:nvPicPr>
          <p:cNvPr id="6" name="Picture Placeholder 5" descr="A screenshot of a cell phone&#10;&#10;Description automatically generated">
            <a:extLst>
              <a:ext uri="{FF2B5EF4-FFF2-40B4-BE49-F238E27FC236}">
                <a16:creationId xmlns:a16="http://schemas.microsoft.com/office/drawing/2014/main" id="{192C6066-436E-0346-A6CE-08428CE0E8E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00" r="-2" b="172"/>
          <a:stretch/>
        </p:blipFill>
        <p:spPr>
          <a:xfrm>
            <a:off x="4639056" y="10"/>
            <a:ext cx="7552944" cy="6857990"/>
          </a:xfrm>
          <a:prstGeom prst="rect">
            <a:avLst/>
          </a:prstGeom>
          <a:effectLst/>
        </p:spPr>
      </p:pic>
    </p:spTree>
    <p:extLst>
      <p:ext uri="{BB962C8B-B14F-4D97-AF65-F5344CB8AC3E}">
        <p14:creationId xmlns:p14="http://schemas.microsoft.com/office/powerpoint/2010/main" val="3827668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cell phone&#10;&#10;Description automatically generated">
            <a:extLst>
              <a:ext uri="{FF2B5EF4-FFF2-40B4-BE49-F238E27FC236}">
                <a16:creationId xmlns:a16="http://schemas.microsoft.com/office/drawing/2014/main" id="{C2501BD9-2A35-A640-8621-21FE0D9348A7}"/>
              </a:ext>
            </a:extLst>
          </p:cNvPr>
          <p:cNvPicPr>
            <a:picLocks noChangeAspect="1"/>
          </p:cNvPicPr>
          <p:nvPr/>
        </p:nvPicPr>
        <p:blipFill rotWithShape="1">
          <a:blip r:embed="rId2">
            <a:extLst>
              <a:ext uri="{28A0092B-C50C-407E-A947-70E740481C1C}">
                <a14:useLocalDpi xmlns:a14="http://schemas.microsoft.com/office/drawing/2010/main" val="0"/>
              </a:ext>
            </a:extLst>
          </a:blip>
          <a:srcRect t="8177" r="2" b="13167"/>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6" name="Picture Placeholder 5" descr="A screenshot of a cell phone&#10;&#10;Description automatically generated">
            <a:extLst>
              <a:ext uri="{FF2B5EF4-FFF2-40B4-BE49-F238E27FC236}">
                <a16:creationId xmlns:a16="http://schemas.microsoft.com/office/drawing/2014/main" id="{55CE287A-6155-D945-90B8-84D1E99EA8A1}"/>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3237" r="-2" b="116"/>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15"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94805B-715D-364A-B27C-50F2F696854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a:solidFill>
                  <a:schemeClr val="bg1"/>
                </a:solidFill>
                <a:latin typeface="+mj-lt"/>
                <a:ea typeface="+mj-ea"/>
                <a:cs typeface="+mj-cs"/>
              </a:rPr>
              <a:t>Export</a:t>
            </a:r>
          </a:p>
        </p:txBody>
      </p:sp>
      <p:sp>
        <p:nvSpPr>
          <p:cNvPr id="4" name="Text Placeholder 3">
            <a:extLst>
              <a:ext uri="{FF2B5EF4-FFF2-40B4-BE49-F238E27FC236}">
                <a16:creationId xmlns:a16="http://schemas.microsoft.com/office/drawing/2014/main" id="{F45B168F-A306-6542-93F2-2AF668E8E74A}"/>
              </a:ext>
            </a:extLst>
          </p:cNvPr>
          <p:cNvSpPr>
            <a:spLocks noGrp="1"/>
          </p:cNvSpPr>
          <p:nvPr>
            <p:ph type="body" sz="half" idx="2"/>
          </p:nvPr>
        </p:nvSpPr>
        <p:spPr>
          <a:xfrm>
            <a:off x="838200" y="2015406"/>
            <a:ext cx="5097779" cy="4065986"/>
          </a:xfrm>
        </p:spPr>
        <p:txBody>
          <a:bodyPr vert="horz" lIns="91440" tIns="45720" rIns="91440" bIns="45720" rtlCol="0" anchor="t">
            <a:normAutofit/>
          </a:bodyPr>
          <a:lstStyle/>
          <a:p>
            <a:pPr marL="285750" indent="-228600">
              <a:buFont typeface="Arial" panose="020B0604020202020204" pitchFamily="34" charset="0"/>
              <a:buChar char="•"/>
            </a:pPr>
            <a:r>
              <a:rPr lang="en-US" sz="2000" dirty="0">
                <a:latin typeface="+mn-lt"/>
                <a:cs typeface="+mn-cs"/>
              </a:rPr>
              <a:t>To an application (Excel, Word, PDF)</a:t>
            </a:r>
          </a:p>
          <a:p>
            <a:pPr marL="285750" indent="-228600">
              <a:buFont typeface="Arial" panose="020B0604020202020204" pitchFamily="34" charset="0"/>
              <a:buChar char="•"/>
            </a:pPr>
            <a:r>
              <a:rPr lang="en-US" sz="2000" dirty="0">
                <a:latin typeface="+mn-lt"/>
                <a:cs typeface="+mn-cs"/>
              </a:rPr>
              <a:t>To another Product</a:t>
            </a:r>
          </a:p>
          <a:p>
            <a:pPr marL="285750" indent="-228600">
              <a:buFont typeface="Arial" panose="020B0604020202020204" pitchFamily="34" charset="0"/>
              <a:buChar char="•"/>
            </a:pPr>
            <a:endParaRPr lang="en-US" sz="2000" dirty="0">
              <a:latin typeface="+mn-lt"/>
              <a:cs typeface="+mn-cs"/>
            </a:endParaRPr>
          </a:p>
        </p:txBody>
      </p:sp>
    </p:spTree>
    <p:extLst>
      <p:ext uri="{BB962C8B-B14F-4D97-AF65-F5344CB8AC3E}">
        <p14:creationId xmlns:p14="http://schemas.microsoft.com/office/powerpoint/2010/main" val="127821518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6650-E962-BF41-B838-D2BDAB57C66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a:latin typeface="+mj-lt"/>
              </a:rPr>
              <a:t>Default Workflow</a:t>
            </a:r>
            <a:endParaRPr lang="en-US" sz="4400" dirty="0">
              <a:latin typeface="+mj-lt"/>
            </a:endParaRPr>
          </a:p>
        </p:txBody>
      </p:sp>
      <p:sp>
        <p:nvSpPr>
          <p:cNvPr id="4" name="Text Placeholder 3">
            <a:extLst>
              <a:ext uri="{FF2B5EF4-FFF2-40B4-BE49-F238E27FC236}">
                <a16:creationId xmlns:a16="http://schemas.microsoft.com/office/drawing/2014/main" id="{D2DA34B9-A07B-7644-8E47-A8A4E4CA5504}"/>
              </a:ext>
            </a:extLst>
          </p:cNvPr>
          <p:cNvSpPr>
            <a:spLocks noGrp="1"/>
          </p:cNvSpPr>
          <p:nvPr>
            <p:ph type="body" sz="half" idx="2"/>
          </p:nvPr>
        </p:nvSpPr>
        <p:spPr>
          <a:xfrm>
            <a:off x="838200" y="1825625"/>
            <a:ext cx="3797807" cy="4351338"/>
          </a:xfrm>
        </p:spPr>
        <p:txBody>
          <a:bodyPr vert="horz" lIns="91440" tIns="45720" rIns="91440" bIns="45720" rtlCol="0">
            <a:normAutofit/>
          </a:bodyPr>
          <a:lstStyle/>
          <a:p>
            <a:pPr marL="285750" indent="-228600">
              <a:buFont typeface="Arial" panose="020B0604020202020204" pitchFamily="34" charset="0"/>
              <a:buChar char="•"/>
            </a:pPr>
            <a:r>
              <a:rPr lang="en-US" sz="2000" dirty="0">
                <a:latin typeface="+mn-lt"/>
                <a:cs typeface="+mn-cs"/>
              </a:rPr>
              <a:t>Default Workflow</a:t>
            </a:r>
          </a:p>
          <a:p>
            <a:pPr marL="285750" indent="-228600">
              <a:buFont typeface="Arial" panose="020B0604020202020204" pitchFamily="34" charset="0"/>
              <a:buChar char="•"/>
            </a:pPr>
            <a:r>
              <a:rPr lang="en-US" sz="2000" dirty="0">
                <a:latin typeface="+mn-lt"/>
                <a:cs typeface="+mn-cs"/>
              </a:rPr>
              <a:t>Or Customise</a:t>
            </a:r>
          </a:p>
          <a:p>
            <a:pPr indent="-228600">
              <a:buFont typeface="Arial" panose="020B0604020202020204" pitchFamily="34" charset="0"/>
              <a:buChar char="•"/>
            </a:pPr>
            <a:endParaRPr lang="en-US" sz="2000" dirty="0">
              <a:latin typeface="+mn-lt"/>
              <a:cs typeface="+mn-cs"/>
            </a:endParaRPr>
          </a:p>
        </p:txBody>
      </p:sp>
      <p:pic>
        <p:nvPicPr>
          <p:cNvPr id="6" name="Picture Placeholder 5" descr="A screenshot of a social media post&#10;&#10;Description automatically generated">
            <a:extLst>
              <a:ext uri="{FF2B5EF4-FFF2-40B4-BE49-F238E27FC236}">
                <a16:creationId xmlns:a16="http://schemas.microsoft.com/office/drawing/2014/main" id="{E3D478B2-D96C-2B43-ABCC-430D8347170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435" b="1"/>
          <a:stretch/>
        </p:blipFill>
        <p:spPr>
          <a:xfrm>
            <a:off x="5120640" y="1904281"/>
            <a:ext cx="6233160" cy="4272681"/>
          </a:xfrm>
          <a:prstGeom prst="rect">
            <a:avLst/>
          </a:prstGeom>
        </p:spPr>
      </p:pic>
    </p:spTree>
    <p:extLst>
      <p:ext uri="{BB962C8B-B14F-4D97-AF65-F5344CB8AC3E}">
        <p14:creationId xmlns:p14="http://schemas.microsoft.com/office/powerpoint/2010/main" val="210961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7DAA75-FDEA-42DF-BE40-316224C34F43}"/>
              </a:ext>
            </a:extLst>
          </p:cNvPr>
          <p:cNvSpPr/>
          <p:nvPr/>
        </p:nvSpPr>
        <p:spPr>
          <a:xfrm>
            <a:off x="0" y="5418944"/>
            <a:ext cx="2885607" cy="14390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4D3D47-8C60-45F0-9F6F-FE7CC19F9479}"/>
              </a:ext>
            </a:extLst>
          </p:cNvPr>
          <p:cNvSpPr>
            <a:spLocks noGrp="1"/>
          </p:cNvSpPr>
          <p:nvPr>
            <p:ph idx="1"/>
          </p:nvPr>
        </p:nvSpPr>
        <p:spPr>
          <a:xfrm>
            <a:off x="517490" y="4384622"/>
            <a:ext cx="3964569" cy="2242583"/>
          </a:xfrm>
        </p:spPr>
        <p:txBody>
          <a:bodyPr anchor="b">
            <a:normAutofit fontScale="92500" lnSpcReduction="20000"/>
          </a:bodyPr>
          <a:lstStyle/>
          <a:p>
            <a:pPr marL="0" indent="0">
              <a:buNone/>
            </a:pPr>
            <a:r>
              <a:rPr lang="en-US" sz="1400" dirty="0">
                <a:solidFill>
                  <a:srgbClr val="000000"/>
                </a:solidFill>
              </a:rPr>
              <a:t>Sales Manager (ASPAC)</a:t>
            </a:r>
          </a:p>
          <a:p>
            <a:pPr marL="0" indent="0">
              <a:buNone/>
            </a:pPr>
            <a:r>
              <a:rPr lang="en-US" sz="1400" dirty="0">
                <a:solidFill>
                  <a:srgbClr val="000000"/>
                </a:solidFill>
              </a:rPr>
              <a:t>Inflectra Corporation</a:t>
            </a:r>
          </a:p>
          <a:p>
            <a:pPr marL="0" indent="0">
              <a:buNone/>
            </a:pPr>
            <a:r>
              <a:rPr lang="en-US" sz="1400" dirty="0">
                <a:solidFill>
                  <a:srgbClr val="000000"/>
                </a:solidFill>
              </a:rPr>
              <a:t>Brisbane. Australia</a:t>
            </a:r>
          </a:p>
          <a:p>
            <a:pPr marL="0" indent="0">
              <a:buNone/>
            </a:pPr>
            <a:endParaRPr lang="en-US" sz="1400" dirty="0">
              <a:solidFill>
                <a:srgbClr val="000000"/>
              </a:solidFill>
            </a:endParaRPr>
          </a:p>
          <a:p>
            <a:pPr marL="0" indent="0">
              <a:buNone/>
            </a:pPr>
            <a:r>
              <a:rPr lang="en-US" sz="1400" dirty="0">
                <a:solidFill>
                  <a:srgbClr val="0070C0"/>
                </a:solidFill>
              </a:rPr>
              <a:t>e</a:t>
            </a:r>
            <a:r>
              <a:rPr lang="en-US" sz="1400" dirty="0">
                <a:solidFill>
                  <a:srgbClr val="000000"/>
                </a:solidFill>
              </a:rPr>
              <a:t> </a:t>
            </a:r>
            <a:r>
              <a:rPr lang="en-US" sz="1400" dirty="0">
                <a:solidFill>
                  <a:srgbClr val="0070C0"/>
                </a:solidFill>
                <a:hlinkClick r:id="rId2">
                  <a:extLst>
                    <a:ext uri="{A12FA001-AC4F-418D-AE19-62706E023703}">
                      <ahyp:hlinkClr xmlns:ahyp="http://schemas.microsoft.com/office/drawing/2018/hyperlinkcolor" val="tx"/>
                    </a:ext>
                  </a:extLst>
                </a:hlinkClick>
              </a:rPr>
              <a:t>peter.brackstone@Inflectra.com</a:t>
            </a:r>
            <a:endParaRPr lang="en-US" sz="1400" dirty="0">
              <a:solidFill>
                <a:srgbClr val="0070C0"/>
              </a:solidFill>
            </a:endParaRPr>
          </a:p>
          <a:p>
            <a:pPr marL="0" indent="0">
              <a:buNone/>
            </a:pPr>
            <a:r>
              <a:rPr lang="en-US" sz="1400" dirty="0">
                <a:solidFill>
                  <a:srgbClr val="0070C0"/>
                </a:solidFill>
              </a:rPr>
              <a:t>e </a:t>
            </a:r>
            <a:r>
              <a:rPr lang="en-US" sz="1400" dirty="0">
                <a:solidFill>
                  <a:srgbClr val="0070C0"/>
                </a:solidFill>
                <a:hlinkClick r:id="rId3">
                  <a:extLst>
                    <a:ext uri="{A12FA001-AC4F-418D-AE19-62706E023703}">
                      <ahyp:hlinkClr xmlns:ahyp="http://schemas.microsoft.com/office/drawing/2018/hyperlinkcolor" val="tx"/>
                    </a:ext>
                  </a:extLst>
                </a:hlinkClick>
              </a:rPr>
              <a:t>peter.brackstone@</a:t>
            </a:r>
            <a:r>
              <a:rPr lang="en-US" sz="1400" u="sng" dirty="0">
                <a:solidFill>
                  <a:srgbClr val="0070C0"/>
                </a:solidFill>
              </a:rPr>
              <a:t>Influenceit.com.au</a:t>
            </a:r>
          </a:p>
          <a:p>
            <a:pPr marL="0" indent="0">
              <a:buNone/>
            </a:pPr>
            <a:r>
              <a:rPr lang="en-US" sz="1400" dirty="0">
                <a:solidFill>
                  <a:srgbClr val="0070C0"/>
                </a:solidFill>
              </a:rPr>
              <a:t>w </a:t>
            </a:r>
            <a:r>
              <a:rPr lang="en-US" sz="1400" dirty="0">
                <a:solidFill>
                  <a:srgbClr val="0070C0"/>
                </a:solidFill>
                <a:hlinkClick r:id="rId4">
                  <a:extLst>
                    <a:ext uri="{A12FA001-AC4F-418D-AE19-62706E023703}">
                      <ahyp:hlinkClr xmlns:ahyp="http://schemas.microsoft.com/office/drawing/2018/hyperlinkcolor" val="tx"/>
                    </a:ext>
                  </a:extLst>
                </a:hlinkClick>
              </a:rPr>
              <a:t>www.influenceit.consulting</a:t>
            </a:r>
            <a:r>
              <a:rPr lang="en-US" sz="1400" dirty="0">
                <a:solidFill>
                  <a:srgbClr val="0070C0"/>
                </a:solidFill>
              </a:rPr>
              <a:t> </a:t>
            </a:r>
          </a:p>
          <a:p>
            <a:pPr marL="0" indent="0">
              <a:buNone/>
            </a:pPr>
            <a:r>
              <a:rPr lang="en-US" sz="1400" dirty="0">
                <a:solidFill>
                  <a:srgbClr val="0070C0"/>
                </a:solidFill>
              </a:rPr>
              <a:t>w </a:t>
            </a:r>
            <a:r>
              <a:rPr lang="en-US" sz="1400" dirty="0">
                <a:solidFill>
                  <a:srgbClr val="0070C0"/>
                </a:solidFill>
                <a:hlinkClick r:id="rId5">
                  <a:extLst>
                    <a:ext uri="{A12FA001-AC4F-418D-AE19-62706E023703}">
                      <ahyp:hlinkClr xmlns:ahyp="http://schemas.microsoft.com/office/drawing/2018/hyperlinkcolor" val="tx"/>
                    </a:ext>
                  </a:extLst>
                </a:hlinkClick>
              </a:rPr>
              <a:t>www.inflectrasoftware.com.au</a:t>
            </a:r>
            <a:r>
              <a:rPr lang="en-US" sz="1400" dirty="0">
                <a:solidFill>
                  <a:srgbClr val="0070C0"/>
                </a:solidFill>
              </a:rPr>
              <a:t> </a:t>
            </a:r>
          </a:p>
        </p:txBody>
      </p:sp>
      <p:pic>
        <p:nvPicPr>
          <p:cNvPr id="11" name="Picture 10">
            <a:extLst>
              <a:ext uri="{FF2B5EF4-FFF2-40B4-BE49-F238E27FC236}">
                <a16:creationId xmlns:a16="http://schemas.microsoft.com/office/drawing/2014/main" id="{D81745CF-C6DB-3441-986E-46C09686DC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112" y="2965383"/>
            <a:ext cx="2754000" cy="1282035"/>
          </a:xfrm>
          <a:prstGeom prst="rect">
            <a:avLst/>
          </a:prstGeom>
        </p:spPr>
      </p:pic>
      <p:sp>
        <p:nvSpPr>
          <p:cNvPr id="7" name="Title 1">
            <a:extLst>
              <a:ext uri="{FF2B5EF4-FFF2-40B4-BE49-F238E27FC236}">
                <a16:creationId xmlns:a16="http://schemas.microsoft.com/office/drawing/2014/main" id="{B4BFD62C-8D0A-45AF-9476-630D1333A152}"/>
              </a:ext>
            </a:extLst>
          </p:cNvPr>
          <p:cNvSpPr txBox="1">
            <a:spLocks/>
          </p:cNvSpPr>
          <p:nvPr/>
        </p:nvSpPr>
        <p:spPr>
          <a:xfrm>
            <a:off x="518746" y="589086"/>
            <a:ext cx="9135208" cy="870438"/>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a:lstStyle>
          <a:p>
            <a:r>
              <a:rPr lang="en-US" dirty="0"/>
              <a:t>Peter </a:t>
            </a:r>
            <a:r>
              <a:rPr lang="en-US" dirty="0" err="1"/>
              <a:t>Brackstone</a:t>
            </a:r>
            <a:endParaRPr lang="en-US" dirty="0"/>
          </a:p>
        </p:txBody>
      </p:sp>
      <p:sp>
        <p:nvSpPr>
          <p:cNvPr id="8" name="Subtitle 2">
            <a:extLst>
              <a:ext uri="{FF2B5EF4-FFF2-40B4-BE49-F238E27FC236}">
                <a16:creationId xmlns:a16="http://schemas.microsoft.com/office/drawing/2014/main" id="{D8BD8BBF-5200-4E1F-89A8-E2531EB6AE8E}"/>
              </a:ext>
            </a:extLst>
          </p:cNvPr>
          <p:cNvSpPr txBox="1">
            <a:spLocks/>
          </p:cNvSpPr>
          <p:nvPr/>
        </p:nvSpPr>
        <p:spPr>
          <a:xfrm>
            <a:off x="517490" y="1364430"/>
            <a:ext cx="7288823" cy="1655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latin typeface="+mj-lt"/>
              </a:rPr>
              <a:t>Managing Director, Influence IT Consulting Pty Ltd</a:t>
            </a:r>
          </a:p>
        </p:txBody>
      </p:sp>
      <p:pic>
        <p:nvPicPr>
          <p:cNvPr id="13" name="Picture 12">
            <a:extLst>
              <a:ext uri="{FF2B5EF4-FFF2-40B4-BE49-F238E27FC236}">
                <a16:creationId xmlns:a16="http://schemas.microsoft.com/office/drawing/2014/main" id="{DDE0E4EA-2D5E-47F2-99FD-ED4D6E365A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5682" y="2967732"/>
            <a:ext cx="2857500" cy="2857500"/>
          </a:xfrm>
          <a:prstGeom prst="rect">
            <a:avLst/>
          </a:prstGeom>
        </p:spPr>
      </p:pic>
    </p:spTree>
    <p:extLst>
      <p:ext uri="{BB962C8B-B14F-4D97-AF65-F5344CB8AC3E}">
        <p14:creationId xmlns:p14="http://schemas.microsoft.com/office/powerpoint/2010/main" val="1444155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75F8-8F45-EA4E-95AD-A5EC6DACF485}"/>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a:latin typeface="+mj-lt"/>
              </a:rPr>
              <a:t>Operations</a:t>
            </a:r>
          </a:p>
        </p:txBody>
      </p:sp>
      <p:pic>
        <p:nvPicPr>
          <p:cNvPr id="8" name="Picture Placeholder 7" descr="A screenshot of a cell phone&#10;&#10;Description automatically generated">
            <a:extLst>
              <a:ext uri="{FF2B5EF4-FFF2-40B4-BE49-F238E27FC236}">
                <a16:creationId xmlns:a16="http://schemas.microsoft.com/office/drawing/2014/main" id="{EEE16B00-9C37-314B-9A35-2B7B08D38C3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a:off x="20" y="269502"/>
            <a:ext cx="12191980" cy="3171619"/>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 Placeholder 3">
            <a:extLst>
              <a:ext uri="{FF2B5EF4-FFF2-40B4-BE49-F238E27FC236}">
                <a16:creationId xmlns:a16="http://schemas.microsoft.com/office/drawing/2014/main" id="{3668B1F5-547A-0E42-919F-AFBD5B8E229F}"/>
              </a:ext>
            </a:extLst>
          </p:cNvPr>
          <p:cNvSpPr>
            <a:spLocks noGrp="1"/>
          </p:cNvSpPr>
          <p:nvPr>
            <p:ph type="body" sz="half" idx="2"/>
          </p:nvPr>
        </p:nvSpPr>
        <p:spPr>
          <a:xfrm>
            <a:off x="4223982" y="3752850"/>
            <a:ext cx="7485413" cy="2452687"/>
          </a:xfrm>
        </p:spPr>
        <p:txBody>
          <a:bodyPr vert="horz" lIns="91440" tIns="45720" rIns="91440" bIns="45720" rtlCol="0" anchor="ctr">
            <a:normAutofit/>
          </a:bodyPr>
          <a:lstStyle/>
          <a:p>
            <a:pPr marL="285750" indent="-228600">
              <a:buFont typeface="Arial" panose="020B0604020202020204" pitchFamily="34" charset="0"/>
              <a:buChar char="•"/>
            </a:pPr>
            <a:r>
              <a:rPr lang="en-US" sz="1800">
                <a:latin typeface="+mn-lt"/>
                <a:cs typeface="+mn-cs"/>
              </a:rPr>
              <a:t>Defined by Workflow and User’s Role</a:t>
            </a:r>
          </a:p>
          <a:p>
            <a:pPr marL="285750" indent="-228600">
              <a:buFont typeface="Arial" panose="020B0604020202020204" pitchFamily="34" charset="0"/>
              <a:buChar char="•"/>
            </a:pPr>
            <a:r>
              <a:rPr lang="en-US" sz="1800">
                <a:latin typeface="+mn-lt"/>
                <a:cs typeface="+mn-cs"/>
              </a:rPr>
              <a:t>Only eligible Operations are displayed for the current status of the artefact</a:t>
            </a:r>
          </a:p>
          <a:p>
            <a:pPr marL="285750" indent="-228600">
              <a:buFont typeface="Arial" panose="020B0604020202020204" pitchFamily="34" charset="0"/>
              <a:buChar char="•"/>
            </a:pPr>
            <a:r>
              <a:rPr lang="en-US" sz="1800">
                <a:latin typeface="+mn-lt"/>
                <a:cs typeface="+mn-cs"/>
              </a:rPr>
              <a:t>Digitally Signed Operations are indicated with a padlock</a:t>
            </a:r>
          </a:p>
        </p:txBody>
      </p:sp>
    </p:spTree>
    <p:extLst>
      <p:ext uri="{BB962C8B-B14F-4D97-AF65-F5344CB8AC3E}">
        <p14:creationId xmlns:p14="http://schemas.microsoft.com/office/powerpoint/2010/main" val="3700366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descr="A screenshot of a cell phone&#10;&#10;Description automatically generated">
            <a:extLst>
              <a:ext uri="{FF2B5EF4-FFF2-40B4-BE49-F238E27FC236}">
                <a16:creationId xmlns:a16="http://schemas.microsoft.com/office/drawing/2014/main" id="{3D4E4B72-6D90-1C46-A9EC-9F43C093E53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3718" b="12327"/>
          <a:stretch/>
        </p:blipFill>
        <p:spPr>
          <a:xfrm>
            <a:off x="20" y="1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B76CF2C-D721-EE43-935E-654A0CD9BA55}"/>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latin typeface="+mj-lt"/>
              </a:rPr>
              <a:t>Digital Signature</a:t>
            </a:r>
          </a:p>
        </p:txBody>
      </p:sp>
      <p:sp>
        <p:nvSpPr>
          <p:cNvPr id="4" name="Text Placeholder 3">
            <a:extLst>
              <a:ext uri="{FF2B5EF4-FFF2-40B4-BE49-F238E27FC236}">
                <a16:creationId xmlns:a16="http://schemas.microsoft.com/office/drawing/2014/main" id="{E98FEAF2-5260-A647-9734-1C09D6BE9EE7}"/>
              </a:ext>
            </a:extLst>
          </p:cNvPr>
          <p:cNvSpPr>
            <a:spLocks noGrp="1"/>
          </p:cNvSpPr>
          <p:nvPr>
            <p:ph type="body" sz="half" idx="2"/>
          </p:nvPr>
        </p:nvSpPr>
        <p:spPr>
          <a:xfrm>
            <a:off x="7782910" y="5242675"/>
            <a:ext cx="4330262" cy="683284"/>
          </a:xfrm>
        </p:spPr>
        <p:txBody>
          <a:bodyPr vert="horz" lIns="91440" tIns="45720" rIns="91440" bIns="45720" rtlCol="0">
            <a:normAutofit/>
          </a:bodyPr>
          <a:lstStyle/>
          <a:p>
            <a:pPr algn="ctr"/>
            <a:r>
              <a:rPr lang="en-US" sz="2000">
                <a:latin typeface="+mn-lt"/>
                <a:cs typeface="+mn-cs"/>
              </a:rPr>
              <a:t>Provides electronic sign-off for Operations that require it</a:t>
            </a:r>
          </a:p>
        </p:txBody>
      </p:sp>
      <p:cxnSp>
        <p:nvCxnSpPr>
          <p:cNvPr id="16"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681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35BEB-5C98-1142-9891-E6BE038B6EDD}"/>
              </a:ext>
            </a:extLst>
          </p:cNvPr>
          <p:cNvSpPr>
            <a:spLocks noGrp="1"/>
          </p:cNvSpPr>
          <p:nvPr>
            <p:ph type="title"/>
          </p:nvPr>
        </p:nvSpPr>
        <p:spPr>
          <a:xfrm>
            <a:off x="648929" y="629266"/>
            <a:ext cx="3651467" cy="1676603"/>
          </a:xfrm>
        </p:spPr>
        <p:txBody>
          <a:bodyPr vert="horz" lIns="91440" tIns="45720" rIns="91440" bIns="45720" rtlCol="0" anchor="ctr">
            <a:normAutofit/>
          </a:bodyPr>
          <a:lstStyle/>
          <a:p>
            <a:r>
              <a:rPr lang="en-US" sz="4400" dirty="0">
                <a:latin typeface="+mj-lt"/>
              </a:rPr>
              <a:t>Risks to Issues</a:t>
            </a:r>
          </a:p>
        </p:txBody>
      </p:sp>
      <p:sp>
        <p:nvSpPr>
          <p:cNvPr id="4" name="Text Placeholder 3">
            <a:extLst>
              <a:ext uri="{FF2B5EF4-FFF2-40B4-BE49-F238E27FC236}">
                <a16:creationId xmlns:a16="http://schemas.microsoft.com/office/drawing/2014/main" id="{D93C5786-9C50-F743-AF5D-965530B29860}"/>
              </a:ext>
            </a:extLst>
          </p:cNvPr>
          <p:cNvSpPr>
            <a:spLocks noGrp="1"/>
          </p:cNvSpPr>
          <p:nvPr>
            <p:ph type="body" sz="half" idx="2"/>
          </p:nvPr>
        </p:nvSpPr>
        <p:spPr>
          <a:xfrm>
            <a:off x="648931" y="2438400"/>
            <a:ext cx="3651466" cy="3785419"/>
          </a:xfrm>
        </p:spPr>
        <p:txBody>
          <a:bodyPr vert="horz" lIns="91440" tIns="45720" rIns="91440" bIns="45720" rtlCol="0">
            <a:normAutofit/>
          </a:bodyPr>
          <a:lstStyle/>
          <a:p>
            <a:pPr marL="285750" indent="-228600">
              <a:buFont typeface="Arial" panose="020B0604020202020204" pitchFamily="34" charset="0"/>
              <a:buChar char="•"/>
            </a:pPr>
            <a:r>
              <a:rPr lang="en-US" sz="1800" dirty="0">
                <a:latin typeface="+mn-lt"/>
                <a:cs typeface="+mn-cs"/>
              </a:rPr>
              <a:t>Risks which eventuate are Issues</a:t>
            </a:r>
          </a:p>
          <a:p>
            <a:pPr marL="285750" indent="-228600">
              <a:buFont typeface="Arial" panose="020B0604020202020204" pitchFamily="34" charset="0"/>
              <a:buChar char="•"/>
            </a:pPr>
            <a:r>
              <a:rPr lang="en-US" sz="1800" dirty="0">
                <a:latin typeface="+mn-lt"/>
                <a:cs typeface="+mn-cs"/>
              </a:rPr>
              <a:t>Currently processed as Incident Type of “Issue”</a:t>
            </a:r>
          </a:p>
          <a:p>
            <a:pPr marL="285750" indent="-228600">
              <a:buFont typeface="Arial" panose="020B0604020202020204" pitchFamily="34" charset="0"/>
              <a:buChar char="•"/>
            </a:pPr>
            <a:r>
              <a:rPr lang="en-US" sz="1800" dirty="0">
                <a:latin typeface="+mn-lt"/>
                <a:cs typeface="+mn-cs"/>
              </a:rPr>
              <a:t>Go to Incidents and filer for Issue</a:t>
            </a:r>
          </a:p>
          <a:p>
            <a:pPr marL="285750" indent="-228600">
              <a:buFont typeface="Arial" panose="020B0604020202020204" pitchFamily="34" charset="0"/>
              <a:buChar char="•"/>
            </a:pPr>
            <a:r>
              <a:rPr lang="en-US" sz="1800" dirty="0">
                <a:latin typeface="+mn-lt"/>
                <a:cs typeface="+mn-cs"/>
              </a:rPr>
              <a:t>Side Bar Quick Filer</a:t>
            </a:r>
          </a:p>
          <a:p>
            <a:pPr marL="285750" indent="-228600">
              <a:buFont typeface="Arial" panose="020B0604020202020204" pitchFamily="34" charset="0"/>
              <a:buChar char="•"/>
            </a:pPr>
            <a:r>
              <a:rPr lang="en-US" sz="1800" dirty="0">
                <a:latin typeface="+mn-lt"/>
                <a:cs typeface="+mn-cs"/>
              </a:rPr>
              <a:t>Quick View Charts</a:t>
            </a:r>
          </a:p>
          <a:p>
            <a:pPr marL="285750" indent="-228600">
              <a:buFont typeface="Arial" panose="020B0604020202020204" pitchFamily="34" charset="0"/>
              <a:buChar char="•"/>
            </a:pPr>
            <a:r>
              <a:rPr lang="en-US" sz="1800" dirty="0">
                <a:latin typeface="+mn-lt"/>
                <a:cs typeface="+mn-cs"/>
              </a:rPr>
              <a:t>Issue Management to be Updated Soon</a:t>
            </a:r>
          </a:p>
        </p:txBody>
      </p:sp>
      <p:pic>
        <p:nvPicPr>
          <p:cNvPr id="6" name="Picture Placeholder 5" descr="A screenshot of a cell phone&#10;&#10;Description automatically generated">
            <a:extLst>
              <a:ext uri="{FF2B5EF4-FFF2-40B4-BE49-F238E27FC236}">
                <a16:creationId xmlns:a16="http://schemas.microsoft.com/office/drawing/2014/main" id="{193C38B1-AC04-834F-A8BB-E9830EF5674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834" r="7482" b="2"/>
          <a:stretch/>
        </p:blipFill>
        <p:spPr>
          <a:xfrm>
            <a:off x="4639056" y="10"/>
            <a:ext cx="7552944" cy="6857990"/>
          </a:xfrm>
          <a:prstGeom prst="rect">
            <a:avLst/>
          </a:prstGeom>
          <a:effectLst/>
        </p:spPr>
      </p:pic>
    </p:spTree>
    <p:extLst>
      <p:ext uri="{BB962C8B-B14F-4D97-AF65-F5344CB8AC3E}">
        <p14:creationId xmlns:p14="http://schemas.microsoft.com/office/powerpoint/2010/main" val="3192478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CB7F-309C-634A-816A-D6D78EBFBD1A}"/>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318928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8C44B1-8794-EF4A-A7D1-9F55BD8E9587}"/>
              </a:ext>
            </a:extLst>
          </p:cNvPr>
          <p:cNvSpPr txBox="1"/>
          <p:nvPr/>
        </p:nvSpPr>
        <p:spPr>
          <a:xfrm>
            <a:off x="2380353" y="2515990"/>
            <a:ext cx="7692888" cy="2308324"/>
          </a:xfrm>
          <a:prstGeom prst="rect">
            <a:avLst/>
          </a:prstGeom>
          <a:noFill/>
        </p:spPr>
        <p:txBody>
          <a:bodyPr wrap="square" rtlCol="0">
            <a:spAutoFit/>
          </a:bodyPr>
          <a:lstStyle/>
          <a:p>
            <a:r>
              <a:rPr lang="en-US" sz="1400" dirty="0">
                <a:solidFill>
                  <a:srgbClr val="000000"/>
                </a:solidFill>
                <a:latin typeface="Kanit" panose="00000500000000000000" pitchFamily="2" charset="-34"/>
                <a:cs typeface="Kanit" panose="00000500000000000000" pitchFamily="2" charset="-34"/>
              </a:rPr>
              <a:t>We recently added a new risk management module to our Spira platform. </a:t>
            </a:r>
          </a:p>
          <a:p>
            <a:endParaRPr lang="en-US" sz="1400" dirty="0">
              <a:solidFill>
                <a:srgbClr val="000000"/>
              </a:solidFill>
              <a:latin typeface="Kanit" panose="00000500000000000000" pitchFamily="2" charset="-34"/>
              <a:cs typeface="Kanit" panose="00000500000000000000" pitchFamily="2" charset="-34"/>
            </a:endParaRPr>
          </a:p>
          <a:p>
            <a:r>
              <a:rPr lang="en-US" sz="1400" dirty="0">
                <a:solidFill>
                  <a:srgbClr val="000000"/>
                </a:solidFill>
                <a:latin typeface="Kanit" panose="00000500000000000000" pitchFamily="2" charset="-34"/>
                <a:cs typeface="Kanit" panose="00000500000000000000" pitchFamily="2" charset="-34"/>
              </a:rPr>
              <a:t>We will demonstrate the end-to-end workflow for using these new features. </a:t>
            </a:r>
          </a:p>
          <a:p>
            <a:endParaRPr lang="en-US" sz="1400" dirty="0">
              <a:solidFill>
                <a:srgbClr val="000000"/>
              </a:solidFill>
              <a:latin typeface="Kanit" panose="00000500000000000000" pitchFamily="2" charset="-34"/>
              <a:cs typeface="Kanit" panose="00000500000000000000" pitchFamily="2" charset="-34"/>
            </a:endParaRPr>
          </a:p>
          <a:p>
            <a:r>
              <a:rPr lang="en-US" sz="1400" dirty="0">
                <a:solidFill>
                  <a:srgbClr val="000000"/>
                </a:solidFill>
                <a:latin typeface="Kanit" panose="00000500000000000000" pitchFamily="2" charset="-34"/>
                <a:cs typeface="Kanit" panose="00000500000000000000" pitchFamily="2" charset="-34"/>
              </a:rPr>
              <a:t>We will cover the risk management lifecycle, from identifying and analysing risks, to evaluating and treating them with mitigations, and action items (tasks). </a:t>
            </a:r>
          </a:p>
          <a:p>
            <a:endParaRPr lang="en-US" sz="1400" dirty="0">
              <a:solidFill>
                <a:srgbClr val="000000"/>
              </a:solidFill>
              <a:latin typeface="Kanit" panose="00000500000000000000" pitchFamily="2" charset="-34"/>
              <a:cs typeface="Kanit" panose="00000500000000000000" pitchFamily="2" charset="-34"/>
            </a:endParaRPr>
          </a:p>
          <a:p>
            <a:r>
              <a:rPr lang="en-US" sz="1400" dirty="0">
                <a:solidFill>
                  <a:srgbClr val="000000"/>
                </a:solidFill>
                <a:latin typeface="Kanit" panose="00000500000000000000" pitchFamily="2" charset="-34"/>
                <a:cs typeface="Kanit" panose="00000500000000000000" pitchFamily="2" charset="-34"/>
              </a:rPr>
              <a:t>We will also discuss the methodologies used for ranking risks by probability and impact and how you can customise the exposure metrics used by Spira.</a:t>
            </a:r>
          </a:p>
          <a:p>
            <a:endParaRPr lang="en-US" dirty="0"/>
          </a:p>
        </p:txBody>
      </p:sp>
      <p:pic>
        <p:nvPicPr>
          <p:cNvPr id="5" name="Graphic 4">
            <a:extLst>
              <a:ext uri="{FF2B5EF4-FFF2-40B4-BE49-F238E27FC236}">
                <a16:creationId xmlns:a16="http://schemas.microsoft.com/office/drawing/2014/main" id="{6B4696EE-2686-884E-A27B-B380F874409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5864" y="5509549"/>
            <a:ext cx="2407933" cy="983326"/>
          </a:xfrm>
          <a:prstGeom prst="rect">
            <a:avLst/>
          </a:prstGeom>
        </p:spPr>
      </p:pic>
      <p:sp>
        <p:nvSpPr>
          <p:cNvPr id="6" name="Title 1">
            <a:extLst>
              <a:ext uri="{FF2B5EF4-FFF2-40B4-BE49-F238E27FC236}">
                <a16:creationId xmlns:a16="http://schemas.microsoft.com/office/drawing/2014/main" id="{5EB56858-184F-9843-A167-756784619E71}"/>
              </a:ext>
            </a:extLst>
          </p:cNvPr>
          <p:cNvSpPr txBox="1">
            <a:spLocks/>
          </p:cNvSpPr>
          <p:nvPr/>
        </p:nvSpPr>
        <p:spPr>
          <a:xfrm>
            <a:off x="2380353" y="1512138"/>
            <a:ext cx="3932237" cy="734105"/>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a:lstStyle>
          <a:p>
            <a:r>
              <a:rPr lang="en-US" dirty="0"/>
              <a:t>Objectives</a:t>
            </a:r>
          </a:p>
        </p:txBody>
      </p:sp>
    </p:spTree>
    <p:extLst>
      <p:ext uri="{BB962C8B-B14F-4D97-AF65-F5344CB8AC3E}">
        <p14:creationId xmlns:p14="http://schemas.microsoft.com/office/powerpoint/2010/main" val="2975415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Placeholder 5" descr="A picture containing object&#10;&#10;Description automatically generated">
            <a:extLst>
              <a:ext uri="{FF2B5EF4-FFF2-40B4-BE49-F238E27FC236}">
                <a16:creationId xmlns:a16="http://schemas.microsoft.com/office/drawing/2014/main" id="{87D320A8-CC99-DC48-99DD-8B3D98EFCD55}"/>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t="6065"/>
          <a:stretch/>
        </p:blipFill>
        <p:spPr>
          <a:xfrm>
            <a:off x="-1" y="10"/>
            <a:ext cx="12192001" cy="4666928"/>
          </a:xfrm>
          <a:prstGeom prst="rect">
            <a:avLst/>
          </a:prstGeom>
        </p:spPr>
      </p:pic>
      <p:sp>
        <p:nvSpPr>
          <p:cNvPr id="13" name="Oval 1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0F83F1-B08B-ED42-9A2D-291CF5DA2538}"/>
              </a:ext>
            </a:extLst>
          </p:cNvPr>
          <p:cNvSpPr>
            <a:spLocks noGrp="1"/>
          </p:cNvSpPr>
          <p:nvPr>
            <p:ph type="title"/>
          </p:nvPr>
        </p:nvSpPr>
        <p:spPr>
          <a:xfrm>
            <a:off x="804998" y="4551037"/>
            <a:ext cx="5021782" cy="1509931"/>
          </a:xfrm>
        </p:spPr>
        <p:txBody>
          <a:bodyPr vert="horz" lIns="91440" tIns="45720" rIns="91440" bIns="45720" rtlCol="0" anchor="ctr">
            <a:normAutofit/>
          </a:bodyPr>
          <a:lstStyle/>
          <a:p>
            <a:r>
              <a:rPr lang="en-US" sz="4000" dirty="0">
                <a:solidFill>
                  <a:srgbClr val="000000"/>
                </a:solidFill>
                <a:latin typeface="+mj-lt"/>
              </a:rPr>
              <a:t>Risk Management</a:t>
            </a:r>
          </a:p>
        </p:txBody>
      </p:sp>
      <p:sp>
        <p:nvSpPr>
          <p:cNvPr id="4" name="Text Placeholder 3">
            <a:extLst>
              <a:ext uri="{FF2B5EF4-FFF2-40B4-BE49-F238E27FC236}">
                <a16:creationId xmlns:a16="http://schemas.microsoft.com/office/drawing/2014/main" id="{433D4652-F52D-FF4B-B0A0-A27728D8DF48}"/>
              </a:ext>
            </a:extLst>
          </p:cNvPr>
          <p:cNvSpPr>
            <a:spLocks noGrp="1"/>
          </p:cNvSpPr>
          <p:nvPr>
            <p:ph type="body" sz="half" idx="2"/>
          </p:nvPr>
        </p:nvSpPr>
        <p:spPr>
          <a:xfrm>
            <a:off x="5826780" y="4551037"/>
            <a:ext cx="5821269" cy="1906034"/>
          </a:xfrm>
        </p:spPr>
        <p:txBody>
          <a:bodyPr vert="horz" lIns="91440" tIns="45720" rIns="91440" bIns="45720" rtlCol="0" anchor="ctr">
            <a:normAutofit/>
          </a:bodyPr>
          <a:lstStyle/>
          <a:p>
            <a:pPr marL="285750" indent="-228600">
              <a:buFont typeface="Arial" panose="020B0604020202020204" pitchFamily="34" charset="0"/>
              <a:buChar char="•"/>
            </a:pPr>
            <a:r>
              <a:rPr lang="en-US" sz="1300" dirty="0">
                <a:solidFill>
                  <a:srgbClr val="000000"/>
                </a:solidFill>
                <a:latin typeface="+mn-lt"/>
                <a:cs typeface="+mn-cs"/>
              </a:rPr>
              <a:t>SpiraPlan now supports IT Risk Management out of the box</a:t>
            </a:r>
          </a:p>
          <a:p>
            <a:pPr marL="285750" indent="-228600">
              <a:buFont typeface="Arial" panose="020B0604020202020204" pitchFamily="34" charset="0"/>
              <a:buChar char="•"/>
            </a:pPr>
            <a:r>
              <a:rPr lang="en-US" sz="1300" dirty="0">
                <a:solidFill>
                  <a:srgbClr val="000000"/>
                </a:solidFill>
                <a:latin typeface="+mn-lt"/>
                <a:cs typeface="+mn-cs"/>
              </a:rPr>
              <a:t>Supports the analysis and categorization of Risk based on Probability and Impact</a:t>
            </a:r>
          </a:p>
          <a:p>
            <a:pPr marL="285750" indent="-228600">
              <a:buFont typeface="Arial" panose="020B0604020202020204" pitchFamily="34" charset="0"/>
              <a:buChar char="•"/>
            </a:pPr>
            <a:r>
              <a:rPr lang="en-US" sz="1300" dirty="0">
                <a:solidFill>
                  <a:srgbClr val="000000"/>
                </a:solidFill>
                <a:latin typeface="+mn-lt"/>
                <a:cs typeface="+mn-cs"/>
              </a:rPr>
              <a:t>Risk exposure is subsequently calculated and displayed as negative exposure</a:t>
            </a:r>
          </a:p>
          <a:p>
            <a:pPr marL="285750" indent="-228600">
              <a:buFont typeface="Arial" panose="020B0604020202020204" pitchFamily="34" charset="0"/>
              <a:buChar char="•"/>
            </a:pPr>
            <a:r>
              <a:rPr lang="en-US" sz="1300" dirty="0">
                <a:solidFill>
                  <a:srgbClr val="000000"/>
                </a:solidFill>
                <a:latin typeface="+mn-lt"/>
                <a:cs typeface="+mn-cs"/>
              </a:rPr>
              <a:t>Both Risks and Mitigations are tracked and managed</a:t>
            </a:r>
          </a:p>
          <a:p>
            <a:pPr marL="285750" indent="-228600">
              <a:buFont typeface="Arial" panose="020B0604020202020204" pitchFamily="34" charset="0"/>
              <a:buChar char="•"/>
            </a:pPr>
            <a:r>
              <a:rPr lang="en-US" sz="1300" dirty="0">
                <a:solidFill>
                  <a:srgbClr val="000000"/>
                </a:solidFill>
                <a:latin typeface="+mn-lt"/>
                <a:cs typeface="+mn-cs"/>
              </a:rPr>
              <a:t>Dynamic reporting tools included</a:t>
            </a:r>
          </a:p>
          <a:p>
            <a:pPr marL="285750" indent="-228600">
              <a:buFont typeface="Arial" panose="020B0604020202020204" pitchFamily="34" charset="0"/>
              <a:buChar char="•"/>
            </a:pPr>
            <a:endParaRPr lang="en-US" sz="1300" dirty="0">
              <a:solidFill>
                <a:srgbClr val="000000"/>
              </a:solidFill>
              <a:latin typeface="+mn-lt"/>
              <a:cs typeface="+mn-cs"/>
            </a:endParaRPr>
          </a:p>
        </p:txBody>
      </p:sp>
    </p:spTree>
    <p:extLst>
      <p:ext uri="{BB962C8B-B14F-4D97-AF65-F5344CB8AC3E}">
        <p14:creationId xmlns:p14="http://schemas.microsoft.com/office/powerpoint/2010/main" val="2676806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F2AD4-1CD3-3E49-82C0-FE08F2F0B915}"/>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sz="4400" dirty="0">
                <a:latin typeface="+mj-lt"/>
              </a:rPr>
              <a:t>Risk Overview</a:t>
            </a:r>
          </a:p>
        </p:txBody>
      </p:sp>
      <p:sp>
        <p:nvSpPr>
          <p:cNvPr id="4" name="Text Placeholder 3">
            <a:extLst>
              <a:ext uri="{FF2B5EF4-FFF2-40B4-BE49-F238E27FC236}">
                <a16:creationId xmlns:a16="http://schemas.microsoft.com/office/drawing/2014/main" id="{7BDE2D44-96D9-AB4A-9F0D-28B412092A46}"/>
              </a:ext>
            </a:extLst>
          </p:cNvPr>
          <p:cNvSpPr>
            <a:spLocks noGrp="1"/>
          </p:cNvSpPr>
          <p:nvPr>
            <p:ph type="body" sz="half" idx="2"/>
          </p:nvPr>
        </p:nvSpPr>
        <p:spPr>
          <a:xfrm>
            <a:off x="762000" y="2279018"/>
            <a:ext cx="5314543" cy="3375920"/>
          </a:xfrm>
        </p:spPr>
        <p:txBody>
          <a:bodyPr vert="horz" lIns="91440" tIns="45720" rIns="91440" bIns="45720" rtlCol="0" anchor="t">
            <a:normAutofit/>
          </a:bodyPr>
          <a:lstStyle/>
          <a:p>
            <a:pPr marL="285750" indent="-228600">
              <a:buFont typeface="Arial" panose="020B0604020202020204" pitchFamily="34" charset="0"/>
              <a:buChar char="•"/>
            </a:pPr>
            <a:r>
              <a:rPr lang="en-US" sz="1800" dirty="0">
                <a:latin typeface="+mn-lt"/>
                <a:cs typeface="+mn-cs"/>
              </a:rPr>
              <a:t>A Risk is something that could happen </a:t>
            </a:r>
          </a:p>
          <a:p>
            <a:pPr marL="285750" indent="-228600">
              <a:buFont typeface="Arial" panose="020B0604020202020204" pitchFamily="34" charset="0"/>
              <a:buChar char="•"/>
            </a:pPr>
            <a:r>
              <a:rPr lang="en-US" sz="1800" dirty="0">
                <a:latin typeface="+mn-lt"/>
                <a:cs typeface="+mn-cs"/>
              </a:rPr>
              <a:t>Managing a Risk is about recognition, validation, evaluation and identifying mitigations to reduce or nullify the impact</a:t>
            </a:r>
          </a:p>
          <a:p>
            <a:pPr marL="285750" indent="-228600">
              <a:buFont typeface="Arial" panose="020B0604020202020204" pitchFamily="34" charset="0"/>
              <a:buChar char="•"/>
            </a:pPr>
            <a:r>
              <a:rPr lang="en-US" sz="1800" dirty="0">
                <a:latin typeface="+mn-lt"/>
                <a:cs typeface="+mn-cs"/>
              </a:rPr>
              <a:t>SpiraPlan helps you to organise and manage Risks that you’ve identified for your project</a:t>
            </a:r>
          </a:p>
          <a:p>
            <a:pPr marL="285750" indent="-228600">
              <a:buFont typeface="Arial" panose="020B0604020202020204" pitchFamily="34" charset="0"/>
              <a:buChar char="•"/>
            </a:pPr>
            <a:r>
              <a:rPr lang="en-US" sz="1800" dirty="0">
                <a:latin typeface="+mn-lt"/>
                <a:cs typeface="+mn-cs"/>
              </a:rPr>
              <a:t>Single tool solution for managing your IT project</a:t>
            </a:r>
          </a:p>
          <a:p>
            <a:pPr marL="285750" indent="-228600">
              <a:buFont typeface="Arial" panose="020B0604020202020204" pitchFamily="34" charset="0"/>
              <a:buChar char="•"/>
            </a:pPr>
            <a:r>
              <a:rPr lang="en-US" sz="1800" dirty="0">
                <a:latin typeface="+mn-lt"/>
                <a:cs typeface="+mn-cs"/>
              </a:rPr>
              <a:t>Use the process out of the box or customise to your organisation</a:t>
            </a:r>
          </a:p>
          <a:p>
            <a:pPr marL="285750" indent="-228600">
              <a:buFont typeface="Arial" panose="020B0604020202020204" pitchFamily="34" charset="0"/>
              <a:buChar char="•"/>
            </a:pPr>
            <a:endParaRPr lang="en-US" sz="1800" dirty="0">
              <a:latin typeface="+mn-lt"/>
              <a:cs typeface="+mn-cs"/>
            </a:endParaRPr>
          </a:p>
          <a:p>
            <a:pPr marL="285750" indent="-228600">
              <a:buFont typeface="Arial" panose="020B0604020202020204" pitchFamily="34" charset="0"/>
              <a:buChar char="•"/>
            </a:pPr>
            <a:endParaRPr lang="en-US" sz="1800" dirty="0">
              <a:latin typeface="+mn-lt"/>
              <a:cs typeface="+mn-cs"/>
            </a:endParaRP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Placeholder 5">
            <a:extLst>
              <a:ext uri="{FF2B5EF4-FFF2-40B4-BE49-F238E27FC236}">
                <a16:creationId xmlns:a16="http://schemas.microsoft.com/office/drawing/2014/main" id="{FA51C430-F657-7B49-B727-13E9EFC4C93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4492" r="11974"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05766264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descr="A screenshot of a social media post&#10;&#10;Description automatically generated">
            <a:extLst>
              <a:ext uri="{FF2B5EF4-FFF2-40B4-BE49-F238E27FC236}">
                <a16:creationId xmlns:a16="http://schemas.microsoft.com/office/drawing/2014/main" id="{E3C2E569-E5C8-EB48-8981-0E6DD39E143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40000"/>
          <a:stretch/>
        </p:blipFill>
        <p:spPr>
          <a:xfrm>
            <a:off x="20" y="1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A21B59AC-8557-3E45-BF69-E4A2CE859444}"/>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latin typeface="+mj-lt"/>
              </a:rPr>
              <a:t>Creation</a:t>
            </a:r>
          </a:p>
        </p:txBody>
      </p:sp>
      <p:sp>
        <p:nvSpPr>
          <p:cNvPr id="4" name="Text Placeholder 3">
            <a:extLst>
              <a:ext uri="{FF2B5EF4-FFF2-40B4-BE49-F238E27FC236}">
                <a16:creationId xmlns:a16="http://schemas.microsoft.com/office/drawing/2014/main" id="{722A02A4-1F8B-C64F-8E18-5E31F64DDFCD}"/>
              </a:ext>
            </a:extLst>
          </p:cNvPr>
          <p:cNvSpPr>
            <a:spLocks noGrp="1"/>
          </p:cNvSpPr>
          <p:nvPr>
            <p:ph type="body" sz="half" idx="2"/>
          </p:nvPr>
        </p:nvSpPr>
        <p:spPr>
          <a:xfrm>
            <a:off x="7782910" y="5242675"/>
            <a:ext cx="4330262" cy="683284"/>
          </a:xfrm>
        </p:spPr>
        <p:txBody>
          <a:bodyPr vert="horz" lIns="91440" tIns="45720" rIns="91440" bIns="45720" rtlCol="0">
            <a:normAutofit/>
          </a:bodyPr>
          <a:lstStyle/>
          <a:p>
            <a:pPr algn="ctr"/>
            <a:r>
              <a:rPr lang="en-US" sz="2000">
                <a:latin typeface="+mn-lt"/>
                <a:cs typeface="+mn-cs"/>
              </a:rPr>
              <a:t>Create a Risk artefact</a:t>
            </a:r>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034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descr="A close up of a logo&#10;&#10;Description automatically generated">
            <a:extLst>
              <a:ext uri="{FF2B5EF4-FFF2-40B4-BE49-F238E27FC236}">
                <a16:creationId xmlns:a16="http://schemas.microsoft.com/office/drawing/2014/main" id="{37EB798F-F5D5-C149-8A5F-1FA7968E266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889" r="18889" b="1"/>
          <a:stretch/>
        </p:blipFill>
        <p:spPr>
          <a:xfrm>
            <a:off x="0" y="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9520E7D-82A7-0F48-97D4-C515DCB66972}"/>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dirty="0">
                <a:latin typeface="+mj-lt"/>
              </a:rPr>
              <a:t>Phrasing a Risk</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611AD4F-9D42-FA4C-9FD1-F8AA8278F6FF}"/>
              </a:ext>
            </a:extLst>
          </p:cNvPr>
          <p:cNvSpPr>
            <a:spLocks noGrp="1"/>
          </p:cNvSpPr>
          <p:nvPr>
            <p:ph type="body" sz="half" idx="2"/>
          </p:nvPr>
        </p:nvSpPr>
        <p:spPr>
          <a:xfrm>
            <a:off x="254385" y="3601297"/>
            <a:ext cx="5114261" cy="2619839"/>
          </a:xfrm>
        </p:spPr>
        <p:txBody>
          <a:bodyPr vert="horz" lIns="91440" tIns="45720" rIns="91440" bIns="45720" rtlCol="0" anchor="ctr">
            <a:normAutofit lnSpcReduction="10000"/>
          </a:bodyPr>
          <a:lstStyle/>
          <a:p>
            <a:pPr marL="285750" indent="-228600">
              <a:buFont typeface="Arial" panose="020B0604020202020204" pitchFamily="34" charset="0"/>
              <a:buChar char="•"/>
            </a:pPr>
            <a:r>
              <a:rPr lang="en-US" sz="1800" dirty="0">
                <a:latin typeface="+mn-lt"/>
                <a:cs typeface="+mn-cs"/>
              </a:rPr>
              <a:t>Risks are things that may happen</a:t>
            </a:r>
          </a:p>
          <a:p>
            <a:pPr marL="285750" indent="-228600">
              <a:buFont typeface="Arial" panose="020B0604020202020204" pitchFamily="34" charset="0"/>
              <a:buChar char="•"/>
            </a:pPr>
            <a:r>
              <a:rPr lang="en-US" sz="1800" i="1" dirty="0">
                <a:latin typeface="+mn-lt"/>
                <a:cs typeface="+mn-cs"/>
              </a:rPr>
              <a:t>“Event that has an effect on the objective, caused by (something), resulting in consequences”</a:t>
            </a:r>
          </a:p>
          <a:p>
            <a:pPr marL="285750" indent="-228600">
              <a:buFont typeface="Arial" panose="020B0604020202020204" pitchFamily="34" charset="0"/>
              <a:buChar char="•"/>
            </a:pPr>
            <a:r>
              <a:rPr lang="en-US" sz="1800" i="1" dirty="0">
                <a:latin typeface="+mn-lt"/>
                <a:cs typeface="+mn-cs"/>
              </a:rPr>
              <a:t>Example: ”Data Security: Data Security breach caused by insecure network resulting in $10M law suit.”</a:t>
            </a:r>
          </a:p>
          <a:p>
            <a:pPr marL="285750" indent="-228600">
              <a:buFont typeface="Arial" panose="020B0604020202020204" pitchFamily="34" charset="0"/>
              <a:buChar char="•"/>
            </a:pPr>
            <a:r>
              <a:rPr lang="en-US" sz="1800" dirty="0">
                <a:latin typeface="+mn-lt"/>
                <a:cs typeface="+mn-cs"/>
              </a:rPr>
              <a:t>Use this standard format to make Risks clear and easier to assess</a:t>
            </a:r>
          </a:p>
          <a:p>
            <a:pPr marL="285750" indent="-228600">
              <a:buFont typeface="Arial" panose="020B0604020202020204" pitchFamily="34" charset="0"/>
              <a:buChar char="•"/>
            </a:pPr>
            <a:endParaRPr lang="en-US" sz="1800" i="1" dirty="0">
              <a:latin typeface="+mn-lt"/>
              <a:cs typeface="+mn-cs"/>
            </a:endParaRPr>
          </a:p>
        </p:txBody>
      </p:sp>
    </p:spTree>
    <p:extLst>
      <p:ext uri="{BB962C8B-B14F-4D97-AF65-F5344CB8AC3E}">
        <p14:creationId xmlns:p14="http://schemas.microsoft.com/office/powerpoint/2010/main" val="2009655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E3739-F7EB-B741-B0DB-3D84C9B256F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a:latin typeface="+mj-lt"/>
              </a:rPr>
              <a:t>Risk Type	</a:t>
            </a:r>
          </a:p>
        </p:txBody>
      </p:sp>
      <p:sp>
        <p:nvSpPr>
          <p:cNvPr id="4" name="Text Placeholder 3">
            <a:extLst>
              <a:ext uri="{FF2B5EF4-FFF2-40B4-BE49-F238E27FC236}">
                <a16:creationId xmlns:a16="http://schemas.microsoft.com/office/drawing/2014/main" id="{5EB09C13-FE11-CE43-9469-BDDA4CB94E13}"/>
              </a:ext>
            </a:extLst>
          </p:cNvPr>
          <p:cNvSpPr>
            <a:spLocks noGrp="1"/>
          </p:cNvSpPr>
          <p:nvPr>
            <p:ph type="body" sz="half" idx="2"/>
          </p:nvPr>
        </p:nvSpPr>
        <p:spPr>
          <a:xfrm>
            <a:off x="838200" y="1825625"/>
            <a:ext cx="3797807" cy="4351338"/>
          </a:xfrm>
        </p:spPr>
        <p:txBody>
          <a:bodyPr vert="horz" lIns="91440" tIns="45720" rIns="91440" bIns="45720" rtlCol="0">
            <a:normAutofit/>
          </a:bodyPr>
          <a:lstStyle/>
          <a:p>
            <a:pPr marL="285750" indent="-228600">
              <a:buFont typeface="Arial" panose="020B0604020202020204" pitchFamily="34" charset="0"/>
              <a:buChar char="•"/>
            </a:pPr>
            <a:r>
              <a:rPr lang="en-US" sz="2000">
                <a:latin typeface="+mn-lt"/>
                <a:cs typeface="+mn-cs"/>
              </a:rPr>
              <a:t>Use out of the box</a:t>
            </a:r>
          </a:p>
          <a:p>
            <a:pPr marL="285750" indent="-228600">
              <a:buFont typeface="Arial" panose="020B0604020202020204" pitchFamily="34" charset="0"/>
              <a:buChar char="•"/>
            </a:pPr>
            <a:r>
              <a:rPr lang="en-US" sz="2000">
                <a:latin typeface="+mn-lt"/>
                <a:cs typeface="+mn-cs"/>
              </a:rPr>
              <a:t>Customise to your organisation</a:t>
            </a:r>
          </a:p>
        </p:txBody>
      </p:sp>
      <p:pic>
        <p:nvPicPr>
          <p:cNvPr id="6" name="Picture Placeholder 5" descr="A screenshot of a cell phone&#10;&#10;Description automatically generated">
            <a:extLst>
              <a:ext uri="{FF2B5EF4-FFF2-40B4-BE49-F238E27FC236}">
                <a16:creationId xmlns:a16="http://schemas.microsoft.com/office/drawing/2014/main" id="{BC63ECA4-E1F8-9545-B25B-FABF52300812}"/>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5777" b="1"/>
          <a:stretch/>
        </p:blipFill>
        <p:spPr>
          <a:xfrm>
            <a:off x="5120640" y="1904281"/>
            <a:ext cx="6233160" cy="4272681"/>
          </a:xfrm>
          <a:prstGeom prst="rect">
            <a:avLst/>
          </a:prstGeom>
        </p:spPr>
      </p:pic>
    </p:spTree>
    <p:extLst>
      <p:ext uri="{BB962C8B-B14F-4D97-AF65-F5344CB8AC3E}">
        <p14:creationId xmlns:p14="http://schemas.microsoft.com/office/powerpoint/2010/main" val="3776035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1C26593-9A51-48FE-9FA2-A9052E57F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12192000" cy="68584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15">
            <a:extLst>
              <a:ext uri="{FF2B5EF4-FFF2-40B4-BE49-F238E27FC236}">
                <a16:creationId xmlns:a16="http://schemas.microsoft.com/office/drawing/2014/main" id="{B9D473B1-934D-4F2D-AC4B-5BFB4BAC5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42603" cy="6858000"/>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11">
            <a:extLst>
              <a:ext uri="{FF2B5EF4-FFF2-40B4-BE49-F238E27FC236}">
                <a16:creationId xmlns:a16="http://schemas.microsoft.com/office/drawing/2014/main" id="{CDE3C03E-D949-4F50-AAFA-3278B22121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118FF66-AA87-004A-8639-68F9435A8046}"/>
              </a:ext>
            </a:extLst>
          </p:cNvPr>
          <p:cNvSpPr>
            <a:spLocks noGrp="1"/>
          </p:cNvSpPr>
          <p:nvPr>
            <p:ph type="title"/>
          </p:nvPr>
        </p:nvSpPr>
        <p:spPr>
          <a:xfrm>
            <a:off x="838200" y="365125"/>
            <a:ext cx="5191125" cy="1325563"/>
          </a:xfrm>
        </p:spPr>
        <p:txBody>
          <a:bodyPr vert="horz" lIns="91440" tIns="45720" rIns="91440" bIns="45720" rtlCol="0" anchor="ctr">
            <a:normAutofit/>
          </a:bodyPr>
          <a:lstStyle/>
          <a:p>
            <a:r>
              <a:rPr lang="en-US" sz="4400">
                <a:latin typeface="+mj-lt"/>
              </a:rPr>
              <a:t>Probability &amp; Impact</a:t>
            </a:r>
          </a:p>
        </p:txBody>
      </p:sp>
      <p:pic>
        <p:nvPicPr>
          <p:cNvPr id="14" name="Picture 13" descr="A screenshot of a cell phone&#10;&#10;Description automatically generated">
            <a:extLst>
              <a:ext uri="{FF2B5EF4-FFF2-40B4-BE49-F238E27FC236}">
                <a16:creationId xmlns:a16="http://schemas.microsoft.com/office/drawing/2014/main" id="{7E027975-0488-D243-A367-2F360EFDD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0148" y="2731747"/>
            <a:ext cx="3700086" cy="536512"/>
          </a:xfrm>
          <a:prstGeom prst="rect">
            <a:avLst/>
          </a:prstGeom>
        </p:spPr>
      </p:pic>
      <p:sp>
        <p:nvSpPr>
          <p:cNvPr id="4" name="Text Placeholder 3">
            <a:extLst>
              <a:ext uri="{FF2B5EF4-FFF2-40B4-BE49-F238E27FC236}">
                <a16:creationId xmlns:a16="http://schemas.microsoft.com/office/drawing/2014/main" id="{23F6C2DE-015C-D84A-875B-2829D5927E64}"/>
              </a:ext>
            </a:extLst>
          </p:cNvPr>
          <p:cNvSpPr>
            <a:spLocks noGrp="1"/>
          </p:cNvSpPr>
          <p:nvPr>
            <p:ph type="body" sz="half" idx="2"/>
          </p:nvPr>
        </p:nvSpPr>
        <p:spPr>
          <a:xfrm>
            <a:off x="838200" y="2021249"/>
            <a:ext cx="5707565" cy="4155713"/>
          </a:xfrm>
        </p:spPr>
        <p:txBody>
          <a:bodyPr vert="horz" lIns="91440" tIns="45720" rIns="91440" bIns="45720" rtlCol="0">
            <a:normAutofit/>
          </a:bodyPr>
          <a:lstStyle/>
          <a:p>
            <a:pPr marL="285750" indent="-228600">
              <a:buFont typeface="Arial" panose="020B0604020202020204" pitchFamily="34" charset="0"/>
              <a:buChar char="•"/>
            </a:pPr>
            <a:r>
              <a:rPr lang="en-US" sz="2000" dirty="0">
                <a:latin typeface="+mn-lt"/>
                <a:cs typeface="+mn-cs"/>
              </a:rPr>
              <a:t>Out of the box</a:t>
            </a:r>
          </a:p>
          <a:p>
            <a:pPr marL="285750" indent="-228600">
              <a:buFont typeface="Arial" panose="020B0604020202020204" pitchFamily="34" charset="0"/>
              <a:buChar char="•"/>
            </a:pPr>
            <a:r>
              <a:rPr lang="en-US" sz="2000" dirty="0">
                <a:latin typeface="+mn-lt"/>
                <a:cs typeface="+mn-cs"/>
              </a:rPr>
              <a:t>Customise to your organisation</a:t>
            </a:r>
          </a:p>
          <a:p>
            <a:pPr marL="285750" indent="-228600">
              <a:buFont typeface="Arial" panose="020B0604020202020204" pitchFamily="34" charset="0"/>
              <a:buChar char="•"/>
            </a:pPr>
            <a:r>
              <a:rPr lang="en-US" sz="2000" dirty="0">
                <a:latin typeface="+mn-lt"/>
                <a:cs typeface="+mn-cs"/>
              </a:rPr>
              <a:t>Used to calculate Exposure</a:t>
            </a:r>
          </a:p>
          <a:p>
            <a:pPr marL="285750" indent="-228600">
              <a:buFont typeface="Arial" panose="020B0604020202020204" pitchFamily="34" charset="0"/>
              <a:buChar char="•"/>
            </a:pPr>
            <a:r>
              <a:rPr lang="en-US" sz="2000" dirty="0">
                <a:latin typeface="+mn-lt"/>
                <a:cs typeface="+mn-cs"/>
              </a:rPr>
              <a:t>Displayed as a </a:t>
            </a:r>
            <a:r>
              <a:rPr lang="en-US" sz="2000" dirty="0" err="1">
                <a:latin typeface="+mn-lt"/>
                <a:cs typeface="+mn-cs"/>
              </a:rPr>
              <a:t>coloured</a:t>
            </a:r>
            <a:r>
              <a:rPr lang="en-US" sz="2000" dirty="0">
                <a:latin typeface="+mn-lt"/>
                <a:cs typeface="+mn-cs"/>
              </a:rPr>
              <a:t> bar on the Risk record</a:t>
            </a:r>
          </a:p>
          <a:p>
            <a:pPr marL="285750" indent="-228600">
              <a:buFont typeface="Arial" panose="020B0604020202020204" pitchFamily="34" charset="0"/>
              <a:buChar char="•"/>
            </a:pPr>
            <a:r>
              <a:rPr lang="en-US" sz="2000" dirty="0">
                <a:latin typeface="+mn-lt"/>
                <a:cs typeface="+mn-cs"/>
              </a:rPr>
              <a:t>Displayed on the Dashboard as a Summary Chart</a:t>
            </a:r>
          </a:p>
        </p:txBody>
      </p:sp>
      <p:pic>
        <p:nvPicPr>
          <p:cNvPr id="16" name="Picture 15" descr="A screenshot of a cell phone&#10;&#10;Description automatically generated">
            <a:extLst>
              <a:ext uri="{FF2B5EF4-FFF2-40B4-BE49-F238E27FC236}">
                <a16:creationId xmlns:a16="http://schemas.microsoft.com/office/drawing/2014/main" id="{46891E71-119B-7A4F-9B95-57F6332D4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164" y="890418"/>
            <a:ext cx="4242070" cy="1388012"/>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02A67D2A-1998-4045-8991-6BF44B12BB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4311" y="5428184"/>
            <a:ext cx="2065923" cy="1022632"/>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488277F7-CD01-FD49-B8B3-D1DFD6C275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7651" y="3721576"/>
            <a:ext cx="2682583" cy="1299424"/>
          </a:xfrm>
          <a:prstGeom prst="rect">
            <a:avLst/>
          </a:prstGeom>
        </p:spPr>
      </p:pic>
    </p:spTree>
    <p:extLst>
      <p:ext uri="{BB962C8B-B14F-4D97-AF65-F5344CB8AC3E}">
        <p14:creationId xmlns:p14="http://schemas.microsoft.com/office/powerpoint/2010/main" val="307295122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658</Words>
  <Application>Microsoft Office PowerPoint</Application>
  <PresentationFormat>Widescreen</PresentationFormat>
  <Paragraphs>100</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Kanit</vt:lpstr>
      <vt:lpstr>Arial</vt:lpstr>
      <vt:lpstr>Josefin Sans</vt:lpstr>
      <vt:lpstr>Wingdings</vt:lpstr>
      <vt:lpstr>Inflectra titles</vt:lpstr>
      <vt:lpstr>PowerPoint Presentation</vt:lpstr>
      <vt:lpstr>PowerPoint Presentation</vt:lpstr>
      <vt:lpstr>PowerPoint Presentation</vt:lpstr>
      <vt:lpstr>Risk Management</vt:lpstr>
      <vt:lpstr>Risk Overview</vt:lpstr>
      <vt:lpstr>Creation</vt:lpstr>
      <vt:lpstr>Phrasing a Risk</vt:lpstr>
      <vt:lpstr>Risk Type </vt:lpstr>
      <vt:lpstr>Probability &amp; Impact</vt:lpstr>
      <vt:lpstr>Risk Summary</vt:lpstr>
      <vt:lpstr>List View</vt:lpstr>
      <vt:lpstr>Bulk Edit</vt:lpstr>
      <vt:lpstr>Side Bar</vt:lpstr>
      <vt:lpstr>Mitigations</vt:lpstr>
      <vt:lpstr>Mitigation Edit</vt:lpstr>
      <vt:lpstr>Ordered Mitigations</vt:lpstr>
      <vt:lpstr>Task </vt:lpstr>
      <vt:lpstr>Export</vt:lpstr>
      <vt:lpstr>Default Workflow</vt:lpstr>
      <vt:lpstr>Operations</vt:lpstr>
      <vt:lpstr>Digital Signature</vt:lpstr>
      <vt:lpstr>Risks to Issues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 with SpiraPlan</dc:title>
  <dc:creator>Peter Brackstone</dc:creator>
  <cp:lastModifiedBy>Thea Maisuradze</cp:lastModifiedBy>
  <cp:revision>5</cp:revision>
  <dcterms:created xsi:type="dcterms:W3CDTF">2019-07-15T05:25:23Z</dcterms:created>
  <dcterms:modified xsi:type="dcterms:W3CDTF">2019-09-10T03:10:38Z</dcterms:modified>
</cp:coreProperties>
</file>