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</p:sldMasterIdLst>
  <p:notesMasterIdLst>
    <p:notesMasterId r:id="rId30"/>
  </p:notesMasterIdLst>
  <p:sldIdLst>
    <p:sldId id="259" r:id="rId2"/>
    <p:sldId id="262" r:id="rId3"/>
    <p:sldId id="271" r:id="rId4"/>
    <p:sldId id="276" r:id="rId5"/>
    <p:sldId id="265" r:id="rId6"/>
    <p:sldId id="273" r:id="rId7"/>
    <p:sldId id="278" r:id="rId8"/>
    <p:sldId id="275" r:id="rId9"/>
    <p:sldId id="274" r:id="rId10"/>
    <p:sldId id="272" r:id="rId11"/>
    <p:sldId id="266" r:id="rId12"/>
    <p:sldId id="283" r:id="rId13"/>
    <p:sldId id="277" r:id="rId14"/>
    <p:sldId id="279" r:id="rId15"/>
    <p:sldId id="290" r:id="rId16"/>
    <p:sldId id="289" r:id="rId17"/>
    <p:sldId id="285" r:id="rId18"/>
    <p:sldId id="291" r:id="rId19"/>
    <p:sldId id="293" r:id="rId20"/>
    <p:sldId id="294" r:id="rId21"/>
    <p:sldId id="292" r:id="rId22"/>
    <p:sldId id="284" r:id="rId23"/>
    <p:sldId id="286" r:id="rId24"/>
    <p:sldId id="280" r:id="rId25"/>
    <p:sldId id="297" r:id="rId26"/>
    <p:sldId id="296" r:id="rId27"/>
    <p:sldId id="295" r:id="rId28"/>
    <p:sldId id="298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Josefin Sans" pitchFamily="2" charset="0"/>
      <p:regular r:id="rId35"/>
      <p:bold r:id="rId36"/>
      <p:italic r:id="rId37"/>
      <p:boldItalic r:id="rId38"/>
    </p:embeddedFont>
    <p:embeddedFont>
      <p:font typeface="Kanit" panose="020B0604020202020204" charset="-34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822"/>
    <a:srgbClr val="777777"/>
    <a:srgbClr val="FFFFFF"/>
    <a:srgbClr val="FDCB26"/>
    <a:srgbClr val="586E75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61474" autoAdjust="0"/>
  </p:normalViewPr>
  <p:slideViewPr>
    <p:cSldViewPr snapToGrid="0">
      <p:cViewPr varScale="1">
        <p:scale>
          <a:sx n="54" d="100"/>
          <a:sy n="54" d="100"/>
        </p:scale>
        <p:origin x="161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23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6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3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6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From Single Test to Test Framework With </a:t>
            </a:r>
            <a:r>
              <a:rPr lang="en-US" dirty="0" err="1"/>
              <a:t>Rapise</a:t>
            </a:r>
            <a:endParaRPr lang="en-U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AF230-DCEB-44A6-BF9C-104916739632}"/>
              </a:ext>
            </a:extLst>
          </p:cNvPr>
          <p:cNvSpPr/>
          <p:nvPr/>
        </p:nvSpPr>
        <p:spPr>
          <a:xfrm>
            <a:off x="809606" y="6122874"/>
            <a:ext cx="267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+mj-lt"/>
              </a:rPr>
              <a:t>@Inflectra  |  #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InflectraCon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B69EBB39-A879-4073-A16D-B69960831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982" y="6257893"/>
            <a:ext cx="219420" cy="1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miro.medium.com/max/1230/1*DlUiJcRRhBT59eFvw-jTi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3" y="982592"/>
            <a:ext cx="5759263" cy="43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o.medium.com/max/1205/1*4gN0st4qL8BVb7fZB_wjBQ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30" y="982592"/>
            <a:ext cx="5759263" cy="43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4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Create Framework In </a:t>
            </a:r>
            <a:r>
              <a:rPr lang="en-US" sz="6000" dirty="0" err="1"/>
              <a:t>Rapise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2809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44" y="976313"/>
            <a:ext cx="6376987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84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Sub-Tests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81188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571625" y="4548187"/>
            <a:ext cx="337185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6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it a part of the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2" y="1682750"/>
            <a:ext cx="6015037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7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to </a:t>
            </a:r>
            <a:r>
              <a:rPr lang="en-US" dirty="0" err="1"/>
              <a:t>Spira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447800"/>
            <a:ext cx="77581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857249" y="1466850"/>
            <a:ext cx="536257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57249" y="3917442"/>
            <a:ext cx="4800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-68541"/>
            <a:ext cx="10515600" cy="1325563"/>
          </a:xfrm>
        </p:spPr>
        <p:txBody>
          <a:bodyPr/>
          <a:lstStyle/>
          <a:p>
            <a:r>
              <a:rPr lang="en-US" dirty="0"/>
              <a:t>Test Set Cases in </a:t>
            </a:r>
            <a:r>
              <a:rPr lang="en-US" dirty="0" err="1"/>
              <a:t>Rapise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522"/>
            <a:ext cx="10044112" cy="535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6517" y="178536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46" y="0"/>
            <a:ext cx="10515600" cy="1325563"/>
          </a:xfrm>
        </p:spPr>
        <p:txBody>
          <a:bodyPr/>
          <a:lstStyle/>
          <a:p>
            <a:r>
              <a:rPr lang="en-US" dirty="0"/>
              <a:t>Test Cases in </a:t>
            </a:r>
            <a:r>
              <a:rPr lang="en-US" dirty="0" err="1"/>
              <a:t>Spira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733"/>
            <a:ext cx="12168579" cy="578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0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Test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08" y="1373549"/>
            <a:ext cx="9626394" cy="54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4637700" y="1987589"/>
            <a:ext cx="8928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87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Test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88" y="1662643"/>
            <a:ext cx="9572625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99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Alexey Grinevich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err="1">
                <a:latin typeface="+mj-lt"/>
              </a:rPr>
              <a:t>Rapise</a:t>
            </a:r>
            <a:r>
              <a:rPr lang="en-US" sz="5400" dirty="0">
                <a:latin typeface="+mj-lt"/>
              </a:rPr>
              <a:t> Engineer, </a:t>
            </a:r>
            <a:r>
              <a:rPr lang="en-US" sz="5400" dirty="0" err="1">
                <a:latin typeface="+mj-lt"/>
              </a:rPr>
              <a:t>Inflectra</a:t>
            </a:r>
            <a:endParaRPr lang="en-US" sz="5400" dirty="0">
              <a:latin typeface="+mj-lt"/>
            </a:endParaRPr>
          </a:p>
        </p:txBody>
      </p:sp>
      <p:pic>
        <p:nvPicPr>
          <p:cNvPr id="1026" name="Picture 2" descr="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99" y="2129051"/>
            <a:ext cx="3636560" cy="363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F8D215-3512-43A5-A373-CA07F5CDDA55}"/>
              </a:ext>
            </a:extLst>
          </p:cNvPr>
          <p:cNvGrpSpPr/>
          <p:nvPr/>
        </p:nvGrpSpPr>
        <p:grpSpPr>
          <a:xfrm>
            <a:off x="8487094" y="5765611"/>
            <a:ext cx="2851644" cy="344034"/>
            <a:chOff x="8540882" y="5817762"/>
            <a:chExt cx="2851644" cy="344034"/>
          </a:xfrm>
        </p:grpSpPr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E01B63DE-39DA-4C12-AB54-89152A27F8CD}"/>
                </a:ext>
              </a:extLst>
            </p:cNvPr>
            <p:cNvSpPr txBox="1">
              <a:spLocks/>
            </p:cNvSpPr>
            <p:nvPr/>
          </p:nvSpPr>
          <p:spPr>
            <a:xfrm>
              <a:off x="8677922" y="5817762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 kern="1200">
                  <a:solidFill>
                    <a:schemeClr val="tx1"/>
                  </a:solidFill>
                  <a:latin typeface="+mj-lt"/>
                  <a:ea typeface="+mn-ea"/>
                  <a:cs typeface="Kanit" panose="00000500000000000000" pitchFamily="2" charset="-34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@</a:t>
              </a:r>
              <a:r>
                <a:rPr lang="en-US" sz="1600" dirty="0" err="1"/>
                <a:t>AlexeyGrinevich</a:t>
              </a:r>
              <a:endParaRPr lang="en-US" sz="1600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1705A63-3CF1-4CF3-A74D-FA7C96D3B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0882" y="5901064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44"/>
            <a:ext cx="12199027" cy="66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" y="79132"/>
            <a:ext cx="11813167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235570" y="3875942"/>
            <a:ext cx="993530" cy="9671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463204" y="4029809"/>
            <a:ext cx="496765" cy="483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45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framework – many test sets</a:t>
            </a:r>
          </a:p>
          <a:p>
            <a:r>
              <a:rPr lang="en-US" dirty="0"/>
              <a:t>Test Set Configurations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83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Test - Parameters</a:t>
            </a:r>
          </a:p>
          <a:p>
            <a:r>
              <a:rPr lang="en-US" dirty="0"/>
              <a:t>Test Set – Configuration</a:t>
            </a:r>
          </a:p>
          <a:p>
            <a:r>
              <a:rPr lang="en-US" dirty="0"/>
              <a:t>Product -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83464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Test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Change Browser</a:t>
            </a:r>
          </a:p>
          <a:p>
            <a:r>
              <a:rPr lang="en-US" sz="2800" dirty="0"/>
              <a:t>Run on Mobile Device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23" y="1739111"/>
            <a:ext cx="6254109" cy="350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75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15" y="-58585"/>
            <a:ext cx="7655170" cy="870438"/>
          </a:xfrm>
        </p:spPr>
        <p:txBody>
          <a:bodyPr/>
          <a:lstStyle/>
          <a:p>
            <a:r>
              <a:rPr lang="en-US" dirty="0"/>
              <a:t>View Execution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1853"/>
            <a:ext cx="11394831" cy="604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66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Execution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48" y="1461111"/>
            <a:ext cx="95726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69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Rapise</a:t>
            </a:r>
            <a:r>
              <a:rPr lang="en-US" dirty="0"/>
              <a:t> + </a:t>
            </a:r>
            <a:r>
              <a:rPr lang="en-US" dirty="0" err="1"/>
              <a:t>Spira</a:t>
            </a:r>
            <a:r>
              <a:rPr lang="en-US" dirty="0"/>
              <a:t> is a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Pre-configured (Decisions are made)</a:t>
            </a:r>
          </a:p>
          <a:p>
            <a:pPr lvl="1"/>
            <a:r>
              <a:rPr lang="en-US" dirty="0"/>
              <a:t>You may change them</a:t>
            </a:r>
          </a:p>
          <a:p>
            <a:r>
              <a:rPr lang="en-US" dirty="0"/>
              <a:t>Pre-Defined Path From Test to Test Set</a:t>
            </a:r>
          </a:p>
          <a:p>
            <a:r>
              <a:rPr lang="en-US" dirty="0"/>
              <a:t>Selected Key Features</a:t>
            </a:r>
          </a:p>
          <a:p>
            <a:pPr lvl="1"/>
            <a:r>
              <a:rPr lang="en-US" dirty="0"/>
              <a:t>Maintainability</a:t>
            </a:r>
          </a:p>
          <a:p>
            <a:pPr lvl="1"/>
            <a:r>
              <a:rPr lang="en-US" dirty="0"/>
              <a:t>Clarity (Understand-ability)</a:t>
            </a:r>
          </a:p>
          <a:p>
            <a:pPr lvl="1"/>
            <a:r>
              <a:rPr lang="en-US" dirty="0"/>
              <a:t>Re-usability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8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910" y="1461109"/>
            <a:ext cx="1969809" cy="1110944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7700" y="3544481"/>
            <a:ext cx="3783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Contact me: </a:t>
            </a:r>
          </a:p>
          <a:p>
            <a:endParaRPr lang="en-US" sz="2400" dirty="0"/>
          </a:p>
          <a:p>
            <a:r>
              <a:rPr lang="en-US" sz="2400" dirty="0"/>
              <a:t>@</a:t>
            </a:r>
            <a:r>
              <a:rPr lang="en-US" sz="2400" dirty="0" err="1"/>
              <a:t>AlexeyGrinevich</a:t>
            </a:r>
            <a:endParaRPr lang="en-US" sz="2400" dirty="0"/>
          </a:p>
          <a:p>
            <a:r>
              <a:rPr lang="en-US" sz="2400" dirty="0"/>
              <a:t>alexey@inflectra.com</a:t>
            </a:r>
          </a:p>
        </p:txBody>
      </p:sp>
    </p:spTree>
    <p:extLst>
      <p:ext uri="{BB962C8B-B14F-4D97-AF65-F5344CB8AC3E}">
        <p14:creationId xmlns:p14="http://schemas.microsoft.com/office/powerpoint/2010/main" val="384028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Test to Test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Test</a:t>
            </a:r>
          </a:p>
          <a:p>
            <a:pPr lvl="1"/>
            <a:r>
              <a:rPr lang="en-US" dirty="0"/>
              <a:t>Scenario</a:t>
            </a:r>
          </a:p>
          <a:p>
            <a:pPr lvl="1"/>
            <a:r>
              <a:rPr lang="en-US" dirty="0"/>
              <a:t>Objects</a:t>
            </a:r>
          </a:p>
          <a:p>
            <a:pPr lvl="1"/>
            <a:r>
              <a:rPr lang="en-US" dirty="0"/>
              <a:t>Libraries</a:t>
            </a:r>
          </a:p>
        </p:txBody>
      </p:sp>
    </p:spTree>
    <p:extLst>
      <p:ext uri="{BB962C8B-B14F-4D97-AF65-F5344CB8AC3E}">
        <p14:creationId xmlns:p14="http://schemas.microsoft.com/office/powerpoint/2010/main" val="204682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Test to Test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en-US" dirty="0"/>
              <a:t>Test 1</a:t>
            </a:r>
          </a:p>
          <a:p>
            <a:r>
              <a:rPr lang="en-US" dirty="0"/>
              <a:t>Test 2</a:t>
            </a:r>
          </a:p>
          <a:p>
            <a:r>
              <a:rPr lang="en-US" dirty="0"/>
              <a:t>Test 3</a:t>
            </a:r>
          </a:p>
          <a:p>
            <a:r>
              <a:rPr lang="en-US" dirty="0"/>
              <a:t>Test 4</a:t>
            </a:r>
          </a:p>
          <a:p>
            <a:r>
              <a:rPr lang="en-US" dirty="0"/>
              <a:t>Test 5</a:t>
            </a:r>
          </a:p>
          <a:p>
            <a:r>
              <a:rPr lang="en-US" dirty="0"/>
              <a:t>Test 6</a:t>
            </a:r>
          </a:p>
          <a:p>
            <a:r>
              <a:rPr lang="en-US" dirty="0"/>
              <a:t>Test 7</a:t>
            </a:r>
          </a:p>
          <a:p>
            <a:r>
              <a:rPr lang="en-US" dirty="0"/>
              <a:t>Test 8</a:t>
            </a:r>
          </a:p>
          <a:p>
            <a:r>
              <a:rPr lang="en-US" dirty="0"/>
              <a:t>Test 9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61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Test to Test Framework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dirty="0"/>
              <a:t>Shared Code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/>
              <a:t>Shared Objects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/>
              <a:t>Shared Libraries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/>
              <a:t>Shared Object Types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/>
              <a:t>Re-use Same Scenarios for Different Purposes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/>
              <a:t>Maintenance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/>
              <a:t>Group Work</a:t>
            </a:r>
          </a:p>
          <a:p>
            <a:pPr marL="0" indent="0">
              <a:lnSpc>
                <a:spcPct val="12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7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Test to Test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oftwaretestingstudio.com/wp-content/uploads/2017/08/test-automation-frame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67" y="1447800"/>
            <a:ext cx="7428128" cy="50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8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Test to Test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r>
              <a:rPr lang="en-US" dirty="0"/>
              <a:t>Ease of scripting</a:t>
            </a:r>
          </a:p>
          <a:p>
            <a:r>
              <a:rPr lang="en-US" dirty="0"/>
              <a:t>Scalability</a:t>
            </a:r>
          </a:p>
          <a:p>
            <a:r>
              <a:rPr lang="en-US" dirty="0"/>
              <a:t>Modularity</a:t>
            </a:r>
          </a:p>
          <a:p>
            <a:r>
              <a:rPr lang="en-US" dirty="0"/>
              <a:t>Understand-ability</a:t>
            </a:r>
          </a:p>
          <a:p>
            <a:r>
              <a:rPr lang="en-US" dirty="0"/>
              <a:t>Re-usability</a:t>
            </a:r>
          </a:p>
          <a:p>
            <a:r>
              <a:rPr lang="en-US" dirty="0"/>
              <a:t>Cost &amp; Maintenance</a:t>
            </a:r>
          </a:p>
          <a:p>
            <a:r>
              <a:rPr lang="en-US" dirty="0"/>
              <a:t>Maximum coverage</a:t>
            </a:r>
          </a:p>
          <a:p>
            <a:r>
              <a:rPr lang="en-US" dirty="0"/>
              <a:t>Better error handling</a:t>
            </a:r>
          </a:p>
          <a:p>
            <a:r>
              <a:rPr lang="en-US" dirty="0"/>
              <a:t>Minimal manual intervention</a:t>
            </a:r>
          </a:p>
          <a:p>
            <a:r>
              <a:rPr lang="en-US" dirty="0"/>
              <a:t>Easy Reporting</a:t>
            </a:r>
          </a:p>
          <a:p>
            <a:r>
              <a:rPr lang="en-US" dirty="0"/>
              <a:t>Segregation</a:t>
            </a:r>
          </a:p>
          <a:p>
            <a:r>
              <a:rPr lang="en-US" dirty="0"/>
              <a:t>Test Configuration</a:t>
            </a:r>
          </a:p>
          <a:p>
            <a:r>
              <a:rPr lang="en-US" dirty="0"/>
              <a:t>Continuous integration</a:t>
            </a:r>
          </a:p>
          <a:p>
            <a:r>
              <a:rPr lang="en-US"/>
              <a:t>Debugging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4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Rapise Home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apise Home P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files.slack.com/files-pri/T09NPUCQ4-FMSHJ9UPK/rapise_logo_no-b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files.slack.com/files-pri/T09NPUCQ4-FMSHJ9UPK/rapise_logo_no-b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C:\Users\Alexey\Downloads\rapise logo no-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72461"/>
            <a:ext cx="5178425" cy="21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lexey\Downloads\spiraTest logo no-b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0" y="1862411"/>
            <a:ext cx="7146925" cy="30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in </a:t>
            </a:r>
            <a:r>
              <a:rPr lang="en-US" dirty="0" err="1"/>
              <a:t>Rapise</a:t>
            </a:r>
            <a:r>
              <a:rPr lang="en-US" dirty="0"/>
              <a:t> + </a:t>
            </a:r>
            <a:r>
              <a:rPr lang="en-US" dirty="0" err="1"/>
              <a:t>Spira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/>
              <a:t>Maintainability</a:t>
            </a:r>
          </a:p>
          <a:p>
            <a:pPr lvl="1"/>
            <a:r>
              <a:rPr lang="en-US" dirty="0"/>
              <a:t>Clarity (Understand-ability)</a:t>
            </a:r>
          </a:p>
          <a:p>
            <a:pPr lvl="1"/>
            <a:r>
              <a:rPr lang="en-US" dirty="0"/>
              <a:t>Re-usability</a:t>
            </a:r>
          </a:p>
        </p:txBody>
      </p:sp>
    </p:spTree>
    <p:extLst>
      <p:ext uri="{BB962C8B-B14F-4D97-AF65-F5344CB8AC3E}">
        <p14:creationId xmlns:p14="http://schemas.microsoft.com/office/powerpoint/2010/main" val="3277460049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17223</TotalTime>
  <Words>254</Words>
  <Application>Microsoft Office PowerPoint</Application>
  <PresentationFormat>Widescreen</PresentationFormat>
  <Paragraphs>95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Josefin Sans</vt:lpstr>
      <vt:lpstr>Calibri</vt:lpstr>
      <vt:lpstr>Arial</vt:lpstr>
      <vt:lpstr>Kanit</vt:lpstr>
      <vt:lpstr>Wingdings</vt:lpstr>
      <vt:lpstr>Inflectra titles</vt:lpstr>
      <vt:lpstr>PowerPoint Presentation</vt:lpstr>
      <vt:lpstr>Alexey Grinevich</vt:lpstr>
      <vt:lpstr>From Test to Test Framework</vt:lpstr>
      <vt:lpstr>From Test to Test Framework</vt:lpstr>
      <vt:lpstr>From Test to Test Framework</vt:lpstr>
      <vt:lpstr>From Test to Test Framework</vt:lpstr>
      <vt:lpstr>From Test to Test Framework</vt:lpstr>
      <vt:lpstr>PowerPoint Presentation</vt:lpstr>
      <vt:lpstr>Framework in Rapise + Spira</vt:lpstr>
      <vt:lpstr>PowerPoint Presentation</vt:lpstr>
      <vt:lpstr>Create Framework In Rapise</vt:lpstr>
      <vt:lpstr>PowerPoint Presentation</vt:lpstr>
      <vt:lpstr>Adding Sub-Tests</vt:lpstr>
      <vt:lpstr>Making it a part of the Framework</vt:lpstr>
      <vt:lpstr>Saving to Spira</vt:lpstr>
      <vt:lpstr>Test Set Cases in Rapise</vt:lpstr>
      <vt:lpstr>Test Cases in Spira</vt:lpstr>
      <vt:lpstr>Combine Test Set</vt:lpstr>
      <vt:lpstr>Several Test Sets</vt:lpstr>
      <vt:lpstr>PowerPoint Presentation</vt:lpstr>
      <vt:lpstr>PowerPoint Presentation</vt:lpstr>
      <vt:lpstr>Test Set Level</vt:lpstr>
      <vt:lpstr>Configuring</vt:lpstr>
      <vt:lpstr>Change Test Purpose</vt:lpstr>
      <vt:lpstr>View Execution Steps</vt:lpstr>
      <vt:lpstr>View Execution History</vt:lpstr>
      <vt:lpstr>Rapise + Spira is a Framework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220</cp:revision>
  <cp:lastPrinted>2017-03-07T16:58:37Z</cp:lastPrinted>
  <dcterms:created xsi:type="dcterms:W3CDTF">2017-03-01T18:42:32Z</dcterms:created>
  <dcterms:modified xsi:type="dcterms:W3CDTF">2019-09-10T02:46:29Z</dcterms:modified>
</cp:coreProperties>
</file>